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7" r:id="rId2"/>
    <p:sldId id="293" r:id="rId3"/>
    <p:sldId id="258" r:id="rId4"/>
    <p:sldId id="277" r:id="rId5"/>
    <p:sldId id="294" r:id="rId6"/>
    <p:sldId id="295" r:id="rId7"/>
    <p:sldId id="296" r:id="rId8"/>
    <p:sldId id="298" r:id="rId9"/>
    <p:sldId id="299" r:id="rId10"/>
    <p:sldId id="300" r:id="rId11"/>
    <p:sldId id="301" r:id="rId12"/>
    <p:sldId id="259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261" r:id="rId21"/>
    <p:sldId id="262" r:id="rId22"/>
    <p:sldId id="278" r:id="rId23"/>
    <p:sldId id="309" r:id="rId24"/>
    <p:sldId id="310" r:id="rId25"/>
    <p:sldId id="280" r:id="rId26"/>
    <p:sldId id="311" r:id="rId27"/>
    <p:sldId id="282" r:id="rId28"/>
    <p:sldId id="283" r:id="rId29"/>
    <p:sldId id="312" r:id="rId30"/>
    <p:sldId id="284" r:id="rId31"/>
    <p:sldId id="313" r:id="rId32"/>
    <p:sldId id="315" r:id="rId33"/>
    <p:sldId id="287" r:id="rId34"/>
    <p:sldId id="316" r:id="rId35"/>
    <p:sldId id="317" r:id="rId36"/>
    <p:sldId id="318" r:id="rId37"/>
    <p:sldId id="288" r:id="rId38"/>
    <p:sldId id="290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51" autoAdjust="0"/>
    <p:restoredTop sz="94660"/>
  </p:normalViewPr>
  <p:slideViewPr>
    <p:cSldViewPr>
      <p:cViewPr varScale="1">
        <p:scale>
          <a:sx n="121" d="100"/>
          <a:sy n="121" d="100"/>
        </p:scale>
        <p:origin x="93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CCDEC-8160-42E2-8DDC-D4987701B7A7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438E1-9661-44B2-8C3B-8C7CA9F833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17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18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781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75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87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280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677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37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275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919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557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2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24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42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85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407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366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290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365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678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974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059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800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24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401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698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1736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5028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9733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3614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3614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8464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32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50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50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50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50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53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38E1-9661-44B2-8C3B-8C7CA9F8330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75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D0B5-174C-4B95-B297-3C3EDAD7844E}" type="datetime1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5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B484-BE00-4A6F-919E-A91C3B0AF7A7}" type="datetime1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3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C1C3-B7BF-4698-AE1A-190CFB308FA2}" type="datetime1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4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C7D5-F6F2-4403-94E9-348A439CC56D}" type="datetime1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©Erik </a:t>
            </a:r>
            <a:r>
              <a:rPr lang="en-US" dirty="0" err="1" smtClean="0"/>
              <a:t>Angner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BB83FF-8903-4890-88F1-0FBC2A40883E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3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65E3-F6A3-4EA2-8B5F-80C8A3C41D59}" type="datetime1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2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C688-CB37-4967-BAAC-FDA6EA55F685}" type="datetime1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6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F6D38-6DDA-4B6E-8068-FF53804B5C44}" type="datetime1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3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CCC7-F321-4142-B37E-7CA10E25944D}" type="datetime1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5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40B61-BF20-4D97-93E7-E8EA6CC4A26A}" type="datetime1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2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3B29-316E-48B9-B35C-2B541D7239E9}" type="datetime1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23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04166-65A0-4554-B77C-43BBF626CC76}" type="datetime1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0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8BDB6-623F-4AD7-843E-44EC8EEC86F8}" type="datetime1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©Erik Angner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B83FF-8903-4890-88F1-0FBC2A4088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4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7: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Toma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de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decisiones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bajo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riesgo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 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incertidumbre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733800" y="6670250"/>
            <a:ext cx="2895600" cy="365125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36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Autofit/>
          </a:bodyPr>
          <a:lstStyle/>
          <a:p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Experimento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chaqueta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calculadora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Supongamos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que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comprar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chaqueta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125 y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calculadora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15. 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vendedor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calculadora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chaqueta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oferta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otra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casa de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compáñía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10 (120),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localizada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20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minutos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caminando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¿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Irá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otro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local?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68% de los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estuvieron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dispuestos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al local para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ahorrar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5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caso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calculadora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29% de los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estarían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dispuestos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al local para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ahorrar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5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caso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chaqueta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Resultado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inconsistente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con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teoría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estándar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costo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oportunidad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depende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cómo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ahorra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5.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Parece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los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toman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más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atractivo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5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fracción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15 que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fracción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125.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explica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forma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 de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valor.</a:t>
            </a:r>
          </a:p>
          <a:p>
            <a:pPr>
              <a:spcAft>
                <a:spcPts val="600"/>
              </a:spcAft>
            </a:pP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47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Retornando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ejemplo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comienzo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los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marco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ganancia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toman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punto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referencia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caso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cual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salvan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vidas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(y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pierden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600); los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participantes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presentados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marco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pérdidas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toman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punto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der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referencia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caso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ninguna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vidas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pierden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(y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salvan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600).</a:t>
            </a:r>
          </a:p>
          <a:p>
            <a:pPr>
              <a:spcAft>
                <a:spcPts val="600"/>
              </a:spcAft>
            </a:pP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46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qué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dos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resultados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diferentes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marco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Framing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crea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dos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funciones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diferentes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valor.</a:t>
            </a:r>
            <a:endParaRPr lang="en-US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148" y="2438400"/>
            <a:ext cx="6419850" cy="3884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89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figura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marco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ganancia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preferirá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marco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pérdidas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preferirá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 a C.</a:t>
            </a:r>
          </a:p>
          <a:p>
            <a:pPr>
              <a:spcAft>
                <a:spcPts val="600"/>
              </a:spcAft>
            </a:pP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64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Bunding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and mental accounting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52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forma de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valor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tienen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implicaciones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cómo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son “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empaquetados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” los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resultados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Supongamos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compran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números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lotería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25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primero y 50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Segundo.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puede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“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integrar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”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ganancia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pensar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se ha Ganado 75: v(+75).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puede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“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segregar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”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ganancia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pensar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se ha Ganado 25 y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después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se ha Ganado 50: v(+25)+v(+50).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Estamos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observando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resultado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gran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ganancia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 dos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pequeñas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ganancias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acuerdo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teoría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estándar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tendría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importancia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términos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empieza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con U(w) y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termina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con U(w+75).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acuerdo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la Prospect Theory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sí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importante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0" indent="0" algn="r">
              <a:spcAft>
                <a:spcPts val="600"/>
              </a:spcAft>
              <a:buNone/>
            </a:pP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15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398" y="762000"/>
            <a:ext cx="3805203" cy="53641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22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las dos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ganancias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integradas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el valor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75: V(+75). Parte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“a”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figura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las dos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ganancias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segregadas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V(+25)+V(+50). Parte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“b”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figura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línea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punteada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representa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valor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relativa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nuevo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punto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referencia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suma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ganancias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V(+25)+V(+50)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mayor que V(+75).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resultado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que la “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valor”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cóncava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dominio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ganancias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valoran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más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ganancias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segregadas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integradas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mejor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poner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regalos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gran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bolsa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vez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bolsas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separadas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mejor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regalar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distintos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momentos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tiempo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realizar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 gran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regalo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etc.</a:t>
            </a:r>
          </a:p>
          <a:p>
            <a:pPr>
              <a:spcAft>
                <a:spcPts val="600"/>
              </a:spcAft>
            </a:pP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259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otra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parte a los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les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afecta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multiples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pérdidas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están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integradas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 les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presentan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segregadas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Ejemplos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poseer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auto o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taxi;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pagar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mensualidad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gimnacio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pagar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cada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vez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 etc.</a:t>
            </a:r>
          </a:p>
          <a:p>
            <a:pPr>
              <a:spcAft>
                <a:spcPts val="600"/>
              </a:spcAft>
            </a:pPr>
            <a:endParaRPr lang="en-US" sz="2000" dirty="0" err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18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interesante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también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experimentan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gran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pérdida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combinada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pequeña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ganancia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gran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ganancia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combinada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pequeña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pérdida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obtinen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 mayor valor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integran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pequeña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pérdida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gran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ganancia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“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cancelación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”.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vez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obtienen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 mayor valor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segregan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gran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pérdida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pequeña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ganancia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“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resquicio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esperanza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” (silver lining).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“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empaquetamiento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”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puede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derivarse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del “mental accounting”: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tendencia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dividir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dinero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diferentes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categorías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Codificar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bienes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dentro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misma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categoría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impulsa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integración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Mientras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codificar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bienes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distintas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categorías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impulsa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segregación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29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teoría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esperada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combina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concepto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con el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Hay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situaciones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cuales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comportan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manera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viola las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predicciones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teoría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los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efectos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explicar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cómo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toman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decisiones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bajo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riesgo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realizarán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supuestos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adicionales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sobre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valor y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incorporará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ponderada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supuestos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son la  base de la prospect theory.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25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Conclusión</a:t>
            </a:r>
            <a:endParaRPr lang="en-US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 persona 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integrates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ganancias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/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pérdidas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ella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evalúa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valor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las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ganancias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pérdidas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lvl="1"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Ejemplo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$10 y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perder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$5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sería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evaluado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ganancia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($5).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 persona 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segregates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ganancias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pérdidas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evalúa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manera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separada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ganancias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pérdidas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lvl="1"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Ejemplo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$10 y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perder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$5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sería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evaluado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($10)+</a:t>
            </a: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(-$5).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2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Conclusión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 se 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ntegra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pequeña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pérdida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con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ganancia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grande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se dice que se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cancela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pequeña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pérdida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contra la gran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ganancia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lvl="1"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$1,000,000 y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pagar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10%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impuestos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sobre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ingreso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sería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interpretado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$900,000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vez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$1,000,000 y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perder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$100,000.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 se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Segrega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pequeña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ganancia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un gran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pérdida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se dice que se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pequeña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ganancia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 “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silver lining”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lvl="1"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Perder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$20 y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encontrar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 $0.25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podría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interpretado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perder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$20 y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$0.25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vez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perder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$19.75.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05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problema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Allais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Escoja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las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siguientes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opciones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(1a) $1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millón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seguro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(1b) 89% chance de $1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millón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un 10% de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chance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$5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millones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Escoja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siguientes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(2a) 11% de chance de $1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millón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(2b) 10% de chance de $5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millones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59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Muchas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personas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escojen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(1a) y (2b).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Para el primer par 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razonamiento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Obvio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5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major que 1,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elijo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1b hay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posibilidad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no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nada,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tanto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rechazo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elegir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1: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elijo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1a.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elección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implica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“regret aversion”.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Para 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segundo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par: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Obvio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11%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major que 10% de chance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diferencia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pequeña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mientras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5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mucho major que 1: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elijo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2b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manera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actuar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inconsistente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teoría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esperada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(1a)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conlleva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que</a:t>
            </a:r>
            <a:b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(1M)&gt;0.89*</a:t>
            </a:r>
            <a:r>
              <a:rPr lang="en-US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(1M)+0.10*</a:t>
            </a:r>
            <a:r>
              <a:rPr lang="en-US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(5M).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 (2b)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conlleva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que</a:t>
            </a:r>
            <a:b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0.10*u(5M)&gt;0.11*u(1M).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 que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contradicción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92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Preferir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1a a 1b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implica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esperada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del primero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mayor que la del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segundo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lvl="1">
              <a:spcAft>
                <a:spcPts val="600"/>
              </a:spcAft>
            </a:pPr>
            <a:r>
              <a:rPr lang="en-US" sz="2000" i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sz="2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(1M)&gt;0.89*</a:t>
            </a:r>
            <a:r>
              <a:rPr lang="en-US" sz="2000" i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sz="2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(1M)+0.10*</a:t>
            </a:r>
            <a:r>
              <a:rPr lang="en-US" sz="2000" i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sz="2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(5M</a:t>
            </a:r>
            <a:r>
              <a:rPr lang="en-US" sz="2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      (1)</a:t>
            </a:r>
            <a:endParaRPr lang="en-US" sz="2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Preferir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2b a 2a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implica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esperada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del primero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supera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segundo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0.10</a:t>
            </a:r>
            <a:r>
              <a:rPr lang="en-US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*u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(5M)&gt;0.11*</a:t>
            </a:r>
            <a:r>
              <a:rPr lang="en-US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(1M)                   (2)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Pero dado que: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0.11*</a:t>
            </a:r>
            <a:r>
              <a:rPr lang="en-US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(1M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)=(1-0.89)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*</a:t>
            </a:r>
            <a:r>
              <a:rPr lang="en-US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(1M)=</a:t>
            </a:r>
            <a:r>
              <a:rPr lang="en-US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(1M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)-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0.89*</a:t>
            </a:r>
            <a:r>
              <a:rPr lang="en-US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(1M)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Entónces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(2)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equivalente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a: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0.10</a:t>
            </a:r>
            <a:r>
              <a:rPr lang="en-US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*u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(5M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)&gt;</a:t>
            </a:r>
            <a:r>
              <a:rPr lang="en-US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(1M)- 0.89*</a:t>
            </a:r>
            <a:r>
              <a:rPr lang="en-US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(1M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           (3)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Reordenando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(3):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0.89*</a:t>
            </a:r>
            <a:r>
              <a:rPr lang="en-US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(1M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)+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0.10</a:t>
            </a:r>
            <a:r>
              <a:rPr lang="en-US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*u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(5M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)&gt;</a:t>
            </a:r>
            <a:r>
              <a:rPr lang="en-US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(1M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           (4)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Pero (4)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contradice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(1)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consiguiente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decision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contradice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teoría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esperada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42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principio de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cosa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segura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(Sure-Thing)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elección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común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problema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 Allais problem viola el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principio de la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cosa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segura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el que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estipula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decisión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debería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estar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influenciada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cosa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segura</a:t>
            </a:r>
            <a:r>
              <a:rPr lang="en-US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713" y="4343400"/>
            <a:ext cx="3838575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12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Supongamos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ruleta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con 100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espacios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89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negros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10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rojos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1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blanco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Consideremos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primer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decición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1a y 1b: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tabla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muestra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sale negro, no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importando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 que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elija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ganará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1. 1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cosa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segura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sale negro.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segunda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decision: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muestra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sale negro no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recibe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nada no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importando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haya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elegido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Entónces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0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cosa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segura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no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debería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afectar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elección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entre 2a y 2b.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tanto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columna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negro no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debería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afectar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decision. La decision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estará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determinada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 que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otras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columnas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Pero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ignora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columna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negro, 1a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identica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2a y 1b a 2b: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entónces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elije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debería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elegir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2a y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elije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1b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debería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elegir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2b.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11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Cómo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explicamos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violación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puede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explicada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efecto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certeza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certainty effect)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el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cuál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señala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sobreponderan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resultados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son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ciertos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coincide con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aversión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arrepentimiento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(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regret aversion)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pues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los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saben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podria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arrepentirse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elección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riegosa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sobre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cosa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segura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9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</a:t>
            </a:r>
            <a:r>
              <a:rPr lang="en-US" sz="3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Problema</a:t>
            </a:r>
            <a:r>
              <a:rPr lang="en-US" sz="3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Ellsberg</a:t>
            </a:r>
            <a:endParaRPr lang="en-US" sz="3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toma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bolilla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urna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con 90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bolillas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30 son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rojas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el resto de 60 son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mezcla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negras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amarillas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todas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negras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todas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amarillas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Se le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ofrecen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las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siguientes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apuestas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lvl="1"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Apuesta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1: </a:t>
            </a:r>
          </a:p>
          <a:p>
            <a:pPr lvl="2"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$100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bolilla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roja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$100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bolilla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negra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Apuesta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2:</a:t>
            </a:r>
          </a:p>
          <a:p>
            <a:pPr lvl="2"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$100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bolilla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roja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amarilla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$100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bolilla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negra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amarilla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>
              <a:spcAft>
                <a:spcPts val="600"/>
              </a:spcAft>
            </a:pPr>
            <a:endParaRPr lang="en-US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01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plantea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problema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muchos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elegirán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lugar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II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aparentemente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observa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la chance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1/3 y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elije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otra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chance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0 a 2/3.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Muchos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elegirán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IV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lugar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III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aparentemente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porque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observan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la chance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2/3 y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elije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otra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chance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estaría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entre 1/3 y 1.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 obstante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elección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I del primer par y IV del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segundo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viola el principio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cosa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segura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19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Decisiones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críticas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UY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Hay una inminente pandemia </a:t>
            </a:r>
            <a:r>
              <a:rPr lang="es-UY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 amenaza </a:t>
            </a:r>
            <a:r>
              <a:rPr lang="es-UY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con matar a 600 personas y </a:t>
            </a:r>
            <a:r>
              <a:rPr lang="es-UY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Ud. tiene </a:t>
            </a:r>
            <a:r>
              <a:rPr lang="es-UY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dos opciones</a:t>
            </a:r>
            <a:r>
              <a:rPr lang="es-UY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(A)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Salvar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200 personas</a:t>
            </a:r>
            <a:b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(B)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Salvar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600 personas con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1/3 y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salvar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0 personas con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2/3.</a:t>
            </a:r>
          </a:p>
          <a:p>
            <a:pPr>
              <a:spcAft>
                <a:spcPts val="600"/>
              </a:spcAft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Cuándo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problema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planteado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72%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eligió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y 28% B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50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Did You Violate the Sure-Thing Principle?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endParaRPr lang="en-US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27" y="1593056"/>
            <a:ext cx="7134946" cy="367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89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elije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 o II del primer par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sale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amarilla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0. =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sale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amarilla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cosa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segura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elije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III o IV del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segundo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par,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sale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amarilla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100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todas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maneras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100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otra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vez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cosa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segura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principio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cosa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segura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indica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elección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debería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depender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lo que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sale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amarilla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Ignorar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columna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amarilla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muestra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I y III son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idénticos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y II y IV son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idénticos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debería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elegir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 y III o II y IV.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5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preferencia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I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sobre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II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implica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UE(I)&gt;UE(II).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tanto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(R)*U(100)+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(B)*U(0)+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(Y)*U(0) &gt;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(R)*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U(0)+</a:t>
            </a:r>
            <a:r>
              <a:rPr lang="en-US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(B)*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U(100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)+</a:t>
            </a:r>
            <a:r>
              <a:rPr lang="en-US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(Y)*U(0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Una </a:t>
            </a:r>
            <a:r>
              <a:rPr lang="en-US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preferencia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IV </a:t>
            </a:r>
            <a:r>
              <a:rPr lang="en-US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sobre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III </a:t>
            </a:r>
            <a:r>
              <a:rPr lang="en-US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implica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UE(IV)&gt;UE(III). </a:t>
            </a:r>
            <a:r>
              <a:rPr lang="en-US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lo </a:t>
            </a:r>
            <a:r>
              <a:rPr lang="en-US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tanto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(R)*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U(0)+</a:t>
            </a:r>
            <a:r>
              <a:rPr lang="en-US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(B)*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U(100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)+</a:t>
            </a:r>
            <a:r>
              <a:rPr lang="en-US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(Y)*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U(100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) &gt;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(R)*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U(100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)+</a:t>
            </a:r>
            <a:r>
              <a:rPr lang="en-US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(B)*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U(0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)+</a:t>
            </a:r>
            <a:r>
              <a:rPr lang="en-US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(Y)*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U(100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Supongamos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U(0)=0 y U(100)=1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entónces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(R)&gt;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(B)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(B)&gt;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(R)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Contradicción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cual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elección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inconsistente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con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teoría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esperada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163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Cómo</a:t>
            </a:r>
            <a:r>
              <a:rPr lang="en-US" sz="3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Explicar</a:t>
            </a:r>
            <a:endParaRPr lang="en-US" sz="3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elección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involucra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bolillas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negras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amarillas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fueron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ambiguas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Muchos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desean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tomar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juegos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con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ambiguas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tendencia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 llama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aversión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la </a:t>
            </a:r>
            <a:r>
              <a:rPr lang="en-US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ambiguedad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(ambiguity aversion)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43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Ponderación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probabilidades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teoría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esperada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considera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los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agentes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maximizan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expresión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tipo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UE(A</a:t>
            </a:r>
            <a:r>
              <a:rPr lang="en-US" sz="20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)=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(S</a:t>
            </a:r>
            <a:r>
              <a:rPr lang="en-US" sz="20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)*U(C</a:t>
            </a:r>
            <a:r>
              <a:rPr lang="en-US" sz="20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i1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)+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(S</a:t>
            </a:r>
            <a:r>
              <a:rPr lang="en-US" sz="20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)*U(C</a:t>
            </a:r>
            <a:r>
              <a:rPr lang="en-US" sz="20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i2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)+…….+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(S</a:t>
            </a:r>
            <a:r>
              <a:rPr lang="en-US" sz="20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)*U(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en-US" sz="2000" baseline="-25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Prospect theory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plantea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los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maximizan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expresión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cual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valor v(.),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sustituye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las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quedan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ponderadas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2000" b="1" dirty="0"/>
              <a:t>π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(.)</a:t>
            </a:r>
          </a:p>
          <a:p>
            <a:pPr>
              <a:spcAft>
                <a:spcPts val="600"/>
              </a:spcAft>
            </a:pP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V(A</a:t>
            </a:r>
            <a:r>
              <a:rPr lang="en-US" sz="20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)=</a:t>
            </a:r>
            <a:r>
              <a:rPr lang="el-GR" sz="2000" b="1" dirty="0"/>
              <a:t> </a:t>
            </a:r>
            <a:r>
              <a:rPr lang="el-GR" sz="2000" b="1" dirty="0" smtClean="0"/>
              <a:t>π</a:t>
            </a:r>
            <a:r>
              <a:rPr lang="es-UY" sz="2000" dirty="0" smtClean="0"/>
              <a:t>{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(S</a:t>
            </a:r>
            <a:r>
              <a:rPr lang="en-US" sz="20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)}*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U(C</a:t>
            </a:r>
            <a:r>
              <a:rPr lang="en-US" sz="2000" baseline="-25000" dirty="0">
                <a:latin typeface="Verdana" pitchFamily="34" charset="0"/>
                <a:ea typeface="Verdana" pitchFamily="34" charset="0"/>
                <a:cs typeface="Verdana" pitchFamily="34" charset="0"/>
              </a:rPr>
              <a:t>i1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)+</a:t>
            </a:r>
            <a:r>
              <a:rPr lang="el-GR" sz="2000" b="1" dirty="0"/>
              <a:t> π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{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(S</a:t>
            </a:r>
            <a:r>
              <a:rPr lang="en-US" sz="20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)}*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U(C</a:t>
            </a:r>
            <a:r>
              <a:rPr lang="en-US" sz="2000" baseline="-25000" dirty="0">
                <a:latin typeface="Verdana" pitchFamily="34" charset="0"/>
                <a:ea typeface="Verdana" pitchFamily="34" charset="0"/>
                <a:cs typeface="Verdana" pitchFamily="34" charset="0"/>
              </a:rPr>
              <a:t>i2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)+…….+</a:t>
            </a:r>
            <a:r>
              <a:rPr lang="el-GR" sz="2000" b="1" dirty="0"/>
              <a:t> π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{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(S</a:t>
            </a:r>
            <a:r>
              <a:rPr lang="en-US" sz="2000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)}*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U(</a:t>
            </a:r>
            <a:r>
              <a:rPr lang="en-US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en-US" sz="2000" baseline="-25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0" indent="0">
              <a:spcAft>
                <a:spcPts val="600"/>
              </a:spcAft>
              <a:buNone/>
            </a:pP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02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Ponderación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probabilidades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ponderador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2000" b="1" dirty="0" smtClean="0"/>
              <a:t>π</a:t>
            </a:r>
            <a:r>
              <a:rPr lang="es-UY" sz="2000" b="1" dirty="0" smtClean="0"/>
              <a:t> </a:t>
            </a:r>
            <a:r>
              <a:rPr lang="es-UY" sz="2000" dirty="0" smtClean="0"/>
              <a:t>asigna pesos de </a:t>
            </a:r>
            <a:r>
              <a:rPr lang="es-UY" sz="2000" dirty="0" smtClean="0"/>
              <a:t>0 </a:t>
            </a:r>
            <a:r>
              <a:rPr lang="es-UY" sz="2000" dirty="0" smtClean="0"/>
              <a:t>a </a:t>
            </a:r>
            <a:r>
              <a:rPr lang="es-UY" sz="2000" dirty="0" smtClean="0"/>
              <a:t>1, se asume que </a:t>
            </a:r>
            <a:r>
              <a:rPr lang="el-GR" sz="2000" dirty="0" smtClean="0"/>
              <a:t>π</a:t>
            </a:r>
            <a:r>
              <a:rPr lang="es-UY" sz="2000" dirty="0" smtClean="0"/>
              <a:t>(0)=0 y </a:t>
            </a:r>
            <a:r>
              <a:rPr lang="el-GR" sz="2000" dirty="0" smtClean="0"/>
              <a:t>π</a:t>
            </a:r>
            <a:r>
              <a:rPr lang="es-UY" sz="2000" dirty="0" smtClean="0"/>
              <a:t>(1)=1. Para valores entre 0 y 1 la curva no coincide con la línea de 45 grados.</a:t>
            </a:r>
          </a:p>
          <a:p>
            <a:pPr>
              <a:spcAft>
                <a:spcPts val="600"/>
              </a:spcAft>
            </a:pPr>
            <a:r>
              <a:rPr lang="es-UY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Para probabilidades bajas se asume que </a:t>
            </a:r>
            <a:r>
              <a:rPr lang="el-GR" sz="2000" dirty="0" smtClean="0"/>
              <a:t>π</a:t>
            </a:r>
            <a:r>
              <a:rPr lang="es-UY" sz="2000" dirty="0" smtClean="0"/>
              <a:t>(x)&gt;x y para probabilidades moderadas y altas </a:t>
            </a:r>
            <a:r>
              <a:rPr lang="el-GR" sz="2000" dirty="0" smtClean="0"/>
              <a:t>π</a:t>
            </a:r>
            <a:r>
              <a:rPr lang="es-UY" sz="2000" dirty="0" smtClean="0"/>
              <a:t>(x)&lt;x.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43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Ponderación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probabilidades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36</a:t>
            </a:fld>
            <a:endParaRPr lang="en-U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42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Ponderación</a:t>
            </a:r>
            <a:r>
              <a:rPr lang="en-US" sz="3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3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endParaRPr lang="en-US" sz="3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función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valor S-shaped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proviene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prospect theory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Prospect theory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también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alienta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incorporar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probability weighting-function </a:t>
            </a:r>
            <a:r>
              <a:rPr lang="en-US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π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(·)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tal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bajas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π(x)&gt;x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moderadas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π(x)&lt;x.</a:t>
            </a:r>
          </a:p>
          <a:p>
            <a:pPr lvl="1">
              <a:spcAft>
                <a:spcPts val="600"/>
              </a:spcAft>
            </a:pPr>
            <a:endParaRPr lang="en-US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42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Recapitulación</a:t>
            </a:r>
            <a:r>
              <a:rPr lang="en-US" sz="3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390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conceptos</a:t>
            </a:r>
            <a:endParaRPr lang="en-US" sz="3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Efectos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marco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(Framing effects)</a:t>
            </a: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Integrando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resultados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(Integrating outcomes)</a:t>
            </a: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Segregando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resultados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(Segregating outcomes)</a:t>
            </a: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Cancelando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(Cancellation)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Silver Lining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Principio de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cosa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segura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(Sure-thing Principle)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Efecto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certeza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(Certainty effect)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Aversión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la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ambiguedad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(Ambiguity aversion)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Función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ponderadas</a:t>
            </a:r>
            <a:r>
              <a:rPr lang="en-US" smtClean="0">
                <a:latin typeface="Verdana" pitchFamily="34" charset="0"/>
                <a:ea typeface="Verdana" pitchFamily="34" charset="0"/>
                <a:cs typeface="Verdana" pitchFamily="34" charset="0"/>
              </a:rPr>
              <a:t> (Probability-weighting function)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>
                <a:solidFill>
                  <a:schemeClr val="bg1"/>
                </a:solidFill>
              </a:rPr>
              <a:t>38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36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Decisiones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críticas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II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misma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enfermedad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amenaza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la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sociedad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Ud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iene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dos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opciones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diferentes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momento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(C)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400 personas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(D) Mata 0 persona con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1/3 y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mata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600 personas con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probabilidad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2/3. </a:t>
            </a:r>
          </a:p>
          <a:p>
            <a:pPr>
              <a:spcAft>
                <a:spcPts val="600"/>
              </a:spcAft>
            </a:pP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Cuándo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este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problema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fue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planteado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22% </a:t>
            </a:r>
            <a:r>
              <a:rPr lang="en-US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eligió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eligió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y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78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%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7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resultado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sorpresivo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opción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misma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la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opción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 y la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opción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misma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la D. 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teoría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utilidad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esperada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afirma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nada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repecto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tiene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elegir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opción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segura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riesgoza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o sea no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realiza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afirmaciones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sobre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cuales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tendrían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preferencias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sobre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riesgo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Dice que la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elección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debería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reflejar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función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utilidad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 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43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748" y="1066800"/>
            <a:ext cx="6802504" cy="50593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1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X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encima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debajo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 X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debajo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curva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elejirá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segura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concave (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curva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averso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riesgo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 Si X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encima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curva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asumirá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juego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línea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propenso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riesgo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Si X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sobre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curva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indiferentes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clave,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acuerdo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teoría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esperada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preferirá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segura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independientemente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cómo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está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descripta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 o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predirirá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riesgosa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independientemente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describa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 o 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será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indiferente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preferencias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deberían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depender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cómo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están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planteadas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opciones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 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81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porqué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comportamiento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puede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explicado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términos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marco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(framing).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efectos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marco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ocurren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cuando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preferencias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comportamiento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responden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acuerdo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manera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describen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opciones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particular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opciones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expresan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términos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ganancias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pérdidas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ejemplo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opciones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y B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están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planteadas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manera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positiva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vidas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salvadas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Las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opciones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 y D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están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planteadas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forma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negativa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vidas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perdidas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Retornamos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valor que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cambio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dotación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no del total de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dotación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utilidad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Ahora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introducimos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modificación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función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valor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tiene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distintas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curvaturas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para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ganancias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pérdidas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convexa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recorrido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pérdidas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concava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recorrido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las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ganancias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implica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la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diferencia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v(0) y v(10)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mayor que  v(1000) y v(1010). </a:t>
            </a:r>
          </a:p>
          <a:p>
            <a:pPr>
              <a:spcAft>
                <a:spcPts val="600"/>
              </a:spcAft>
            </a:pP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50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840" y="762000"/>
            <a:ext cx="7212320" cy="53641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83FF-8903-4890-88F1-0FBC2A40883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06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9838</TotalTime>
  <Words>2743</Words>
  <Application>Microsoft Office PowerPoint</Application>
  <PresentationFormat>Presentación en pantalla (4:3)</PresentationFormat>
  <Paragraphs>239</Paragraphs>
  <Slides>38</Slides>
  <Notes>38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43" baseType="lpstr">
      <vt:lpstr>Arial</vt:lpstr>
      <vt:lpstr>Calibri</vt:lpstr>
      <vt:lpstr>Narkisim</vt:lpstr>
      <vt:lpstr>Verdana</vt:lpstr>
      <vt:lpstr>Office Theme</vt:lpstr>
      <vt:lpstr>7: Toma de decisiones bajo riesgo e incertidumbre</vt:lpstr>
      <vt:lpstr>Presentación de PowerPoint</vt:lpstr>
      <vt:lpstr>Decisiones críticas I</vt:lpstr>
      <vt:lpstr>Decisiones críticas II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Experimento de la chaqueta y la calculadora.</vt:lpstr>
      <vt:lpstr>Presentación de PowerPoint</vt:lpstr>
      <vt:lpstr>Por qué dos resultados diferentes?</vt:lpstr>
      <vt:lpstr>Presentación de PowerPoint</vt:lpstr>
      <vt:lpstr>Bunding and mental accounting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Conclusión</vt:lpstr>
      <vt:lpstr>Conclusión</vt:lpstr>
      <vt:lpstr>El problema de Allais</vt:lpstr>
      <vt:lpstr>Presentación de PowerPoint</vt:lpstr>
      <vt:lpstr>Presentación de PowerPoint</vt:lpstr>
      <vt:lpstr>El principio de la cosa segura (Sure-Thing)</vt:lpstr>
      <vt:lpstr>Presentación de PowerPoint</vt:lpstr>
      <vt:lpstr>Cómo explicamos esto?</vt:lpstr>
      <vt:lpstr>El Problema de Ellsberg</vt:lpstr>
      <vt:lpstr>Presentación de PowerPoint</vt:lpstr>
      <vt:lpstr>Did You Violate the Sure-Thing Principle?</vt:lpstr>
      <vt:lpstr>Presentación de PowerPoint</vt:lpstr>
      <vt:lpstr>Presentación de PowerPoint</vt:lpstr>
      <vt:lpstr>Cómo Explicar</vt:lpstr>
      <vt:lpstr>Ponderación de probabilidades</vt:lpstr>
      <vt:lpstr>Ponderación de probabilidades</vt:lpstr>
      <vt:lpstr>Ponderación de probabilidades</vt:lpstr>
      <vt:lpstr>Ponderación de Probabilidad</vt:lpstr>
      <vt:lpstr>Recapitulación de conceptos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Rational Choice Under Certainty</dc:title>
  <dc:creator>Mallick</dc:creator>
  <cp:lastModifiedBy>User</cp:lastModifiedBy>
  <cp:revision>175</cp:revision>
  <dcterms:created xsi:type="dcterms:W3CDTF">2012-03-19T02:17:34Z</dcterms:created>
  <dcterms:modified xsi:type="dcterms:W3CDTF">2018-10-15T22:00:32Z</dcterms:modified>
</cp:coreProperties>
</file>