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290" r:id="rId4"/>
    <p:sldId id="294" r:id="rId5"/>
    <p:sldId id="291" r:id="rId6"/>
    <p:sldId id="295" r:id="rId7"/>
    <p:sldId id="296" r:id="rId8"/>
    <p:sldId id="297" r:id="rId9"/>
    <p:sldId id="292" r:id="rId10"/>
    <p:sldId id="293" r:id="rId11"/>
    <p:sldId id="299" r:id="rId12"/>
    <p:sldId id="300" r:id="rId13"/>
    <p:sldId id="301" r:id="rId14"/>
    <p:sldId id="302" r:id="rId15"/>
    <p:sldId id="289" r:id="rId16"/>
    <p:sldId id="257" r:id="rId17"/>
    <p:sldId id="258" r:id="rId18"/>
    <p:sldId id="259" r:id="rId19"/>
    <p:sldId id="261" r:id="rId20"/>
    <p:sldId id="262" r:id="rId21"/>
    <p:sldId id="263" r:id="rId22"/>
    <p:sldId id="260" r:id="rId23"/>
    <p:sldId id="264" r:id="rId24"/>
    <p:sldId id="265" r:id="rId25"/>
    <p:sldId id="266" r:id="rId26"/>
    <p:sldId id="267" r:id="rId27"/>
    <p:sldId id="268" r:id="rId28"/>
    <p:sldId id="269" r:id="rId29"/>
    <p:sldId id="270" r:id="rId30"/>
    <p:sldId id="271" r:id="rId31"/>
    <p:sldId id="272" r:id="rId32"/>
    <p:sldId id="273" r:id="rId33"/>
    <p:sldId id="274" r:id="rId34"/>
    <p:sldId id="275" r:id="rId35"/>
    <p:sldId id="276" r:id="rId36"/>
    <p:sldId id="277" r:id="rId37"/>
    <p:sldId id="278" r:id="rId38"/>
    <p:sldId id="279" r:id="rId39"/>
    <p:sldId id="280" r:id="rId40"/>
    <p:sldId id="282" r:id="rId41"/>
    <p:sldId id="283" r:id="rId42"/>
    <p:sldId id="284" r:id="rId43"/>
    <p:sldId id="285" r:id="rId44"/>
    <p:sldId id="286" r:id="rId45"/>
    <p:sldId id="287" r:id="rId46"/>
    <p:sldId id="288" r:id="rId47"/>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UY"/>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UY"/>
          </a:p>
        </p:txBody>
      </p:sp>
      <p:sp>
        <p:nvSpPr>
          <p:cNvPr id="4" name="3 Marcador de fecha"/>
          <p:cNvSpPr>
            <a:spLocks noGrp="1"/>
          </p:cNvSpPr>
          <p:nvPr>
            <p:ph type="dt" sz="half" idx="10"/>
          </p:nvPr>
        </p:nvSpPr>
        <p:spPr/>
        <p:txBody>
          <a:bodyPr/>
          <a:lstStyle/>
          <a:p>
            <a:fld id="{2CE1AB7F-F49E-42C8-BB11-1B00BA7F9B15}" type="datetimeFigureOut">
              <a:rPr lang="es-UY" smtClean="0"/>
              <a:t>30/09/2016</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7D9D0925-AFFF-4F6A-8088-62A9018370E6}" type="slidenum">
              <a:rPr lang="es-UY" smtClean="0"/>
              <a:t>‹Nº›</a:t>
            </a:fld>
            <a:endParaRPr lang="es-UY"/>
          </a:p>
        </p:txBody>
      </p:sp>
    </p:spTree>
    <p:extLst>
      <p:ext uri="{BB962C8B-B14F-4D97-AF65-F5344CB8AC3E}">
        <p14:creationId xmlns:p14="http://schemas.microsoft.com/office/powerpoint/2010/main" val="66874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2CE1AB7F-F49E-42C8-BB11-1B00BA7F9B15}" type="datetimeFigureOut">
              <a:rPr lang="es-UY" smtClean="0"/>
              <a:t>30/09/2016</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7D9D0925-AFFF-4F6A-8088-62A9018370E6}" type="slidenum">
              <a:rPr lang="es-UY" smtClean="0"/>
              <a:t>‹Nº›</a:t>
            </a:fld>
            <a:endParaRPr lang="es-UY"/>
          </a:p>
        </p:txBody>
      </p:sp>
    </p:spTree>
    <p:extLst>
      <p:ext uri="{BB962C8B-B14F-4D97-AF65-F5344CB8AC3E}">
        <p14:creationId xmlns:p14="http://schemas.microsoft.com/office/powerpoint/2010/main" val="86468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UY"/>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2CE1AB7F-F49E-42C8-BB11-1B00BA7F9B15}" type="datetimeFigureOut">
              <a:rPr lang="es-UY" smtClean="0"/>
              <a:t>30/09/2016</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7D9D0925-AFFF-4F6A-8088-62A9018370E6}" type="slidenum">
              <a:rPr lang="es-UY" smtClean="0"/>
              <a:t>‹Nº›</a:t>
            </a:fld>
            <a:endParaRPr lang="es-UY"/>
          </a:p>
        </p:txBody>
      </p:sp>
    </p:spTree>
    <p:extLst>
      <p:ext uri="{BB962C8B-B14F-4D97-AF65-F5344CB8AC3E}">
        <p14:creationId xmlns:p14="http://schemas.microsoft.com/office/powerpoint/2010/main" val="2593263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10"/>
          </p:nvPr>
        </p:nvSpPr>
        <p:spPr/>
        <p:txBody>
          <a:bodyPr/>
          <a:lstStyle/>
          <a:p>
            <a:fld id="{2CE1AB7F-F49E-42C8-BB11-1B00BA7F9B15}" type="datetimeFigureOut">
              <a:rPr lang="es-UY" smtClean="0"/>
              <a:t>30/09/2016</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7D9D0925-AFFF-4F6A-8088-62A9018370E6}" type="slidenum">
              <a:rPr lang="es-UY" smtClean="0"/>
              <a:t>‹Nº›</a:t>
            </a:fld>
            <a:endParaRPr lang="es-UY"/>
          </a:p>
        </p:txBody>
      </p:sp>
    </p:spTree>
    <p:extLst>
      <p:ext uri="{BB962C8B-B14F-4D97-AF65-F5344CB8AC3E}">
        <p14:creationId xmlns:p14="http://schemas.microsoft.com/office/powerpoint/2010/main" val="1613608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CE1AB7F-F49E-42C8-BB11-1B00BA7F9B15}" type="datetimeFigureOut">
              <a:rPr lang="es-UY" smtClean="0"/>
              <a:t>30/09/2016</a:t>
            </a:fld>
            <a:endParaRPr lang="es-UY"/>
          </a:p>
        </p:txBody>
      </p:sp>
      <p:sp>
        <p:nvSpPr>
          <p:cNvPr id="5" name="4 Marcador de pie de página"/>
          <p:cNvSpPr>
            <a:spLocks noGrp="1"/>
          </p:cNvSpPr>
          <p:nvPr>
            <p:ph type="ftr" sz="quarter" idx="11"/>
          </p:nvPr>
        </p:nvSpPr>
        <p:spPr/>
        <p:txBody>
          <a:bodyPr/>
          <a:lstStyle/>
          <a:p>
            <a:endParaRPr lang="es-UY"/>
          </a:p>
        </p:txBody>
      </p:sp>
      <p:sp>
        <p:nvSpPr>
          <p:cNvPr id="6" name="5 Marcador de número de diapositiva"/>
          <p:cNvSpPr>
            <a:spLocks noGrp="1"/>
          </p:cNvSpPr>
          <p:nvPr>
            <p:ph type="sldNum" sz="quarter" idx="12"/>
          </p:nvPr>
        </p:nvSpPr>
        <p:spPr/>
        <p:txBody>
          <a:bodyPr/>
          <a:lstStyle/>
          <a:p>
            <a:fld id="{7D9D0925-AFFF-4F6A-8088-62A9018370E6}" type="slidenum">
              <a:rPr lang="es-UY" smtClean="0"/>
              <a:t>‹Nº›</a:t>
            </a:fld>
            <a:endParaRPr lang="es-UY"/>
          </a:p>
        </p:txBody>
      </p:sp>
    </p:spTree>
    <p:extLst>
      <p:ext uri="{BB962C8B-B14F-4D97-AF65-F5344CB8AC3E}">
        <p14:creationId xmlns:p14="http://schemas.microsoft.com/office/powerpoint/2010/main" val="2239669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fecha"/>
          <p:cNvSpPr>
            <a:spLocks noGrp="1"/>
          </p:cNvSpPr>
          <p:nvPr>
            <p:ph type="dt" sz="half" idx="10"/>
          </p:nvPr>
        </p:nvSpPr>
        <p:spPr/>
        <p:txBody>
          <a:bodyPr/>
          <a:lstStyle/>
          <a:p>
            <a:fld id="{2CE1AB7F-F49E-42C8-BB11-1B00BA7F9B15}" type="datetimeFigureOut">
              <a:rPr lang="es-UY" smtClean="0"/>
              <a:t>30/09/2016</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7D9D0925-AFFF-4F6A-8088-62A9018370E6}" type="slidenum">
              <a:rPr lang="es-UY" smtClean="0"/>
              <a:t>‹Nº›</a:t>
            </a:fld>
            <a:endParaRPr lang="es-UY"/>
          </a:p>
        </p:txBody>
      </p:sp>
    </p:spTree>
    <p:extLst>
      <p:ext uri="{BB962C8B-B14F-4D97-AF65-F5344CB8AC3E}">
        <p14:creationId xmlns:p14="http://schemas.microsoft.com/office/powerpoint/2010/main" val="3076147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7" name="6 Marcador de fecha"/>
          <p:cNvSpPr>
            <a:spLocks noGrp="1"/>
          </p:cNvSpPr>
          <p:nvPr>
            <p:ph type="dt" sz="half" idx="10"/>
          </p:nvPr>
        </p:nvSpPr>
        <p:spPr/>
        <p:txBody>
          <a:bodyPr/>
          <a:lstStyle/>
          <a:p>
            <a:fld id="{2CE1AB7F-F49E-42C8-BB11-1B00BA7F9B15}" type="datetimeFigureOut">
              <a:rPr lang="es-UY" smtClean="0"/>
              <a:t>30/09/2016</a:t>
            </a:fld>
            <a:endParaRPr lang="es-UY"/>
          </a:p>
        </p:txBody>
      </p:sp>
      <p:sp>
        <p:nvSpPr>
          <p:cNvPr id="8" name="7 Marcador de pie de página"/>
          <p:cNvSpPr>
            <a:spLocks noGrp="1"/>
          </p:cNvSpPr>
          <p:nvPr>
            <p:ph type="ftr" sz="quarter" idx="11"/>
          </p:nvPr>
        </p:nvSpPr>
        <p:spPr/>
        <p:txBody>
          <a:bodyPr/>
          <a:lstStyle/>
          <a:p>
            <a:endParaRPr lang="es-UY"/>
          </a:p>
        </p:txBody>
      </p:sp>
      <p:sp>
        <p:nvSpPr>
          <p:cNvPr id="9" name="8 Marcador de número de diapositiva"/>
          <p:cNvSpPr>
            <a:spLocks noGrp="1"/>
          </p:cNvSpPr>
          <p:nvPr>
            <p:ph type="sldNum" sz="quarter" idx="12"/>
          </p:nvPr>
        </p:nvSpPr>
        <p:spPr/>
        <p:txBody>
          <a:bodyPr/>
          <a:lstStyle/>
          <a:p>
            <a:fld id="{7D9D0925-AFFF-4F6A-8088-62A9018370E6}" type="slidenum">
              <a:rPr lang="es-UY" smtClean="0"/>
              <a:t>‹Nº›</a:t>
            </a:fld>
            <a:endParaRPr lang="es-UY"/>
          </a:p>
        </p:txBody>
      </p:sp>
    </p:spTree>
    <p:extLst>
      <p:ext uri="{BB962C8B-B14F-4D97-AF65-F5344CB8AC3E}">
        <p14:creationId xmlns:p14="http://schemas.microsoft.com/office/powerpoint/2010/main" val="13276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Y"/>
          </a:p>
        </p:txBody>
      </p:sp>
      <p:sp>
        <p:nvSpPr>
          <p:cNvPr id="3" name="2 Marcador de fecha"/>
          <p:cNvSpPr>
            <a:spLocks noGrp="1"/>
          </p:cNvSpPr>
          <p:nvPr>
            <p:ph type="dt" sz="half" idx="10"/>
          </p:nvPr>
        </p:nvSpPr>
        <p:spPr/>
        <p:txBody>
          <a:bodyPr/>
          <a:lstStyle/>
          <a:p>
            <a:fld id="{2CE1AB7F-F49E-42C8-BB11-1B00BA7F9B15}" type="datetimeFigureOut">
              <a:rPr lang="es-UY" smtClean="0"/>
              <a:t>30/09/2016</a:t>
            </a:fld>
            <a:endParaRPr lang="es-UY"/>
          </a:p>
        </p:txBody>
      </p:sp>
      <p:sp>
        <p:nvSpPr>
          <p:cNvPr id="4" name="3 Marcador de pie de página"/>
          <p:cNvSpPr>
            <a:spLocks noGrp="1"/>
          </p:cNvSpPr>
          <p:nvPr>
            <p:ph type="ftr" sz="quarter" idx="11"/>
          </p:nvPr>
        </p:nvSpPr>
        <p:spPr/>
        <p:txBody>
          <a:bodyPr/>
          <a:lstStyle/>
          <a:p>
            <a:endParaRPr lang="es-UY"/>
          </a:p>
        </p:txBody>
      </p:sp>
      <p:sp>
        <p:nvSpPr>
          <p:cNvPr id="5" name="4 Marcador de número de diapositiva"/>
          <p:cNvSpPr>
            <a:spLocks noGrp="1"/>
          </p:cNvSpPr>
          <p:nvPr>
            <p:ph type="sldNum" sz="quarter" idx="12"/>
          </p:nvPr>
        </p:nvSpPr>
        <p:spPr/>
        <p:txBody>
          <a:bodyPr/>
          <a:lstStyle/>
          <a:p>
            <a:fld id="{7D9D0925-AFFF-4F6A-8088-62A9018370E6}" type="slidenum">
              <a:rPr lang="es-UY" smtClean="0"/>
              <a:t>‹Nº›</a:t>
            </a:fld>
            <a:endParaRPr lang="es-UY"/>
          </a:p>
        </p:txBody>
      </p:sp>
    </p:spTree>
    <p:extLst>
      <p:ext uri="{BB962C8B-B14F-4D97-AF65-F5344CB8AC3E}">
        <p14:creationId xmlns:p14="http://schemas.microsoft.com/office/powerpoint/2010/main" val="119934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E1AB7F-F49E-42C8-BB11-1B00BA7F9B15}" type="datetimeFigureOut">
              <a:rPr lang="es-UY" smtClean="0"/>
              <a:t>30/09/2016</a:t>
            </a:fld>
            <a:endParaRPr lang="es-UY"/>
          </a:p>
        </p:txBody>
      </p:sp>
      <p:sp>
        <p:nvSpPr>
          <p:cNvPr id="3" name="2 Marcador de pie de página"/>
          <p:cNvSpPr>
            <a:spLocks noGrp="1"/>
          </p:cNvSpPr>
          <p:nvPr>
            <p:ph type="ftr" sz="quarter" idx="11"/>
          </p:nvPr>
        </p:nvSpPr>
        <p:spPr/>
        <p:txBody>
          <a:bodyPr/>
          <a:lstStyle/>
          <a:p>
            <a:endParaRPr lang="es-UY"/>
          </a:p>
        </p:txBody>
      </p:sp>
      <p:sp>
        <p:nvSpPr>
          <p:cNvPr id="4" name="3 Marcador de número de diapositiva"/>
          <p:cNvSpPr>
            <a:spLocks noGrp="1"/>
          </p:cNvSpPr>
          <p:nvPr>
            <p:ph type="sldNum" sz="quarter" idx="12"/>
          </p:nvPr>
        </p:nvSpPr>
        <p:spPr/>
        <p:txBody>
          <a:bodyPr/>
          <a:lstStyle/>
          <a:p>
            <a:fld id="{7D9D0925-AFFF-4F6A-8088-62A9018370E6}" type="slidenum">
              <a:rPr lang="es-UY" smtClean="0"/>
              <a:t>‹Nº›</a:t>
            </a:fld>
            <a:endParaRPr lang="es-UY"/>
          </a:p>
        </p:txBody>
      </p:sp>
    </p:spTree>
    <p:extLst>
      <p:ext uri="{BB962C8B-B14F-4D97-AF65-F5344CB8AC3E}">
        <p14:creationId xmlns:p14="http://schemas.microsoft.com/office/powerpoint/2010/main" val="16175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UY"/>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CE1AB7F-F49E-42C8-BB11-1B00BA7F9B15}" type="datetimeFigureOut">
              <a:rPr lang="es-UY" smtClean="0"/>
              <a:t>30/09/2016</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7D9D0925-AFFF-4F6A-8088-62A9018370E6}" type="slidenum">
              <a:rPr lang="es-UY" smtClean="0"/>
              <a:t>‹Nº›</a:t>
            </a:fld>
            <a:endParaRPr lang="es-UY"/>
          </a:p>
        </p:txBody>
      </p:sp>
    </p:spTree>
    <p:extLst>
      <p:ext uri="{BB962C8B-B14F-4D97-AF65-F5344CB8AC3E}">
        <p14:creationId xmlns:p14="http://schemas.microsoft.com/office/powerpoint/2010/main" val="3608018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UY"/>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CE1AB7F-F49E-42C8-BB11-1B00BA7F9B15}" type="datetimeFigureOut">
              <a:rPr lang="es-UY" smtClean="0"/>
              <a:t>30/09/2016</a:t>
            </a:fld>
            <a:endParaRPr lang="es-UY"/>
          </a:p>
        </p:txBody>
      </p:sp>
      <p:sp>
        <p:nvSpPr>
          <p:cNvPr id="6" name="5 Marcador de pie de página"/>
          <p:cNvSpPr>
            <a:spLocks noGrp="1"/>
          </p:cNvSpPr>
          <p:nvPr>
            <p:ph type="ftr" sz="quarter" idx="11"/>
          </p:nvPr>
        </p:nvSpPr>
        <p:spPr/>
        <p:txBody>
          <a:bodyPr/>
          <a:lstStyle/>
          <a:p>
            <a:endParaRPr lang="es-UY"/>
          </a:p>
        </p:txBody>
      </p:sp>
      <p:sp>
        <p:nvSpPr>
          <p:cNvPr id="7" name="6 Marcador de número de diapositiva"/>
          <p:cNvSpPr>
            <a:spLocks noGrp="1"/>
          </p:cNvSpPr>
          <p:nvPr>
            <p:ph type="sldNum" sz="quarter" idx="12"/>
          </p:nvPr>
        </p:nvSpPr>
        <p:spPr/>
        <p:txBody>
          <a:bodyPr/>
          <a:lstStyle/>
          <a:p>
            <a:fld id="{7D9D0925-AFFF-4F6A-8088-62A9018370E6}" type="slidenum">
              <a:rPr lang="es-UY" smtClean="0"/>
              <a:t>‹Nº›</a:t>
            </a:fld>
            <a:endParaRPr lang="es-UY"/>
          </a:p>
        </p:txBody>
      </p:sp>
    </p:spTree>
    <p:extLst>
      <p:ext uri="{BB962C8B-B14F-4D97-AF65-F5344CB8AC3E}">
        <p14:creationId xmlns:p14="http://schemas.microsoft.com/office/powerpoint/2010/main" val="2952653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UY"/>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Y"/>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E1AB7F-F49E-42C8-BB11-1B00BA7F9B15}" type="datetimeFigureOut">
              <a:rPr lang="es-UY" smtClean="0"/>
              <a:t>30/09/2016</a:t>
            </a:fld>
            <a:endParaRPr lang="es-UY"/>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9D0925-AFFF-4F6A-8088-62A9018370E6}" type="slidenum">
              <a:rPr lang="es-UY" smtClean="0"/>
              <a:t>‹Nº›</a:t>
            </a:fld>
            <a:endParaRPr lang="es-UY"/>
          </a:p>
        </p:txBody>
      </p:sp>
    </p:spTree>
    <p:extLst>
      <p:ext uri="{BB962C8B-B14F-4D97-AF65-F5344CB8AC3E}">
        <p14:creationId xmlns:p14="http://schemas.microsoft.com/office/powerpoint/2010/main" val="3199158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548680"/>
            <a:ext cx="7772400" cy="1296143"/>
          </a:xfrm>
        </p:spPr>
        <p:txBody>
          <a:bodyPr>
            <a:normAutofit/>
          </a:bodyPr>
          <a:lstStyle/>
          <a:p>
            <a:r>
              <a:rPr lang="es-UY" sz="2400" b="1" dirty="0">
                <a:latin typeface="+mn-lt"/>
                <a:ea typeface="+mn-ea"/>
                <a:cs typeface="+mn-cs"/>
              </a:rPr>
              <a:t>Los ex presos políticos: </a:t>
            </a:r>
            <a:r>
              <a:rPr lang="es-UY" sz="2400" b="1" dirty="0" smtClean="0">
                <a:latin typeface="+mn-lt"/>
                <a:ea typeface="+mn-ea"/>
                <a:cs typeface="+mn-cs"/>
              </a:rPr>
              <a:t>rol</a:t>
            </a:r>
            <a:r>
              <a:rPr lang="es-UY" sz="2400" b="1" dirty="0">
                <a:latin typeface="+mn-lt"/>
                <a:ea typeface="+mn-ea"/>
                <a:cs typeface="+mn-cs"/>
              </a:rPr>
              <a:t>, políticas y reparación</a:t>
            </a:r>
            <a:endParaRPr lang="es-UY" sz="2400" b="1" dirty="0">
              <a:latin typeface="+mn-lt"/>
              <a:ea typeface="+mn-ea"/>
              <a:cs typeface="+mn-cs"/>
            </a:endParaRPr>
          </a:p>
        </p:txBody>
      </p:sp>
      <p:sp>
        <p:nvSpPr>
          <p:cNvPr id="3" name="2 Subtítulo"/>
          <p:cNvSpPr>
            <a:spLocks noGrp="1"/>
          </p:cNvSpPr>
          <p:nvPr>
            <p:ph type="subTitle" idx="1"/>
          </p:nvPr>
        </p:nvSpPr>
        <p:spPr>
          <a:xfrm>
            <a:off x="1403648" y="1988840"/>
            <a:ext cx="6400800" cy="4032448"/>
          </a:xfrm>
          <a:ln w="28575">
            <a:solidFill>
              <a:schemeClr val="tx1"/>
            </a:solidFill>
          </a:ln>
        </p:spPr>
        <p:txBody>
          <a:bodyPr>
            <a:normAutofit/>
          </a:bodyPr>
          <a:lstStyle/>
          <a:p>
            <a:r>
              <a:rPr lang="es-UY" sz="2800" b="1" dirty="0" smtClean="0">
                <a:solidFill>
                  <a:srgbClr val="00B050"/>
                </a:solidFill>
              </a:rPr>
              <a:t>Textos de base</a:t>
            </a:r>
            <a:endParaRPr lang="es-UY" sz="2800" b="1" dirty="0" smtClean="0">
              <a:solidFill>
                <a:srgbClr val="00B050"/>
              </a:solidFill>
            </a:endParaRPr>
          </a:p>
          <a:p>
            <a:pPr marL="285750" indent="-285750">
              <a:buFont typeface="Arial" panose="020B0604020202020204" pitchFamily="34" charset="0"/>
              <a:buChar char="•"/>
            </a:pPr>
            <a:r>
              <a:rPr lang="es-UY" sz="1800" b="1" dirty="0" smtClean="0">
                <a:solidFill>
                  <a:schemeClr val="tx1"/>
                </a:solidFill>
              </a:rPr>
              <a:t>Estudio </a:t>
            </a:r>
            <a:r>
              <a:rPr lang="es-UY" sz="1800" b="1" dirty="0" smtClean="0">
                <a:solidFill>
                  <a:schemeClr val="tx1"/>
                </a:solidFill>
              </a:rPr>
              <a:t>cualitativo de la Pensión Especial Reparatoria (Ley 18.033</a:t>
            </a:r>
            <a:r>
              <a:rPr lang="es-UY" sz="1800" b="1" dirty="0" smtClean="0">
                <a:solidFill>
                  <a:schemeClr val="tx1"/>
                </a:solidFill>
              </a:rPr>
              <a:t>) </a:t>
            </a:r>
          </a:p>
          <a:p>
            <a:r>
              <a:rPr lang="es-UY" sz="1800" b="1" dirty="0" smtClean="0">
                <a:solidFill>
                  <a:schemeClr val="tx1"/>
                </a:solidFill>
              </a:rPr>
              <a:t>[Disponible en: inddhh.gub.uy]</a:t>
            </a:r>
          </a:p>
          <a:p>
            <a:pPr marL="285750" indent="-285750">
              <a:buFont typeface="Arial" panose="020B0604020202020204" pitchFamily="34" charset="0"/>
              <a:buChar char="•"/>
            </a:pPr>
            <a:r>
              <a:rPr lang="es-UY" sz="1800" b="1" dirty="0" smtClean="0">
                <a:solidFill>
                  <a:schemeClr val="tx1"/>
                </a:solidFill>
              </a:rPr>
              <a:t>El zurcido invisible. Políticas públicas dirigidas a ex </a:t>
            </a:r>
            <a:r>
              <a:rPr lang="es-UY" sz="1800" b="1" dirty="0">
                <a:solidFill>
                  <a:schemeClr val="tx1"/>
                </a:solidFill>
              </a:rPr>
              <a:t>presos políticos </a:t>
            </a:r>
            <a:endParaRPr lang="es-UY" sz="1800" b="1" dirty="0" smtClean="0">
              <a:solidFill>
                <a:schemeClr val="tx1"/>
              </a:solidFill>
            </a:endParaRPr>
          </a:p>
          <a:p>
            <a:r>
              <a:rPr lang="es-UY" sz="1800" b="1" dirty="0" smtClean="0">
                <a:solidFill>
                  <a:schemeClr val="tx1"/>
                </a:solidFill>
              </a:rPr>
              <a:t>[Disponible en: www.colibri.udelar.edu.uy/]</a:t>
            </a:r>
            <a:endParaRPr lang="es-UY" sz="1800" b="1" dirty="0" smtClean="0">
              <a:solidFill>
                <a:schemeClr val="tx1"/>
              </a:solidFill>
            </a:endParaRPr>
          </a:p>
          <a:p>
            <a:endParaRPr lang="es-UY" dirty="0" smtClean="0">
              <a:solidFill>
                <a:schemeClr val="tx1"/>
              </a:solidFill>
            </a:endParaRPr>
          </a:p>
          <a:p>
            <a:r>
              <a:rPr lang="es-UY" sz="2400" dirty="0" smtClean="0">
                <a:solidFill>
                  <a:schemeClr val="tx1"/>
                </a:solidFill>
              </a:rPr>
              <a:t>Lic. Rafael </a:t>
            </a:r>
            <a:r>
              <a:rPr lang="es-UY" sz="2400" dirty="0" smtClean="0">
                <a:solidFill>
                  <a:schemeClr val="tx1"/>
                </a:solidFill>
              </a:rPr>
              <a:t>Giambruno</a:t>
            </a:r>
          </a:p>
          <a:p>
            <a:r>
              <a:rPr lang="es-UY" sz="2400" dirty="0" smtClean="0">
                <a:solidFill>
                  <a:schemeClr val="tx1"/>
                </a:solidFill>
              </a:rPr>
              <a:t>rafagiambruno@gmail.com</a:t>
            </a:r>
            <a:endParaRPr lang="es-UY" sz="2400" dirty="0" smtClean="0">
              <a:solidFill>
                <a:schemeClr val="tx1"/>
              </a:solidFill>
            </a:endParaRPr>
          </a:p>
          <a:p>
            <a:endParaRPr lang="es-UY" dirty="0"/>
          </a:p>
        </p:txBody>
      </p:sp>
    </p:spTree>
    <p:extLst>
      <p:ext uri="{BB962C8B-B14F-4D97-AF65-F5344CB8AC3E}">
        <p14:creationId xmlns:p14="http://schemas.microsoft.com/office/powerpoint/2010/main" val="12474185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extLst>
              <p:ext uri="{D42A27DB-BD31-4B8C-83A1-F6EECF244321}">
                <p14:modId xmlns:p14="http://schemas.microsoft.com/office/powerpoint/2010/main" val="4111756169"/>
              </p:ext>
            </p:extLst>
          </p:nvPr>
        </p:nvGraphicFramePr>
        <p:xfrm>
          <a:off x="1259632" y="188640"/>
          <a:ext cx="6696744" cy="6433884"/>
        </p:xfrm>
        <a:graphic>
          <a:graphicData uri="http://schemas.openxmlformats.org/drawingml/2006/table">
            <a:tbl>
              <a:tblPr firstRow="1" firstCol="1" bandRow="1">
                <a:tableStyleId>{5C22544A-7EE6-4342-B048-85BDC9FD1C3A}</a:tableStyleId>
              </a:tblPr>
              <a:tblGrid>
                <a:gridCol w="1078771"/>
                <a:gridCol w="956581"/>
                <a:gridCol w="1529045"/>
                <a:gridCol w="3132347"/>
              </a:tblGrid>
              <a:tr h="92349">
                <a:tc>
                  <a:txBody>
                    <a:bodyPr/>
                    <a:lstStyle/>
                    <a:p>
                      <a:pPr>
                        <a:lnSpc>
                          <a:spcPct val="115000"/>
                        </a:lnSpc>
                        <a:spcAft>
                          <a:spcPts val="0"/>
                        </a:spcAft>
                      </a:pPr>
                      <a:r>
                        <a:rPr lang="es-UY" sz="600" dirty="0">
                          <a:effectLst/>
                        </a:rPr>
                        <a:t>Ley</a:t>
                      </a:r>
                      <a:endParaRPr lang="es-UY" sz="400" dirty="0">
                        <a:effectLst/>
                        <a:latin typeface="Calibri"/>
                        <a:ea typeface="Calibri"/>
                        <a:cs typeface="Times New Roman"/>
                      </a:endParaRPr>
                    </a:p>
                  </a:txBody>
                  <a:tcPr marL="27500" marR="27500" marT="0" marB="0"/>
                </a:tc>
                <a:tc>
                  <a:txBody>
                    <a:bodyPr/>
                    <a:lstStyle/>
                    <a:p>
                      <a:pPr>
                        <a:lnSpc>
                          <a:spcPct val="115000"/>
                        </a:lnSpc>
                        <a:spcAft>
                          <a:spcPts val="0"/>
                        </a:spcAft>
                      </a:pPr>
                      <a:r>
                        <a:rPr lang="es-UY" sz="600">
                          <a:effectLst/>
                        </a:rPr>
                        <a:t>Año</a:t>
                      </a:r>
                      <a:endParaRPr lang="es-UY" sz="400">
                        <a:effectLst/>
                        <a:latin typeface="Calibri"/>
                        <a:ea typeface="Calibri"/>
                        <a:cs typeface="Times New Roman"/>
                      </a:endParaRPr>
                    </a:p>
                  </a:txBody>
                  <a:tcPr marL="27500" marR="27500" marT="0" marB="0"/>
                </a:tc>
                <a:tc>
                  <a:txBody>
                    <a:bodyPr/>
                    <a:lstStyle/>
                    <a:p>
                      <a:pPr>
                        <a:lnSpc>
                          <a:spcPct val="115000"/>
                        </a:lnSpc>
                        <a:spcAft>
                          <a:spcPts val="0"/>
                        </a:spcAft>
                      </a:pPr>
                      <a:r>
                        <a:rPr lang="es-UY" sz="600">
                          <a:effectLst/>
                        </a:rPr>
                        <a:t>Destinatarios</a:t>
                      </a:r>
                      <a:endParaRPr lang="es-UY" sz="400">
                        <a:effectLst/>
                        <a:latin typeface="Calibri"/>
                        <a:ea typeface="Calibri"/>
                        <a:cs typeface="Times New Roman"/>
                      </a:endParaRPr>
                    </a:p>
                  </a:txBody>
                  <a:tcPr marL="27500" marR="27500" marT="0" marB="0"/>
                </a:tc>
                <a:tc>
                  <a:txBody>
                    <a:bodyPr/>
                    <a:lstStyle/>
                    <a:p>
                      <a:pPr>
                        <a:lnSpc>
                          <a:spcPct val="115000"/>
                        </a:lnSpc>
                        <a:spcAft>
                          <a:spcPts val="0"/>
                        </a:spcAft>
                      </a:pPr>
                      <a:r>
                        <a:rPr lang="es-UY" sz="600" dirty="0">
                          <a:effectLst/>
                        </a:rPr>
                        <a:t>Concepto</a:t>
                      </a:r>
                      <a:endParaRPr lang="es-UY" sz="400" dirty="0">
                        <a:effectLst/>
                        <a:latin typeface="Calibri"/>
                        <a:ea typeface="Calibri"/>
                        <a:cs typeface="Times New Roman"/>
                      </a:endParaRPr>
                    </a:p>
                  </a:txBody>
                  <a:tcPr marL="27500" marR="27500" marT="0" marB="0"/>
                </a:tc>
              </a:tr>
              <a:tr h="184697">
                <a:tc>
                  <a:txBody>
                    <a:bodyPr/>
                    <a:lstStyle/>
                    <a:p>
                      <a:pPr>
                        <a:lnSpc>
                          <a:spcPct val="115000"/>
                        </a:lnSpc>
                        <a:spcAft>
                          <a:spcPts val="0"/>
                        </a:spcAft>
                      </a:pPr>
                      <a:r>
                        <a:rPr lang="es-UY" sz="1200">
                          <a:effectLst/>
                        </a:rPr>
                        <a:t>15.737</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Mar. 1985</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Presos políticos</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dirty="0">
                          <a:effectLst/>
                        </a:rPr>
                        <a:t>Ley de amnistía</a:t>
                      </a:r>
                      <a:endParaRPr lang="es-UY" sz="1200" dirty="0">
                        <a:effectLst/>
                        <a:latin typeface="Calibri"/>
                        <a:ea typeface="Calibri"/>
                        <a:cs typeface="Times New Roman"/>
                      </a:endParaRPr>
                    </a:p>
                  </a:txBody>
                  <a:tcPr marL="27500" marR="27500" marT="0" marB="0"/>
                </a:tc>
              </a:tr>
              <a:tr h="577076">
                <a:tc>
                  <a:txBody>
                    <a:bodyPr/>
                    <a:lstStyle/>
                    <a:p>
                      <a:pPr>
                        <a:lnSpc>
                          <a:spcPct val="115000"/>
                        </a:lnSpc>
                        <a:spcAft>
                          <a:spcPts val="0"/>
                        </a:spcAft>
                      </a:pPr>
                      <a:r>
                        <a:rPr lang="es-UY" sz="1200">
                          <a:effectLst/>
                        </a:rPr>
                        <a:t>15.783</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Dic. 1985</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Destituidos </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Reicorporación de destituidos por motivos políticos a organismos estatales o en personas públicas no estatales</a:t>
                      </a:r>
                      <a:endParaRPr lang="es-UY" sz="1200">
                        <a:effectLst/>
                        <a:latin typeface="Calibri"/>
                        <a:ea typeface="Calibri"/>
                        <a:cs typeface="Times New Roman"/>
                      </a:endParaRPr>
                    </a:p>
                  </a:txBody>
                  <a:tcPr marL="27500" marR="27500" marT="0" marB="0"/>
                </a:tc>
              </a:tr>
              <a:tr h="380887">
                <a:tc>
                  <a:txBody>
                    <a:bodyPr/>
                    <a:lstStyle/>
                    <a:p>
                      <a:pPr>
                        <a:lnSpc>
                          <a:spcPct val="115000"/>
                        </a:lnSpc>
                        <a:spcAft>
                          <a:spcPts val="0"/>
                        </a:spcAft>
                      </a:pPr>
                      <a:r>
                        <a:rPr lang="es-UY" sz="1200">
                          <a:effectLst/>
                        </a:rPr>
                        <a:t>16.102</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1989</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Ex funcionarios  Frigorífico Nacional</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Indemnización a quienes fueron cesados en dictadura.</a:t>
                      </a:r>
                      <a:endParaRPr lang="es-UY" sz="1200">
                        <a:effectLst/>
                        <a:latin typeface="Calibri"/>
                        <a:ea typeface="Calibri"/>
                        <a:cs typeface="Times New Roman"/>
                      </a:endParaRPr>
                    </a:p>
                  </a:txBody>
                  <a:tcPr marL="27500" marR="27500" marT="0" marB="0"/>
                </a:tc>
              </a:tr>
              <a:tr h="380887">
                <a:tc>
                  <a:txBody>
                    <a:bodyPr/>
                    <a:lstStyle/>
                    <a:p>
                      <a:pPr>
                        <a:lnSpc>
                          <a:spcPct val="115000"/>
                        </a:lnSpc>
                        <a:spcAft>
                          <a:spcPts val="0"/>
                        </a:spcAft>
                      </a:pPr>
                      <a:r>
                        <a:rPr lang="es-UY" sz="1200">
                          <a:effectLst/>
                        </a:rPr>
                        <a:t>16.163</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1991</a:t>
                      </a:r>
                      <a:endParaRPr lang="es-UY" sz="1200">
                        <a:effectLst/>
                        <a:latin typeface="Calibri"/>
                        <a:ea typeface="Calibri"/>
                        <a:cs typeface="Times New Roman"/>
                      </a:endParaRPr>
                    </a:p>
                  </a:txBody>
                  <a:tcPr marL="27500" marR="27500" marT="0" marB="0"/>
                </a:tc>
                <a:tc>
                  <a:txBody>
                    <a:bodyPr/>
                    <a:lstStyle/>
                    <a:p>
                      <a:pPr algn="ctr">
                        <a:lnSpc>
                          <a:spcPct val="115000"/>
                        </a:lnSpc>
                        <a:spcAft>
                          <a:spcPts val="0"/>
                        </a:spcAft>
                      </a:pPr>
                      <a:r>
                        <a:rPr lang="es-UY" sz="1200" dirty="0">
                          <a:effectLst/>
                        </a:rPr>
                        <a:t>Ex funcionarios  </a:t>
                      </a:r>
                      <a:r>
                        <a:rPr lang="es-UY" sz="1200" dirty="0" err="1">
                          <a:effectLst/>
                        </a:rPr>
                        <a:t>Frigrifico</a:t>
                      </a:r>
                      <a:r>
                        <a:rPr lang="es-UY" sz="1200" dirty="0">
                          <a:effectLst/>
                        </a:rPr>
                        <a:t> Nacional</a:t>
                      </a:r>
                      <a:endParaRPr lang="es-UY" sz="1200" dirty="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Indemnización a excluidos de la ley 16.102</a:t>
                      </a:r>
                      <a:endParaRPr lang="es-UY" sz="1200">
                        <a:effectLst/>
                        <a:latin typeface="Calibri"/>
                        <a:ea typeface="Calibri"/>
                        <a:cs typeface="Times New Roman"/>
                      </a:endParaRPr>
                    </a:p>
                  </a:txBody>
                  <a:tcPr marL="27500" marR="27500" marT="0" marB="0"/>
                </a:tc>
              </a:tr>
              <a:tr h="380887">
                <a:tc>
                  <a:txBody>
                    <a:bodyPr/>
                    <a:lstStyle/>
                    <a:p>
                      <a:pPr>
                        <a:lnSpc>
                          <a:spcPct val="115000"/>
                        </a:lnSpc>
                        <a:spcAft>
                          <a:spcPts val="0"/>
                        </a:spcAft>
                      </a:pPr>
                      <a:r>
                        <a:rPr lang="es-UY" sz="1200">
                          <a:effectLst/>
                        </a:rPr>
                        <a:t>16.194</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1991</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Ex funcionarios Frigorifico Victoria</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Reicorporación de destituidos por motivos políticos</a:t>
                      </a:r>
                      <a:endParaRPr lang="es-UY" sz="1200">
                        <a:effectLst/>
                        <a:latin typeface="Calibri"/>
                        <a:ea typeface="Calibri"/>
                        <a:cs typeface="Times New Roman"/>
                      </a:endParaRPr>
                    </a:p>
                  </a:txBody>
                  <a:tcPr marL="27500" marR="27500" marT="0" marB="0"/>
                </a:tc>
              </a:tr>
              <a:tr h="380887">
                <a:tc>
                  <a:txBody>
                    <a:bodyPr/>
                    <a:lstStyle/>
                    <a:p>
                      <a:pPr>
                        <a:lnSpc>
                          <a:spcPct val="115000"/>
                        </a:lnSpc>
                        <a:spcAft>
                          <a:spcPts val="0"/>
                        </a:spcAft>
                      </a:pPr>
                      <a:r>
                        <a:rPr lang="es-UY" sz="1200">
                          <a:effectLst/>
                        </a:rPr>
                        <a:t>16.440</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1993</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Militares desvinculados en dictadura</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Posibilidad de computos de años de desvinculación en dictadura por motivos políticos</a:t>
                      </a:r>
                      <a:endParaRPr lang="es-UY" sz="1200">
                        <a:effectLst/>
                        <a:latin typeface="Calibri"/>
                        <a:ea typeface="Calibri"/>
                        <a:cs typeface="Times New Roman"/>
                      </a:endParaRPr>
                    </a:p>
                  </a:txBody>
                  <a:tcPr marL="27500" marR="27500" marT="0" marB="0"/>
                </a:tc>
              </a:tr>
              <a:tr h="380887">
                <a:tc>
                  <a:txBody>
                    <a:bodyPr/>
                    <a:lstStyle/>
                    <a:p>
                      <a:pPr>
                        <a:lnSpc>
                          <a:spcPct val="115000"/>
                        </a:lnSpc>
                        <a:spcAft>
                          <a:spcPts val="0"/>
                        </a:spcAft>
                      </a:pPr>
                      <a:r>
                        <a:rPr lang="es-UY" sz="1200">
                          <a:effectLst/>
                        </a:rPr>
                        <a:t>16.451</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1993</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Ex funcionarios de Frigorificos Nacionales</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Reforma de la cedula jubilatoria con aumento de 125% de sus ingresos</a:t>
                      </a:r>
                      <a:endParaRPr lang="es-UY" sz="1200">
                        <a:effectLst/>
                        <a:latin typeface="Calibri"/>
                        <a:ea typeface="Calibri"/>
                        <a:cs typeface="Times New Roman"/>
                      </a:endParaRPr>
                    </a:p>
                  </a:txBody>
                  <a:tcPr marL="27500" marR="27500" marT="0" marB="0"/>
                </a:tc>
              </a:tr>
              <a:tr h="380887">
                <a:tc>
                  <a:txBody>
                    <a:bodyPr/>
                    <a:lstStyle/>
                    <a:p>
                      <a:pPr>
                        <a:lnSpc>
                          <a:spcPct val="115000"/>
                        </a:lnSpc>
                        <a:spcAft>
                          <a:spcPts val="0"/>
                        </a:spcAft>
                      </a:pPr>
                      <a:r>
                        <a:rPr lang="es-UY" sz="1200">
                          <a:effectLst/>
                        </a:rPr>
                        <a:t>16.561</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1994</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Ex funcionarios de  CASABLANCA</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Reicorporación de destituidos por motivos políticos</a:t>
                      </a:r>
                      <a:endParaRPr lang="es-UY" sz="1200">
                        <a:effectLst/>
                        <a:latin typeface="Calibri"/>
                        <a:ea typeface="Calibri"/>
                        <a:cs typeface="Times New Roman"/>
                      </a:endParaRPr>
                    </a:p>
                  </a:txBody>
                  <a:tcPr marL="27500" marR="27500" marT="0" marB="0"/>
                </a:tc>
              </a:tr>
              <a:tr h="380887">
                <a:tc>
                  <a:txBody>
                    <a:bodyPr/>
                    <a:lstStyle/>
                    <a:p>
                      <a:pPr>
                        <a:lnSpc>
                          <a:spcPct val="115000"/>
                        </a:lnSpc>
                        <a:spcAft>
                          <a:spcPts val="0"/>
                        </a:spcAft>
                      </a:pPr>
                      <a:r>
                        <a:rPr lang="es-UY" sz="1200">
                          <a:effectLst/>
                        </a:rPr>
                        <a:t>17.061</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1998</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Ex funcionarios de Frigorifico del Cerro</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Reicorporación de destituidos por motivos políticos</a:t>
                      </a:r>
                      <a:endParaRPr lang="es-UY" sz="1200">
                        <a:effectLst/>
                        <a:latin typeface="Calibri"/>
                        <a:ea typeface="Calibri"/>
                        <a:cs typeface="Times New Roman"/>
                      </a:endParaRPr>
                    </a:p>
                  </a:txBody>
                  <a:tcPr marL="27500" marR="27500" marT="0" marB="0"/>
                </a:tc>
              </a:tr>
              <a:tr h="380887">
                <a:tc>
                  <a:txBody>
                    <a:bodyPr/>
                    <a:lstStyle/>
                    <a:p>
                      <a:pPr>
                        <a:lnSpc>
                          <a:spcPct val="115000"/>
                        </a:lnSpc>
                        <a:spcAft>
                          <a:spcPts val="0"/>
                        </a:spcAft>
                      </a:pPr>
                      <a:r>
                        <a:rPr lang="es-UY" sz="1200">
                          <a:effectLst/>
                        </a:rPr>
                        <a:t>17.449</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2002</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Ex presos, exiliados y clandestinos</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Ley Batlle, computo de años para causal jubilatoria con régimen de copago (20%)</a:t>
                      </a:r>
                      <a:endParaRPr lang="es-UY" sz="1200">
                        <a:effectLst/>
                        <a:latin typeface="Calibri"/>
                        <a:ea typeface="Calibri"/>
                        <a:cs typeface="Times New Roman"/>
                      </a:endParaRPr>
                    </a:p>
                  </a:txBody>
                  <a:tcPr marL="27500" marR="27500" marT="0" marB="0"/>
                </a:tc>
              </a:tr>
              <a:tr h="380887">
                <a:tc>
                  <a:txBody>
                    <a:bodyPr/>
                    <a:lstStyle/>
                    <a:p>
                      <a:pPr>
                        <a:lnSpc>
                          <a:spcPct val="115000"/>
                        </a:lnSpc>
                        <a:spcAft>
                          <a:spcPts val="0"/>
                        </a:spcAft>
                      </a:pPr>
                      <a:r>
                        <a:rPr lang="es-UY" sz="1200">
                          <a:effectLst/>
                        </a:rPr>
                        <a:t>17.620</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2003</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Docentes ANEP</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Modificación cedula jubilatoria por años no aportados bajo dictadura</a:t>
                      </a:r>
                      <a:endParaRPr lang="es-UY" sz="1200">
                        <a:effectLst/>
                        <a:latin typeface="Calibri"/>
                        <a:ea typeface="Calibri"/>
                        <a:cs typeface="Times New Roman"/>
                      </a:endParaRPr>
                    </a:p>
                  </a:txBody>
                  <a:tcPr marL="27500" marR="27500" marT="0" marB="0"/>
                </a:tc>
              </a:tr>
              <a:tr h="380887">
                <a:tc>
                  <a:txBody>
                    <a:bodyPr/>
                    <a:lstStyle/>
                    <a:p>
                      <a:pPr>
                        <a:lnSpc>
                          <a:spcPct val="115000"/>
                        </a:lnSpc>
                        <a:spcAft>
                          <a:spcPts val="0"/>
                        </a:spcAft>
                      </a:pPr>
                      <a:r>
                        <a:rPr lang="es-UY" sz="1200">
                          <a:effectLst/>
                        </a:rPr>
                        <a:t>17.917</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2005</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Ex trabajadores Frigorifico CERRO</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Modificación de liquidación </a:t>
                      </a:r>
                      <a:endParaRPr lang="es-UY" sz="1200">
                        <a:effectLst/>
                        <a:latin typeface="Calibri"/>
                        <a:ea typeface="Calibri"/>
                        <a:cs typeface="Times New Roman"/>
                      </a:endParaRPr>
                    </a:p>
                  </a:txBody>
                  <a:tcPr marL="27500" marR="27500" marT="0" marB="0"/>
                </a:tc>
              </a:tr>
              <a:tr h="577076">
                <a:tc>
                  <a:txBody>
                    <a:bodyPr/>
                    <a:lstStyle/>
                    <a:p>
                      <a:pPr>
                        <a:lnSpc>
                          <a:spcPct val="115000"/>
                        </a:lnSpc>
                        <a:spcAft>
                          <a:spcPts val="0"/>
                        </a:spcAft>
                      </a:pPr>
                      <a:r>
                        <a:rPr lang="es-UY" sz="1200">
                          <a:effectLst/>
                        </a:rPr>
                        <a:t>17.949</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2006</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Personal Militar (destituidos en dictadura)</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Derechos jubilatorios y re construcción de ascenso y carrera profesional </a:t>
                      </a:r>
                      <a:endParaRPr lang="es-UY" sz="1200">
                        <a:effectLst/>
                        <a:latin typeface="Calibri"/>
                        <a:ea typeface="Calibri"/>
                        <a:cs typeface="Times New Roman"/>
                      </a:endParaRPr>
                    </a:p>
                  </a:txBody>
                  <a:tcPr marL="27500" marR="27500" marT="0" marB="0"/>
                </a:tc>
              </a:tr>
              <a:tr h="577076">
                <a:tc>
                  <a:txBody>
                    <a:bodyPr/>
                    <a:lstStyle/>
                    <a:p>
                      <a:pPr>
                        <a:lnSpc>
                          <a:spcPct val="115000"/>
                        </a:lnSpc>
                        <a:spcAft>
                          <a:spcPts val="0"/>
                        </a:spcAft>
                      </a:pPr>
                      <a:r>
                        <a:rPr lang="es-UY" sz="1200">
                          <a:effectLst/>
                        </a:rPr>
                        <a:t>18.026</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2006</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Legislación Nacional</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Acogimiento al Tratado de Roma y a la corte internacional: crímenes de lesa humanidad, desaparición, genocidio entre otros</a:t>
                      </a:r>
                      <a:endParaRPr lang="es-UY" sz="1200">
                        <a:effectLst/>
                        <a:latin typeface="Calibri"/>
                        <a:ea typeface="Calibri"/>
                        <a:cs typeface="Times New Roman"/>
                      </a:endParaRPr>
                    </a:p>
                  </a:txBody>
                  <a:tcPr marL="27500" marR="27500" marT="0" marB="0"/>
                </a:tc>
              </a:tr>
              <a:tr h="184697">
                <a:tc>
                  <a:txBody>
                    <a:bodyPr/>
                    <a:lstStyle/>
                    <a:p>
                      <a:pPr>
                        <a:lnSpc>
                          <a:spcPct val="115000"/>
                        </a:lnSpc>
                        <a:spcAft>
                          <a:spcPts val="0"/>
                        </a:spcAft>
                      </a:pPr>
                      <a:r>
                        <a:rPr lang="es-UY" sz="1200">
                          <a:effectLst/>
                        </a:rPr>
                        <a:t>18.033</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2006</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a:effectLst/>
                        </a:rPr>
                        <a:t>Ex presos políticos</a:t>
                      </a:r>
                      <a:endParaRPr lang="es-UY" sz="1200">
                        <a:effectLst/>
                        <a:latin typeface="Calibri"/>
                        <a:ea typeface="Calibri"/>
                        <a:cs typeface="Times New Roman"/>
                      </a:endParaRPr>
                    </a:p>
                  </a:txBody>
                  <a:tcPr marL="27500" marR="27500" marT="0" marB="0"/>
                </a:tc>
                <a:tc>
                  <a:txBody>
                    <a:bodyPr/>
                    <a:lstStyle/>
                    <a:p>
                      <a:pPr>
                        <a:lnSpc>
                          <a:spcPct val="115000"/>
                        </a:lnSpc>
                        <a:spcAft>
                          <a:spcPts val="0"/>
                        </a:spcAft>
                      </a:pPr>
                      <a:r>
                        <a:rPr lang="es-UY" sz="1200" dirty="0">
                          <a:effectLst/>
                        </a:rPr>
                        <a:t>Pensión especial </a:t>
                      </a:r>
                      <a:r>
                        <a:rPr lang="es-UY" sz="1200" dirty="0" err="1">
                          <a:effectLst/>
                        </a:rPr>
                        <a:t>reparatoria</a:t>
                      </a:r>
                      <a:r>
                        <a:rPr lang="es-UY" sz="1200" dirty="0">
                          <a:effectLst/>
                        </a:rPr>
                        <a:t> y causal jubilatoria</a:t>
                      </a:r>
                      <a:endParaRPr lang="es-UY" sz="1200" dirty="0">
                        <a:effectLst/>
                        <a:latin typeface="Calibri"/>
                        <a:ea typeface="Calibri"/>
                        <a:cs typeface="Times New Roman"/>
                      </a:endParaRPr>
                    </a:p>
                  </a:txBody>
                  <a:tcPr marL="27500" marR="27500" marT="0" marB="0"/>
                </a:tc>
              </a:tr>
            </a:tbl>
          </a:graphicData>
        </a:graphic>
      </p:graphicFrame>
    </p:spTree>
    <p:extLst>
      <p:ext uri="{BB962C8B-B14F-4D97-AF65-F5344CB8AC3E}">
        <p14:creationId xmlns:p14="http://schemas.microsoft.com/office/powerpoint/2010/main" val="1284997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Pensión Especial Reparatoria Ley 18.033</a:t>
            </a:r>
            <a:endParaRPr lang="es-UY" dirty="0"/>
          </a:p>
        </p:txBody>
      </p:sp>
      <p:sp>
        <p:nvSpPr>
          <p:cNvPr id="3" name="2 Marcador de contenido"/>
          <p:cNvSpPr>
            <a:spLocks noGrp="1"/>
          </p:cNvSpPr>
          <p:nvPr>
            <p:ph idx="1"/>
          </p:nvPr>
        </p:nvSpPr>
        <p:spPr/>
        <p:txBody>
          <a:bodyPr>
            <a:normAutofit lnSpcReduction="10000"/>
          </a:bodyPr>
          <a:lstStyle/>
          <a:p>
            <a:r>
              <a:rPr lang="es-UY" sz="2400" dirty="0" smtClean="0"/>
              <a:t>Dirigida a ex presos, perseguidos y exiliados políticos entre 1973 y 1985</a:t>
            </a:r>
          </a:p>
          <a:p>
            <a:r>
              <a:rPr lang="es-UY" sz="2400" dirty="0" smtClean="0"/>
              <a:t>Computo de años a efectos jubilatorios</a:t>
            </a:r>
          </a:p>
          <a:p>
            <a:r>
              <a:rPr lang="es-UY" sz="2400" dirty="0" smtClean="0"/>
              <a:t>Base mínima con la Jubilación Especial (60 años + 10 de aportes: 4 BPC)</a:t>
            </a:r>
          </a:p>
          <a:p>
            <a:r>
              <a:rPr lang="es-UY" sz="2400" dirty="0" smtClean="0"/>
              <a:t>Optar entre esta prestación y otras generadas por otros medios (pensión, subsidios, ingresos menores a 15 </a:t>
            </a:r>
            <a:r>
              <a:rPr lang="es-UY" sz="2400" dirty="0" err="1" smtClean="0"/>
              <a:t>bpc</a:t>
            </a:r>
            <a:r>
              <a:rPr lang="es-UY" sz="2400" dirty="0" smtClean="0"/>
              <a:t>)</a:t>
            </a:r>
          </a:p>
          <a:p>
            <a:r>
              <a:rPr lang="es-UY" sz="2400" dirty="0" smtClean="0"/>
              <a:t>Art. 11 PER 8,5 BPC procesados por la justicia militar o lapso mayor a un año de reclusión.</a:t>
            </a:r>
          </a:p>
          <a:p>
            <a:r>
              <a:rPr lang="es-UY" sz="2400" dirty="0" smtClean="0"/>
              <a:t>Se establece comisión especial para estudiar los casos</a:t>
            </a:r>
          </a:p>
          <a:p>
            <a:r>
              <a:rPr lang="es-UY" sz="2400" dirty="0" smtClean="0"/>
              <a:t>Incompatibilidad con reparaciones anteriores</a:t>
            </a:r>
          </a:p>
          <a:p>
            <a:endParaRPr lang="es-UY" dirty="0"/>
          </a:p>
        </p:txBody>
      </p:sp>
    </p:spTree>
    <p:extLst>
      <p:ext uri="{BB962C8B-B14F-4D97-AF65-F5344CB8AC3E}">
        <p14:creationId xmlns:p14="http://schemas.microsoft.com/office/powerpoint/2010/main" val="13405643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Algunos aspectos</a:t>
            </a:r>
            <a:endParaRPr lang="es-UY" dirty="0"/>
          </a:p>
        </p:txBody>
      </p:sp>
      <p:sp>
        <p:nvSpPr>
          <p:cNvPr id="3" name="2 Marcador de contenido"/>
          <p:cNvSpPr>
            <a:spLocks noGrp="1"/>
          </p:cNvSpPr>
          <p:nvPr>
            <p:ph idx="1"/>
          </p:nvPr>
        </p:nvSpPr>
        <p:spPr/>
        <p:txBody>
          <a:bodyPr/>
          <a:lstStyle/>
          <a:p>
            <a:r>
              <a:rPr lang="es-UY" dirty="0" smtClean="0"/>
              <a:t>Ley de seguridad social, lenguaje burocrático</a:t>
            </a:r>
          </a:p>
          <a:p>
            <a:r>
              <a:rPr lang="es-UY" dirty="0" smtClean="0"/>
              <a:t>Plazo entre 1973 y 1985</a:t>
            </a:r>
          </a:p>
          <a:p>
            <a:r>
              <a:rPr lang="es-UY" dirty="0" smtClean="0"/>
              <a:t>Procedimiento complicado y demostrado por la persona sin apoyo estatal</a:t>
            </a:r>
          </a:p>
          <a:p>
            <a:r>
              <a:rPr lang="es-UY" dirty="0" smtClean="0"/>
              <a:t>Establece amplias exclusiones, niveles distintos de reparación</a:t>
            </a:r>
          </a:p>
          <a:p>
            <a:r>
              <a:rPr lang="es-UY" dirty="0" smtClean="0"/>
              <a:t>Clausula que excluye a situaciones similares obligando a otros ingresos legítimos</a:t>
            </a:r>
            <a:endParaRPr lang="es-UY" dirty="0"/>
          </a:p>
        </p:txBody>
      </p:sp>
    </p:spTree>
    <p:extLst>
      <p:ext uri="{BB962C8B-B14F-4D97-AF65-F5344CB8AC3E}">
        <p14:creationId xmlns:p14="http://schemas.microsoft.com/office/powerpoint/2010/main" val="1459537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UY" dirty="0" smtClean="0"/>
              <a:t>Sobre legitimidad de la normativa</a:t>
            </a:r>
            <a:endParaRPr lang="es-UY" dirty="0"/>
          </a:p>
        </p:txBody>
      </p:sp>
      <p:sp>
        <p:nvSpPr>
          <p:cNvPr id="5" name="4 Marcador de texto"/>
          <p:cNvSpPr>
            <a:spLocks noGrp="1"/>
          </p:cNvSpPr>
          <p:nvPr>
            <p:ph type="body" idx="1"/>
          </p:nvPr>
        </p:nvSpPr>
        <p:spPr/>
        <p:txBody>
          <a:bodyPr/>
          <a:lstStyle/>
          <a:p>
            <a:r>
              <a:rPr lang="es-UY" dirty="0" smtClean="0"/>
              <a:t>Ley 18.033</a:t>
            </a:r>
            <a:endParaRPr lang="es-UY" dirty="0"/>
          </a:p>
        </p:txBody>
      </p:sp>
      <p:sp>
        <p:nvSpPr>
          <p:cNvPr id="6" name="5 Marcador de contenido"/>
          <p:cNvSpPr>
            <a:spLocks noGrp="1"/>
          </p:cNvSpPr>
          <p:nvPr>
            <p:ph sz="half" idx="2"/>
          </p:nvPr>
        </p:nvSpPr>
        <p:spPr/>
        <p:txBody>
          <a:bodyPr/>
          <a:lstStyle/>
          <a:p>
            <a:r>
              <a:rPr lang="es-UY" dirty="0" smtClean="0"/>
              <a:t>Ciudadanos </a:t>
            </a:r>
            <a:r>
              <a:rPr lang="es-UY" dirty="0"/>
              <a:t>que no pudieron acceder al trabajo por razones políticas o sindicales entre el 9 de febrero de 1973 y el 28 de febrero de 1985. Recuperación de sus derechos jubilatorios y </a:t>
            </a:r>
            <a:r>
              <a:rPr lang="es-UY" dirty="0" smtClean="0"/>
              <a:t>pensionarios.</a:t>
            </a:r>
            <a:endParaRPr lang="es-UY" dirty="0"/>
          </a:p>
        </p:txBody>
      </p:sp>
      <p:sp>
        <p:nvSpPr>
          <p:cNvPr id="7" name="6 Marcador de texto"/>
          <p:cNvSpPr>
            <a:spLocks noGrp="1"/>
          </p:cNvSpPr>
          <p:nvPr>
            <p:ph type="body" sz="quarter" idx="3"/>
          </p:nvPr>
        </p:nvSpPr>
        <p:spPr/>
        <p:txBody>
          <a:bodyPr/>
          <a:lstStyle/>
          <a:p>
            <a:r>
              <a:rPr lang="es-UY" dirty="0" smtClean="0"/>
              <a:t>Ley 17.949</a:t>
            </a:r>
            <a:endParaRPr lang="es-UY" dirty="0"/>
          </a:p>
        </p:txBody>
      </p:sp>
      <p:sp>
        <p:nvSpPr>
          <p:cNvPr id="8" name="7 Marcador de contenido"/>
          <p:cNvSpPr>
            <a:spLocks noGrp="1"/>
          </p:cNvSpPr>
          <p:nvPr>
            <p:ph sz="quarter" idx="4"/>
          </p:nvPr>
        </p:nvSpPr>
        <p:spPr/>
        <p:txBody>
          <a:bodyPr>
            <a:normAutofit fontScale="92500" lnSpcReduction="10000"/>
          </a:bodyPr>
          <a:lstStyle/>
          <a:p>
            <a:r>
              <a:rPr lang="es-UY" dirty="0"/>
              <a:t>Queda también establecido que el personal militar comprendido en esta ley determinó su conducta en cumplimiento de su juramento de fidelidad a las instituciones democráticas y ningún tratamiento degradante padecido pudo afectar su honor, su buen nombre y el respeto ganado ante la sociedad toda.</a:t>
            </a:r>
            <a:endParaRPr lang="es-UY" dirty="0"/>
          </a:p>
        </p:txBody>
      </p:sp>
    </p:spTree>
    <p:extLst>
      <p:ext uri="{BB962C8B-B14F-4D97-AF65-F5344CB8AC3E}">
        <p14:creationId xmlns:p14="http://schemas.microsoft.com/office/powerpoint/2010/main" val="1998847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Nivel Discursivo: Tabaré Vázquez</a:t>
            </a:r>
            <a:endParaRPr lang="es-UY" dirty="0"/>
          </a:p>
        </p:txBody>
      </p:sp>
      <p:sp>
        <p:nvSpPr>
          <p:cNvPr id="8" name="7 Marcador de texto"/>
          <p:cNvSpPr>
            <a:spLocks noGrp="1"/>
          </p:cNvSpPr>
          <p:nvPr>
            <p:ph type="body" idx="1"/>
          </p:nvPr>
        </p:nvSpPr>
        <p:spPr/>
        <p:txBody>
          <a:bodyPr/>
          <a:lstStyle/>
          <a:p>
            <a:r>
              <a:rPr lang="es-UY" dirty="0" smtClean="0"/>
              <a:t>1° marzo 2005</a:t>
            </a:r>
            <a:endParaRPr lang="es-UY" dirty="0"/>
          </a:p>
        </p:txBody>
      </p:sp>
      <p:sp>
        <p:nvSpPr>
          <p:cNvPr id="9" name="8 Marcador de contenido"/>
          <p:cNvSpPr>
            <a:spLocks noGrp="1"/>
          </p:cNvSpPr>
          <p:nvPr>
            <p:ph sz="half" idx="2"/>
          </p:nvPr>
        </p:nvSpPr>
        <p:spPr/>
        <p:txBody>
          <a:bodyPr>
            <a:normAutofit fontScale="77500" lnSpcReduction="20000"/>
          </a:bodyPr>
          <a:lstStyle/>
          <a:p>
            <a:pPr marL="0" indent="0">
              <a:buNone/>
            </a:pPr>
            <a:r>
              <a:rPr lang="es-UY" dirty="0"/>
              <a:t>“Mi compromiso de promover una política activa en materia de Derechos Humanos. Reconozcámoslo, a veinte años de recuperada la institucionalidad democrática aún subsisten en materia de Derechos Humanos, zonas oscuras. Reconozcamos también que por el bien de todos es necesario y posible aclararlas en el marco de la legislación vigente para que la paz se instale definitivamente en el corazón de los uruguayos </a:t>
            </a:r>
            <a:r>
              <a:rPr lang="es-UY" u="sng" dirty="0"/>
              <a:t>y la memoria colectiva incorpore el drama de ayer, con sus historias de entrega, sacrificio y tragedia, como un indeleble aprendizaje para el </a:t>
            </a:r>
            <a:r>
              <a:rPr lang="es-UY" u="sng" dirty="0" smtClean="0"/>
              <a:t>mañana.</a:t>
            </a:r>
            <a:endParaRPr lang="es-UY" dirty="0"/>
          </a:p>
        </p:txBody>
      </p:sp>
      <p:sp>
        <p:nvSpPr>
          <p:cNvPr id="10" name="9 Marcador de texto"/>
          <p:cNvSpPr>
            <a:spLocks noGrp="1"/>
          </p:cNvSpPr>
          <p:nvPr>
            <p:ph type="body" sz="quarter" idx="3"/>
          </p:nvPr>
        </p:nvSpPr>
        <p:spPr/>
        <p:txBody>
          <a:bodyPr/>
          <a:lstStyle/>
          <a:p>
            <a:r>
              <a:rPr lang="es-UY" dirty="0" smtClean="0"/>
              <a:t>2007 </a:t>
            </a:r>
            <a:endParaRPr lang="es-UY" dirty="0"/>
          </a:p>
        </p:txBody>
      </p:sp>
      <p:sp>
        <p:nvSpPr>
          <p:cNvPr id="11" name="10 Marcador de contenido"/>
          <p:cNvSpPr>
            <a:spLocks noGrp="1"/>
          </p:cNvSpPr>
          <p:nvPr>
            <p:ph sz="quarter" idx="4"/>
          </p:nvPr>
        </p:nvSpPr>
        <p:spPr/>
        <p:txBody>
          <a:bodyPr>
            <a:normAutofit fontScale="85000" lnSpcReduction="10000"/>
          </a:bodyPr>
          <a:lstStyle/>
          <a:p>
            <a:pPr marL="0" indent="0">
              <a:buNone/>
            </a:pPr>
            <a:r>
              <a:rPr lang="es-UY" u="sng" dirty="0" smtClean="0"/>
              <a:t>El </a:t>
            </a:r>
            <a:r>
              <a:rPr lang="es-UY" u="sng" dirty="0"/>
              <a:t>dolor de la pérdida de un padre, de un hermano, de un hijo, no tiene atenuantes ni adjetivos, es dolor y punto.</a:t>
            </a:r>
            <a:r>
              <a:rPr lang="es-UY" dirty="0"/>
              <a:t> </a:t>
            </a:r>
            <a:r>
              <a:rPr lang="es-UY" u="sng" dirty="0"/>
              <a:t>Nunca más enfrentamiento entre uruguayos</a:t>
            </a:r>
            <a:r>
              <a:rPr lang="es-UY" dirty="0"/>
              <a:t>, nunca más y para todos y por eso el 19 de junio, donde seguiremos conmemorando el natalicio del más grande de entre todos nosotros, donde seguirá siendo el día de Artigas, el 19 de junio ante él, </a:t>
            </a:r>
            <a:r>
              <a:rPr lang="es-UY" u="sng" dirty="0"/>
              <a:t>ante el prócer y ante las generaciones que vienen</a:t>
            </a:r>
            <a:r>
              <a:rPr lang="es-UY" dirty="0"/>
              <a:t> </a:t>
            </a:r>
            <a:r>
              <a:rPr lang="es-UY" u="sng" dirty="0"/>
              <a:t>diremos uruguayos nunca más, nunca más uruguayos contra uruguayos</a:t>
            </a:r>
            <a:endParaRPr lang="es-UY" dirty="0"/>
          </a:p>
        </p:txBody>
      </p:sp>
    </p:spTree>
    <p:extLst>
      <p:ext uri="{BB962C8B-B14F-4D97-AF65-F5344CB8AC3E}">
        <p14:creationId xmlns:p14="http://schemas.microsoft.com/office/powerpoint/2010/main" val="4225776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smtClean="0"/>
              <a:t>Algunas </a:t>
            </a:r>
            <a:r>
              <a:rPr lang="es-UY" b="1" dirty="0" smtClean="0">
                <a:solidFill>
                  <a:srgbClr val="00B050"/>
                </a:solidFill>
              </a:rPr>
              <a:t>preguntas</a:t>
            </a:r>
            <a:r>
              <a:rPr lang="es-UY" dirty="0" smtClean="0"/>
              <a:t> </a:t>
            </a:r>
            <a:r>
              <a:rPr lang="es-UY" dirty="0" smtClean="0"/>
              <a:t>del trabajo de campo</a:t>
            </a:r>
            <a:endParaRPr lang="es-UY" dirty="0"/>
          </a:p>
        </p:txBody>
      </p:sp>
      <p:sp>
        <p:nvSpPr>
          <p:cNvPr id="3" name="2 Marcador de contenido"/>
          <p:cNvSpPr>
            <a:spLocks noGrp="1"/>
          </p:cNvSpPr>
          <p:nvPr>
            <p:ph idx="1"/>
          </p:nvPr>
        </p:nvSpPr>
        <p:spPr>
          <a:xfrm>
            <a:off x="467544" y="1600200"/>
            <a:ext cx="8219256" cy="4997152"/>
          </a:xfrm>
        </p:spPr>
        <p:txBody>
          <a:bodyPr>
            <a:normAutofit/>
          </a:bodyPr>
          <a:lstStyle/>
          <a:p>
            <a:pPr marL="0" indent="0">
              <a:buNone/>
            </a:pPr>
            <a:r>
              <a:rPr lang="es-UY" sz="2400" dirty="0" smtClean="0"/>
              <a:t>1- ¿Cuáles fueron los principales efectos de la prisión política en Uruguay? </a:t>
            </a:r>
          </a:p>
          <a:p>
            <a:pPr marL="0" indent="0">
              <a:buNone/>
            </a:pPr>
            <a:r>
              <a:rPr lang="es-UY" sz="2400" dirty="0" smtClean="0"/>
              <a:t>2- ¿Qué medidas reconocen los ex presos/as de parte del Estado?</a:t>
            </a:r>
          </a:p>
          <a:p>
            <a:pPr marL="0" indent="0">
              <a:buNone/>
            </a:pPr>
            <a:r>
              <a:rPr lang="es-UY" sz="2400" dirty="0" smtClean="0"/>
              <a:t>3- ¿Cómo han logrado reinsertarse en su vida luego de la prisión?</a:t>
            </a:r>
          </a:p>
          <a:p>
            <a:pPr marL="0" indent="0">
              <a:buNone/>
            </a:pPr>
            <a:r>
              <a:rPr lang="es-UY" sz="2400" dirty="0" smtClean="0"/>
              <a:t>4- ¿La PER modificó la vida cotidiana de las personas? ¿Qué impacto tuvo?</a:t>
            </a:r>
          </a:p>
          <a:p>
            <a:pPr marL="0" indent="0">
              <a:buNone/>
            </a:pPr>
            <a:r>
              <a:rPr lang="es-UY" sz="2400" dirty="0" smtClean="0"/>
              <a:t>5- ¿Cuáles son las principales virtudes y dificultades de esta ley?</a:t>
            </a:r>
          </a:p>
          <a:p>
            <a:pPr marL="0" indent="0">
              <a:buNone/>
            </a:pPr>
            <a:r>
              <a:rPr lang="es-UY" sz="2400" dirty="0" smtClean="0"/>
              <a:t>6- ¿Qué piensan aquellas personas en situaciones similares que optaron por no acogerse a la normativa?</a:t>
            </a:r>
          </a:p>
          <a:p>
            <a:pPr marL="0" indent="0">
              <a:buNone/>
            </a:pPr>
            <a:r>
              <a:rPr lang="es-UY" sz="2400" dirty="0" smtClean="0"/>
              <a:t>7- ¿La PER logró re-legitimar el pasado de alguna manera?</a:t>
            </a:r>
          </a:p>
        </p:txBody>
      </p:sp>
    </p:spTree>
    <p:extLst>
      <p:ext uri="{BB962C8B-B14F-4D97-AF65-F5344CB8AC3E}">
        <p14:creationId xmlns:p14="http://schemas.microsoft.com/office/powerpoint/2010/main" val="1131942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rgbClr val="00B050"/>
                </a:solidFill>
              </a:rPr>
              <a:t>Objetivos </a:t>
            </a:r>
            <a:r>
              <a:rPr lang="es-UY" b="1" dirty="0" smtClean="0"/>
              <a:t>del trabajo de campo</a:t>
            </a:r>
            <a:endParaRPr lang="es-UY" b="1" dirty="0"/>
          </a:p>
        </p:txBody>
      </p:sp>
      <p:sp>
        <p:nvSpPr>
          <p:cNvPr id="3" name="2 Marcador de contenido"/>
          <p:cNvSpPr>
            <a:spLocks noGrp="1"/>
          </p:cNvSpPr>
          <p:nvPr>
            <p:ph idx="1"/>
          </p:nvPr>
        </p:nvSpPr>
        <p:spPr/>
        <p:txBody>
          <a:bodyPr>
            <a:normAutofit/>
          </a:bodyPr>
          <a:lstStyle/>
          <a:p>
            <a:r>
              <a:rPr lang="es-UY" dirty="0" smtClean="0"/>
              <a:t>Reconstruir la trayectoria vivida por las personas en la dictadura militar y los años posteriores.</a:t>
            </a:r>
          </a:p>
          <a:p>
            <a:r>
              <a:rPr lang="es-UY" dirty="0" smtClean="0"/>
              <a:t>Analizar el impacto de la normativa desarrollada, desde la experiencia de cada entrevistado.</a:t>
            </a:r>
          </a:p>
          <a:p>
            <a:r>
              <a:rPr lang="es-UY" dirty="0" smtClean="0"/>
              <a:t>Analizar el impacto de la Ley 18.033 que genera la Pensión Especial Reparatoria (Art.5)</a:t>
            </a:r>
            <a:endParaRPr lang="es-UY" dirty="0"/>
          </a:p>
        </p:txBody>
      </p:sp>
    </p:spTree>
    <p:extLst>
      <p:ext uri="{BB962C8B-B14F-4D97-AF65-F5344CB8AC3E}">
        <p14:creationId xmlns:p14="http://schemas.microsoft.com/office/powerpoint/2010/main" val="41179939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rgbClr val="00B050"/>
                </a:solidFill>
              </a:rPr>
              <a:t>Metodología Implementada</a:t>
            </a:r>
            <a:endParaRPr lang="es-UY" b="1" dirty="0">
              <a:solidFill>
                <a:srgbClr val="00B050"/>
              </a:solidFill>
            </a:endParaRPr>
          </a:p>
        </p:txBody>
      </p:sp>
      <p:sp>
        <p:nvSpPr>
          <p:cNvPr id="3" name="2 Marcador de contenido"/>
          <p:cNvSpPr>
            <a:spLocks noGrp="1"/>
          </p:cNvSpPr>
          <p:nvPr>
            <p:ph idx="1"/>
          </p:nvPr>
        </p:nvSpPr>
        <p:spPr>
          <a:xfrm>
            <a:off x="611560" y="1700808"/>
            <a:ext cx="8229600" cy="4525963"/>
          </a:xfrm>
        </p:spPr>
        <p:txBody>
          <a:bodyPr/>
          <a:lstStyle/>
          <a:p>
            <a:r>
              <a:rPr lang="es-UY" dirty="0" smtClean="0"/>
              <a:t>Estudio basado en fuentes orales</a:t>
            </a:r>
          </a:p>
          <a:p>
            <a:pPr marL="0" indent="0">
              <a:buNone/>
            </a:pPr>
            <a:endParaRPr lang="es-UY" dirty="0" smtClean="0"/>
          </a:p>
          <a:p>
            <a:r>
              <a:rPr lang="es-UY" dirty="0" smtClean="0"/>
              <a:t>Se realizaron entrevistas en profundidad, anónimas y en un contexto de confianza.</a:t>
            </a:r>
          </a:p>
          <a:p>
            <a:pPr marL="0" indent="0">
              <a:buNone/>
            </a:pPr>
            <a:endParaRPr lang="es-UY" dirty="0" smtClean="0"/>
          </a:p>
          <a:p>
            <a:r>
              <a:rPr lang="es-UY" dirty="0" smtClean="0"/>
              <a:t>El recorrido se generó a partir del entramado de recuerdos de cada persona</a:t>
            </a:r>
          </a:p>
        </p:txBody>
      </p:sp>
    </p:spTree>
    <p:extLst>
      <p:ext uri="{BB962C8B-B14F-4D97-AF65-F5344CB8AC3E}">
        <p14:creationId xmlns:p14="http://schemas.microsoft.com/office/powerpoint/2010/main" val="13400831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2074"/>
          </a:xfrm>
        </p:spPr>
        <p:txBody>
          <a:bodyPr>
            <a:normAutofit fontScale="90000"/>
          </a:bodyPr>
          <a:lstStyle/>
          <a:p>
            <a:r>
              <a:rPr lang="es-UY" b="1" dirty="0">
                <a:solidFill>
                  <a:srgbClr val="00B050"/>
                </a:solidFill>
              </a:rPr>
              <a:t>Metodología Implementada</a:t>
            </a:r>
          </a:p>
        </p:txBody>
      </p:sp>
      <p:sp>
        <p:nvSpPr>
          <p:cNvPr id="3" name="2 Marcador de contenido"/>
          <p:cNvSpPr>
            <a:spLocks noGrp="1"/>
          </p:cNvSpPr>
          <p:nvPr>
            <p:ph idx="1"/>
          </p:nvPr>
        </p:nvSpPr>
        <p:spPr>
          <a:xfrm>
            <a:off x="755576" y="1196752"/>
            <a:ext cx="7859216" cy="4896544"/>
          </a:xfrm>
        </p:spPr>
        <p:txBody>
          <a:bodyPr>
            <a:normAutofit lnSpcReduction="10000"/>
          </a:bodyPr>
          <a:lstStyle/>
          <a:p>
            <a:pPr marL="0" indent="0">
              <a:buNone/>
            </a:pPr>
            <a:r>
              <a:rPr lang="es-UY" dirty="0" smtClean="0"/>
              <a:t>Se buscó </a:t>
            </a:r>
            <a:r>
              <a:rPr lang="es-UY" dirty="0"/>
              <a:t>la reflexión </a:t>
            </a:r>
            <a:r>
              <a:rPr lang="es-UY" dirty="0" smtClean="0"/>
              <a:t>y la problematización sobre </a:t>
            </a:r>
            <a:r>
              <a:rPr lang="es-UY" dirty="0"/>
              <a:t>determinadas circunstancias en particular:</a:t>
            </a:r>
          </a:p>
          <a:p>
            <a:pPr marL="0" indent="0">
              <a:buNone/>
            </a:pPr>
            <a:endParaRPr lang="es-UY" dirty="0" smtClean="0"/>
          </a:p>
          <a:p>
            <a:pPr>
              <a:buFont typeface="Courier New" pitchFamily="49" charset="0"/>
              <a:buChar char="o"/>
            </a:pPr>
            <a:r>
              <a:rPr lang="es-UY" dirty="0" smtClean="0"/>
              <a:t>Clandestinidad</a:t>
            </a:r>
          </a:p>
          <a:p>
            <a:pPr>
              <a:buFont typeface="Courier New" pitchFamily="49" charset="0"/>
              <a:buChar char="o"/>
            </a:pPr>
            <a:r>
              <a:rPr lang="es-UY" dirty="0" smtClean="0"/>
              <a:t>Prisión</a:t>
            </a:r>
          </a:p>
          <a:p>
            <a:pPr>
              <a:buFont typeface="Courier New" pitchFamily="49" charset="0"/>
              <a:buChar char="o"/>
            </a:pPr>
            <a:r>
              <a:rPr lang="es-UY" dirty="0" smtClean="0"/>
              <a:t>Situación inmediata a la libertad</a:t>
            </a:r>
          </a:p>
          <a:p>
            <a:pPr>
              <a:buFont typeface="Courier New" pitchFamily="49" charset="0"/>
              <a:buChar char="o"/>
            </a:pPr>
            <a:r>
              <a:rPr lang="es-UY" dirty="0" smtClean="0"/>
              <a:t>Reconocimiento e impacto de las leyes implementadas por el Estado.</a:t>
            </a:r>
            <a:endParaRPr lang="es-UY" dirty="0"/>
          </a:p>
          <a:p>
            <a:endParaRPr lang="es-UY" dirty="0"/>
          </a:p>
        </p:txBody>
      </p:sp>
    </p:spTree>
    <p:extLst>
      <p:ext uri="{BB962C8B-B14F-4D97-AF65-F5344CB8AC3E}">
        <p14:creationId xmlns:p14="http://schemas.microsoft.com/office/powerpoint/2010/main" val="38291920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rgbClr val="00B050"/>
                </a:solidFill>
              </a:rPr>
              <a:t>Campo</a:t>
            </a:r>
            <a:endParaRPr lang="es-UY" b="1" dirty="0">
              <a:solidFill>
                <a:srgbClr val="00B050"/>
              </a:solidFill>
            </a:endParaRPr>
          </a:p>
        </p:txBody>
      </p:sp>
      <p:sp>
        <p:nvSpPr>
          <p:cNvPr id="3" name="2 Marcador de contenido"/>
          <p:cNvSpPr>
            <a:spLocks noGrp="1"/>
          </p:cNvSpPr>
          <p:nvPr>
            <p:ph idx="1"/>
          </p:nvPr>
        </p:nvSpPr>
        <p:spPr>
          <a:xfrm>
            <a:off x="683568" y="1196752"/>
            <a:ext cx="8229600" cy="5040560"/>
          </a:xfrm>
        </p:spPr>
        <p:txBody>
          <a:bodyPr>
            <a:normAutofit/>
          </a:bodyPr>
          <a:lstStyle/>
          <a:p>
            <a:pPr marL="0" indent="0">
              <a:buNone/>
            </a:pPr>
            <a:r>
              <a:rPr lang="es-UY" dirty="0" smtClean="0"/>
              <a:t>Se realizaron 30 entrevistas a ex presas y ex presos políticos de los cuales:</a:t>
            </a:r>
          </a:p>
          <a:p>
            <a:pPr marL="0" indent="0">
              <a:buNone/>
            </a:pPr>
            <a:endParaRPr lang="es-UY" dirty="0" smtClean="0"/>
          </a:p>
          <a:p>
            <a:r>
              <a:rPr lang="es-UY" dirty="0" smtClean="0"/>
              <a:t>13 son mujeres</a:t>
            </a:r>
          </a:p>
          <a:p>
            <a:r>
              <a:rPr lang="es-UY" dirty="0" smtClean="0"/>
              <a:t>17 son hombres</a:t>
            </a:r>
          </a:p>
          <a:p>
            <a:r>
              <a:rPr lang="es-UY" dirty="0" smtClean="0"/>
              <a:t>22 se han acogido a la Pensión Especial Reparatoria</a:t>
            </a:r>
          </a:p>
          <a:p>
            <a:r>
              <a:rPr lang="es-UY" dirty="0" smtClean="0"/>
              <a:t>8 no lo han hecho, teniendo las condiciones</a:t>
            </a:r>
            <a:endParaRPr lang="es-UY" dirty="0"/>
          </a:p>
        </p:txBody>
      </p:sp>
    </p:spTree>
    <p:extLst>
      <p:ext uri="{BB962C8B-B14F-4D97-AF65-F5344CB8AC3E}">
        <p14:creationId xmlns:p14="http://schemas.microsoft.com/office/powerpoint/2010/main" val="36055116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Bibliografía recomendada</a:t>
            </a:r>
            <a:endParaRPr lang="es-UY" dirty="0"/>
          </a:p>
        </p:txBody>
      </p:sp>
      <p:sp>
        <p:nvSpPr>
          <p:cNvPr id="3" name="2 Marcador de contenido"/>
          <p:cNvSpPr>
            <a:spLocks noGrp="1"/>
          </p:cNvSpPr>
          <p:nvPr>
            <p:ph idx="1"/>
          </p:nvPr>
        </p:nvSpPr>
        <p:spPr/>
        <p:txBody>
          <a:bodyPr>
            <a:normAutofit fontScale="92500"/>
          </a:bodyPr>
          <a:lstStyle/>
          <a:p>
            <a:r>
              <a:rPr lang="es-UY" sz="2400" dirty="0" err="1"/>
              <a:t>Marchesi</a:t>
            </a:r>
            <a:r>
              <a:rPr lang="es-UY" sz="2400" dirty="0"/>
              <a:t>, Aldo, </a:t>
            </a:r>
            <a:r>
              <a:rPr lang="es-UY" sz="2400" dirty="0" err="1"/>
              <a:t>Markarián</a:t>
            </a:r>
            <a:r>
              <a:rPr lang="es-UY" sz="2400" dirty="0"/>
              <a:t>, Vania, Rico, Álvaro, </a:t>
            </a:r>
            <a:r>
              <a:rPr lang="es-UY" sz="2400" dirty="0" err="1"/>
              <a:t>Yaffé</a:t>
            </a:r>
            <a:r>
              <a:rPr lang="es-UY" sz="2400" dirty="0"/>
              <a:t>, Jaime, [Compiladores] (2004): </a:t>
            </a:r>
            <a:r>
              <a:rPr lang="es-UY" sz="2400" i="1" dirty="0"/>
              <a:t>El presente de la dictadura. Estudios y reflexiones a 30 años del golpe de Estado en Uruguay</a:t>
            </a:r>
            <a:r>
              <a:rPr lang="es-UY" sz="2400" dirty="0"/>
              <a:t>. </a:t>
            </a:r>
            <a:r>
              <a:rPr lang="es-UY" sz="2400" dirty="0" err="1"/>
              <a:t>Trilce</a:t>
            </a:r>
            <a:r>
              <a:rPr lang="es-UY" sz="2400" dirty="0"/>
              <a:t>, Montevideo.</a:t>
            </a:r>
          </a:p>
          <a:p>
            <a:r>
              <a:rPr lang="es-UY" sz="2400" dirty="0"/>
              <a:t> </a:t>
            </a:r>
            <a:r>
              <a:rPr lang="es-UY" sz="2400" dirty="0" smtClean="0"/>
              <a:t>Demasi sobre Teoría de los dos demonios EN: </a:t>
            </a:r>
            <a:r>
              <a:rPr lang="es-UY" sz="2400" dirty="0" err="1" smtClean="0"/>
              <a:t>Marchesi</a:t>
            </a:r>
            <a:r>
              <a:rPr lang="es-UY" sz="2400" dirty="0"/>
              <a:t>, Aldo, </a:t>
            </a:r>
            <a:r>
              <a:rPr lang="es-UY" sz="2400" dirty="0" smtClean="0"/>
              <a:t>(</a:t>
            </a:r>
            <a:r>
              <a:rPr lang="es-UY" sz="2400" dirty="0"/>
              <a:t>2013): </a:t>
            </a:r>
            <a:r>
              <a:rPr lang="es-UY" sz="2400" i="1" dirty="0"/>
              <a:t>Ley de caducidad un tema inconcluso. Momentos, actores y argumentos (1986-2013)</a:t>
            </a:r>
            <a:r>
              <a:rPr lang="es-UY" sz="2400" dirty="0"/>
              <a:t>. </a:t>
            </a:r>
            <a:r>
              <a:rPr lang="es-UY" sz="2400" dirty="0" err="1"/>
              <a:t>Trilce</a:t>
            </a:r>
            <a:r>
              <a:rPr lang="es-UY" sz="2400" dirty="0"/>
              <a:t> y CESIC, Montevideo.</a:t>
            </a:r>
          </a:p>
          <a:p>
            <a:r>
              <a:rPr lang="es-UY" sz="2400" dirty="0" smtClean="0"/>
              <a:t>Errandonea</a:t>
            </a:r>
            <a:r>
              <a:rPr lang="es-UY" sz="2400" dirty="0"/>
              <a:t>, Jorge, (2008). “Justicia transicional en Uruguay”. En: </a:t>
            </a:r>
            <a:r>
              <a:rPr lang="es-UY" sz="2400" i="1" dirty="0"/>
              <a:t>Revista del IIDH N°47</a:t>
            </a:r>
            <a:r>
              <a:rPr lang="es-UY" sz="2400" dirty="0"/>
              <a:t>. San José de Costa Rica.</a:t>
            </a:r>
          </a:p>
          <a:p>
            <a:r>
              <a:rPr lang="es-UY" sz="2600" dirty="0"/>
              <a:t>SERPAJ (1989): </a:t>
            </a:r>
            <a:r>
              <a:rPr lang="es-UY" sz="2600" i="1" dirty="0"/>
              <a:t>Uruguay Nunca Más. Informe sobre la violación a los derechos humanos (1972-1985)</a:t>
            </a:r>
            <a:r>
              <a:rPr lang="es-UY" sz="2600" dirty="0"/>
              <a:t>. Editado por SERPAJ.  Montevideo.</a:t>
            </a:r>
          </a:p>
          <a:p>
            <a:endParaRPr lang="es-UY" dirty="0"/>
          </a:p>
        </p:txBody>
      </p:sp>
    </p:spTree>
    <p:extLst>
      <p:ext uri="{BB962C8B-B14F-4D97-AF65-F5344CB8AC3E}">
        <p14:creationId xmlns:p14="http://schemas.microsoft.com/office/powerpoint/2010/main" val="16646215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274638"/>
            <a:ext cx="8640960" cy="994122"/>
          </a:xfrm>
        </p:spPr>
        <p:txBody>
          <a:bodyPr>
            <a:normAutofit fontScale="90000"/>
          </a:bodyPr>
          <a:lstStyle/>
          <a:p>
            <a:r>
              <a:rPr lang="es-UY" b="1" dirty="0" smtClean="0">
                <a:solidFill>
                  <a:schemeClr val="accent5">
                    <a:lumMod val="75000"/>
                  </a:schemeClr>
                </a:solidFill>
              </a:rPr>
              <a:t>Del origen político de los entrevistados</a:t>
            </a:r>
            <a:endParaRPr lang="es-UY" b="1" dirty="0">
              <a:solidFill>
                <a:schemeClr val="accent5">
                  <a:lumMod val="75000"/>
                </a:schemeClr>
              </a:solidFill>
            </a:endParaRPr>
          </a:p>
        </p:txBody>
      </p:sp>
      <p:sp>
        <p:nvSpPr>
          <p:cNvPr id="3" name="2 Marcador de contenido"/>
          <p:cNvSpPr>
            <a:spLocks noGrp="1"/>
          </p:cNvSpPr>
          <p:nvPr>
            <p:ph idx="1"/>
          </p:nvPr>
        </p:nvSpPr>
        <p:spPr>
          <a:xfrm>
            <a:off x="395536" y="1412776"/>
            <a:ext cx="8291264" cy="4713387"/>
          </a:xfrm>
        </p:spPr>
        <p:txBody>
          <a:bodyPr>
            <a:normAutofit/>
          </a:bodyPr>
          <a:lstStyle/>
          <a:p>
            <a:pPr marL="0" indent="0">
              <a:buNone/>
            </a:pPr>
            <a:r>
              <a:rPr lang="es-UY" sz="2800" dirty="0" smtClean="0"/>
              <a:t>De las 30 personas entrevistadas:</a:t>
            </a:r>
          </a:p>
          <a:p>
            <a:pPr marL="0" indent="0">
              <a:buNone/>
            </a:pPr>
            <a:endParaRPr lang="es-UY" sz="2800" dirty="0" smtClean="0"/>
          </a:p>
          <a:p>
            <a:r>
              <a:rPr lang="es-UY" sz="2800" dirty="0" smtClean="0"/>
              <a:t>12 Pertenecían al Partido Comunista del Uruguay </a:t>
            </a:r>
          </a:p>
          <a:p>
            <a:r>
              <a:rPr lang="es-UY" sz="2800" dirty="0" smtClean="0"/>
              <a:t>10 Al Movimiento de Liberación Nacional (MLN)</a:t>
            </a:r>
          </a:p>
          <a:p>
            <a:r>
              <a:rPr lang="es-UY" sz="2800" dirty="0" smtClean="0"/>
              <a:t>3 Al Partido por la Victoria del Pueblo (PVP)</a:t>
            </a:r>
          </a:p>
          <a:p>
            <a:r>
              <a:rPr lang="es-UY" sz="2800" dirty="0" smtClean="0"/>
              <a:t>2 A los Grupos de Acción Unificadora (GAU)</a:t>
            </a:r>
          </a:p>
          <a:p>
            <a:r>
              <a:rPr lang="es-UY" sz="2800" dirty="0" smtClean="0"/>
              <a:t>2 Organización Revolucionaria 33 Orientales (OPR 33)</a:t>
            </a:r>
          </a:p>
          <a:p>
            <a:r>
              <a:rPr lang="es-UY" sz="2800" dirty="0" smtClean="0"/>
              <a:t>1 Al Partido Comunista Revolucionario (PCR)</a:t>
            </a:r>
          </a:p>
          <a:p>
            <a:endParaRPr lang="es-UY" sz="2800" dirty="0"/>
          </a:p>
        </p:txBody>
      </p:sp>
    </p:spTree>
    <p:extLst>
      <p:ext uri="{BB962C8B-B14F-4D97-AF65-F5344CB8AC3E}">
        <p14:creationId xmlns:p14="http://schemas.microsoft.com/office/powerpoint/2010/main" val="36789206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83568" y="1484784"/>
            <a:ext cx="7920880" cy="3888432"/>
          </a:xfrm>
          <a:prstGeom prst="rect">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3" name="2 Marcador de contenido"/>
          <p:cNvSpPr>
            <a:spLocks noGrp="1"/>
          </p:cNvSpPr>
          <p:nvPr>
            <p:ph idx="1"/>
          </p:nvPr>
        </p:nvSpPr>
        <p:spPr>
          <a:xfrm>
            <a:off x="467544" y="2060848"/>
            <a:ext cx="8229600" cy="2908920"/>
          </a:xfrm>
        </p:spPr>
        <p:txBody>
          <a:bodyPr/>
          <a:lstStyle/>
          <a:p>
            <a:pPr marL="0" indent="0" algn="ctr">
              <a:buNone/>
            </a:pPr>
            <a:r>
              <a:rPr lang="es-UY" dirty="0" smtClean="0"/>
              <a:t>Si bien este estudio no pretende construir una muestra estadística  representativa se entendió pertinente tener un conjunto heterogéneo de entrevistados para poder visualizar todas las situaciones vividas por los ex presos políticos.</a:t>
            </a:r>
            <a:endParaRPr lang="es-UY" dirty="0"/>
          </a:p>
        </p:txBody>
      </p:sp>
    </p:spTree>
    <p:extLst>
      <p:ext uri="{BB962C8B-B14F-4D97-AF65-F5344CB8AC3E}">
        <p14:creationId xmlns:p14="http://schemas.microsoft.com/office/powerpoint/2010/main" val="16719492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chemeClr val="accent5">
                    <a:lumMod val="75000"/>
                  </a:schemeClr>
                </a:solidFill>
              </a:rPr>
              <a:t>La prisión política</a:t>
            </a:r>
            <a:endParaRPr lang="es-UY" b="1" dirty="0">
              <a:solidFill>
                <a:schemeClr val="accent5">
                  <a:lumMod val="75000"/>
                </a:schemeClr>
              </a:solidFill>
            </a:endParaRPr>
          </a:p>
        </p:txBody>
      </p:sp>
      <p:sp>
        <p:nvSpPr>
          <p:cNvPr id="3" name="2 Marcador de contenido"/>
          <p:cNvSpPr>
            <a:spLocks noGrp="1"/>
          </p:cNvSpPr>
          <p:nvPr>
            <p:ph idx="1"/>
          </p:nvPr>
        </p:nvSpPr>
        <p:spPr>
          <a:xfrm>
            <a:off x="457200" y="1600201"/>
            <a:ext cx="8229600" cy="4205064"/>
          </a:xfrm>
        </p:spPr>
        <p:txBody>
          <a:bodyPr/>
          <a:lstStyle/>
          <a:p>
            <a:r>
              <a:rPr lang="es-UY" dirty="0" smtClean="0"/>
              <a:t>Un nudo central en el relato es la prisión política en el cual se constata una situación de arbitrariedad policial desde 1968 con detenciones reiteradas.</a:t>
            </a:r>
          </a:p>
          <a:p>
            <a:r>
              <a:rPr lang="es-UY" dirty="0" smtClean="0"/>
              <a:t>Y en mayor medida a partir de 1971 con la existencia de prisión política, torturas físicas, trato degradante, violaciones , torturas psicológicas, entre otras.</a:t>
            </a:r>
            <a:endParaRPr lang="es-UY" dirty="0"/>
          </a:p>
        </p:txBody>
      </p:sp>
    </p:spTree>
    <p:extLst>
      <p:ext uri="{BB962C8B-B14F-4D97-AF65-F5344CB8AC3E}">
        <p14:creationId xmlns:p14="http://schemas.microsoft.com/office/powerpoint/2010/main" val="40052177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143000"/>
          </a:xfrm>
        </p:spPr>
        <p:txBody>
          <a:bodyPr/>
          <a:lstStyle/>
          <a:p>
            <a:r>
              <a:rPr lang="es-UY" b="1" dirty="0">
                <a:solidFill>
                  <a:schemeClr val="accent5">
                    <a:lumMod val="75000"/>
                  </a:schemeClr>
                </a:solidFill>
              </a:rPr>
              <a:t>La prisión política</a:t>
            </a:r>
          </a:p>
        </p:txBody>
      </p:sp>
      <p:sp>
        <p:nvSpPr>
          <p:cNvPr id="3" name="2 Marcador de contenido"/>
          <p:cNvSpPr>
            <a:spLocks noGrp="1"/>
          </p:cNvSpPr>
          <p:nvPr>
            <p:ph idx="1"/>
          </p:nvPr>
        </p:nvSpPr>
        <p:spPr/>
        <p:txBody>
          <a:bodyPr>
            <a:normAutofit lnSpcReduction="10000"/>
          </a:bodyPr>
          <a:lstStyle/>
          <a:p>
            <a:r>
              <a:rPr lang="es-UY" dirty="0" smtClean="0"/>
              <a:t>Se constata la existencia de la prolongación de sistema de control, hostigamiento y presión hacia los ex presos durante todo el periodo carcelario.</a:t>
            </a:r>
          </a:p>
          <a:p>
            <a:r>
              <a:rPr lang="es-UY" dirty="0" smtClean="0"/>
              <a:t>La metodología  incluye sanciones, aislamientos, presión psicológica y amenazas de todo tipo.</a:t>
            </a:r>
          </a:p>
          <a:p>
            <a:r>
              <a:rPr lang="es-UY" dirty="0" smtClean="0"/>
              <a:t>Estos sistemas también incluyen a las familias de los ex presos políticos.</a:t>
            </a:r>
            <a:endParaRPr lang="es-UY" dirty="0"/>
          </a:p>
        </p:txBody>
      </p:sp>
    </p:spTree>
    <p:extLst>
      <p:ext uri="{BB962C8B-B14F-4D97-AF65-F5344CB8AC3E}">
        <p14:creationId xmlns:p14="http://schemas.microsoft.com/office/powerpoint/2010/main" val="2089612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99592" y="2060848"/>
            <a:ext cx="7632848" cy="3960440"/>
          </a:xfrm>
          <a:prstGeom prst="rect">
            <a:avLst/>
          </a:prstGeom>
          <a:solidFill>
            <a:schemeClr val="accent3">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 name="1 Título"/>
          <p:cNvSpPr>
            <a:spLocks noGrp="1"/>
          </p:cNvSpPr>
          <p:nvPr>
            <p:ph type="title"/>
          </p:nvPr>
        </p:nvSpPr>
        <p:spPr>
          <a:xfrm>
            <a:off x="395536" y="332656"/>
            <a:ext cx="8445624" cy="1944216"/>
          </a:xfrm>
        </p:spPr>
        <p:txBody>
          <a:bodyPr>
            <a:normAutofit fontScale="90000"/>
          </a:bodyPr>
          <a:lstStyle/>
          <a:p>
            <a:r>
              <a:rPr lang="es-UY" b="1" dirty="0" smtClean="0">
                <a:solidFill>
                  <a:srgbClr val="00B050"/>
                </a:solidFill>
              </a:rPr>
              <a:t>Impactos Inmediatos -1-</a:t>
            </a:r>
            <a:r>
              <a:rPr lang="es-UY" b="1" dirty="0">
                <a:solidFill>
                  <a:srgbClr val="00B050"/>
                </a:solidFill>
              </a:rPr>
              <a:t/>
            </a:r>
            <a:br>
              <a:rPr lang="es-UY" b="1" dirty="0">
                <a:solidFill>
                  <a:srgbClr val="00B050"/>
                </a:solidFill>
              </a:rPr>
            </a:br>
            <a:r>
              <a:rPr lang="es-UY" sz="3100" dirty="0"/>
              <a:t>[El impacto inmediato esta relacionado a las dificultades de las personas de reinsertarse en la vida cotidiana]</a:t>
            </a:r>
            <a:r>
              <a:rPr lang="es-UY" dirty="0"/>
              <a:t/>
            </a:r>
            <a:br>
              <a:rPr lang="es-UY" dirty="0"/>
            </a:br>
            <a:endParaRPr lang="es-UY" dirty="0"/>
          </a:p>
        </p:txBody>
      </p:sp>
      <p:sp>
        <p:nvSpPr>
          <p:cNvPr id="3" name="2 Marcador de contenido"/>
          <p:cNvSpPr>
            <a:spLocks noGrp="1"/>
          </p:cNvSpPr>
          <p:nvPr>
            <p:ph idx="1"/>
          </p:nvPr>
        </p:nvSpPr>
        <p:spPr>
          <a:xfrm>
            <a:off x="899592" y="2132856"/>
            <a:ext cx="7571184" cy="3921299"/>
          </a:xfrm>
        </p:spPr>
        <p:txBody>
          <a:bodyPr/>
          <a:lstStyle/>
          <a:p>
            <a:r>
              <a:rPr lang="es-UY" dirty="0" smtClean="0"/>
              <a:t>Reincorporación al estudio, el trabajo, la vida familiar, a encontrar un sustento de vida.</a:t>
            </a:r>
          </a:p>
          <a:p>
            <a:r>
              <a:rPr lang="es-UY" dirty="0" smtClean="0"/>
              <a:t>Este proceso depende de las redes sociales y políticas de cada persona, así como las </a:t>
            </a:r>
            <a:r>
              <a:rPr lang="es-UY" dirty="0"/>
              <a:t>herramientas propias con </a:t>
            </a:r>
            <a:r>
              <a:rPr lang="es-UY" dirty="0" smtClean="0"/>
              <a:t>las que cuenta:</a:t>
            </a:r>
          </a:p>
          <a:p>
            <a:endParaRPr lang="es-UY" dirty="0"/>
          </a:p>
        </p:txBody>
      </p:sp>
    </p:spTree>
    <p:extLst>
      <p:ext uri="{BB962C8B-B14F-4D97-AF65-F5344CB8AC3E}">
        <p14:creationId xmlns:p14="http://schemas.microsoft.com/office/powerpoint/2010/main" val="34127798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64901" y="1556792"/>
            <a:ext cx="8136904" cy="4392488"/>
          </a:xfrm>
          <a:prstGeom prst="rect">
            <a:avLst/>
          </a:prstGeom>
          <a:solidFill>
            <a:schemeClr val="accent3">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 name="1 Título"/>
          <p:cNvSpPr>
            <a:spLocks noGrp="1"/>
          </p:cNvSpPr>
          <p:nvPr>
            <p:ph type="title"/>
          </p:nvPr>
        </p:nvSpPr>
        <p:spPr/>
        <p:txBody>
          <a:bodyPr/>
          <a:lstStyle/>
          <a:p>
            <a:r>
              <a:rPr lang="es-UY" b="1" dirty="0">
                <a:solidFill>
                  <a:srgbClr val="00B050"/>
                </a:solidFill>
              </a:rPr>
              <a:t>Impactos </a:t>
            </a:r>
            <a:r>
              <a:rPr lang="es-UY" b="1" dirty="0" smtClean="0">
                <a:solidFill>
                  <a:srgbClr val="00B050"/>
                </a:solidFill>
              </a:rPr>
              <a:t>Inmediatos -2-</a:t>
            </a:r>
            <a:endParaRPr lang="es-UY" b="1" dirty="0">
              <a:solidFill>
                <a:srgbClr val="00B050"/>
              </a:solidFill>
            </a:endParaRPr>
          </a:p>
        </p:txBody>
      </p:sp>
      <p:sp>
        <p:nvSpPr>
          <p:cNvPr id="3" name="2 Marcador de contenido"/>
          <p:cNvSpPr>
            <a:spLocks noGrp="1"/>
          </p:cNvSpPr>
          <p:nvPr>
            <p:ph idx="1"/>
          </p:nvPr>
        </p:nvSpPr>
        <p:spPr>
          <a:xfrm>
            <a:off x="601432" y="1736589"/>
            <a:ext cx="8229600" cy="4525963"/>
          </a:xfrm>
        </p:spPr>
        <p:txBody>
          <a:bodyPr/>
          <a:lstStyle/>
          <a:p>
            <a:pPr marL="0" indent="0">
              <a:buNone/>
            </a:pPr>
            <a:r>
              <a:rPr lang="es-UY" dirty="0" smtClean="0"/>
              <a:t>Este proceso depende principalmente de</a:t>
            </a:r>
          </a:p>
          <a:p>
            <a:pPr marL="0" indent="0">
              <a:buNone/>
            </a:pPr>
            <a:endParaRPr lang="es-UY" dirty="0" smtClean="0"/>
          </a:p>
          <a:p>
            <a:r>
              <a:rPr lang="es-UY" dirty="0" smtClean="0"/>
              <a:t>Nivel socio económico particular o familiar,</a:t>
            </a:r>
          </a:p>
          <a:p>
            <a:r>
              <a:rPr lang="es-UY" dirty="0" smtClean="0"/>
              <a:t>Capital social (redes de pertenencia y apoyo)</a:t>
            </a:r>
          </a:p>
          <a:p>
            <a:r>
              <a:rPr lang="es-UY" dirty="0" smtClean="0"/>
              <a:t>Edad, formación, oficio o profesión, empleo y en una gran medida del estado físico y psicológico de la persona al salir.</a:t>
            </a:r>
            <a:endParaRPr lang="es-UY" dirty="0"/>
          </a:p>
        </p:txBody>
      </p:sp>
    </p:spTree>
    <p:extLst>
      <p:ext uri="{BB962C8B-B14F-4D97-AF65-F5344CB8AC3E}">
        <p14:creationId xmlns:p14="http://schemas.microsoft.com/office/powerpoint/2010/main" val="7708897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18544" y="2492896"/>
            <a:ext cx="8352928" cy="2448272"/>
          </a:xfrm>
          <a:prstGeom prst="rect">
            <a:avLst/>
          </a:prstGeom>
          <a:solidFill>
            <a:schemeClr val="accent3">
              <a:lumMod val="20000"/>
              <a:lumOff val="80000"/>
            </a:scheme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 name="1 Título"/>
          <p:cNvSpPr>
            <a:spLocks noGrp="1"/>
          </p:cNvSpPr>
          <p:nvPr>
            <p:ph type="title"/>
          </p:nvPr>
        </p:nvSpPr>
        <p:spPr/>
        <p:txBody>
          <a:bodyPr/>
          <a:lstStyle/>
          <a:p>
            <a:r>
              <a:rPr lang="es-UY" b="1" dirty="0" smtClean="0">
                <a:solidFill>
                  <a:srgbClr val="00B050"/>
                </a:solidFill>
              </a:rPr>
              <a:t>Impactos Inmediatos -3-</a:t>
            </a:r>
            <a:endParaRPr lang="es-UY" b="1" dirty="0">
              <a:solidFill>
                <a:srgbClr val="00B050"/>
              </a:solidFill>
            </a:endParaRPr>
          </a:p>
        </p:txBody>
      </p:sp>
      <p:sp>
        <p:nvSpPr>
          <p:cNvPr id="3" name="2 Marcador de contenido"/>
          <p:cNvSpPr>
            <a:spLocks noGrp="1"/>
          </p:cNvSpPr>
          <p:nvPr>
            <p:ph idx="1"/>
          </p:nvPr>
        </p:nvSpPr>
        <p:spPr>
          <a:xfrm>
            <a:off x="467471" y="2564904"/>
            <a:ext cx="8291264" cy="2304256"/>
          </a:xfrm>
        </p:spPr>
        <p:txBody>
          <a:bodyPr/>
          <a:lstStyle/>
          <a:p>
            <a:pPr marL="0" indent="0" algn="ctr">
              <a:buNone/>
            </a:pPr>
            <a:r>
              <a:rPr lang="es-UY" dirty="0" smtClean="0"/>
              <a:t>Se desprende de las entrevistas que el Estado No es reconocido como un factor importante de reinserción a la sociedad por parte de las ex presas y ex presos políticos</a:t>
            </a:r>
            <a:endParaRPr lang="es-UY" dirty="0"/>
          </a:p>
        </p:txBody>
      </p:sp>
    </p:spTree>
    <p:extLst>
      <p:ext uri="{BB962C8B-B14F-4D97-AF65-F5344CB8AC3E}">
        <p14:creationId xmlns:p14="http://schemas.microsoft.com/office/powerpoint/2010/main" val="13957657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611560" y="2204864"/>
            <a:ext cx="7776864" cy="3744416"/>
          </a:xfrm>
          <a:prstGeom prst="rect">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 name="1 Título"/>
          <p:cNvSpPr>
            <a:spLocks noGrp="1"/>
          </p:cNvSpPr>
          <p:nvPr>
            <p:ph type="title"/>
          </p:nvPr>
        </p:nvSpPr>
        <p:spPr>
          <a:xfrm>
            <a:off x="251520" y="260648"/>
            <a:ext cx="8640960" cy="2088232"/>
          </a:xfrm>
        </p:spPr>
        <p:txBody>
          <a:bodyPr>
            <a:normAutofit fontScale="90000"/>
          </a:bodyPr>
          <a:lstStyle/>
          <a:p>
            <a:r>
              <a:rPr lang="es-UY" sz="4000" b="1" dirty="0" smtClean="0">
                <a:solidFill>
                  <a:srgbClr val="00B050"/>
                </a:solidFill>
              </a:rPr>
              <a:t>Impactos de mediano y largo plazo -1-</a:t>
            </a:r>
            <a:br>
              <a:rPr lang="es-UY" sz="4000" b="1" dirty="0" smtClean="0">
                <a:solidFill>
                  <a:srgbClr val="00B050"/>
                </a:solidFill>
              </a:rPr>
            </a:br>
            <a:r>
              <a:rPr lang="es-UY" sz="3100" dirty="0"/>
              <a:t>[Estos impactos son los que perduran en un periodo largo de tiempo alcanzando en algunos casos hasta la actualidad]</a:t>
            </a:r>
            <a:br>
              <a:rPr lang="es-UY" sz="3100" dirty="0"/>
            </a:br>
            <a:endParaRPr lang="es-UY" sz="3100" b="1" dirty="0">
              <a:solidFill>
                <a:srgbClr val="00B050"/>
              </a:solidFill>
            </a:endParaRPr>
          </a:p>
        </p:txBody>
      </p:sp>
      <p:sp>
        <p:nvSpPr>
          <p:cNvPr id="3" name="2 Marcador de contenido"/>
          <p:cNvSpPr>
            <a:spLocks noGrp="1"/>
          </p:cNvSpPr>
          <p:nvPr>
            <p:ph idx="1"/>
          </p:nvPr>
        </p:nvSpPr>
        <p:spPr>
          <a:xfrm>
            <a:off x="611560" y="2204864"/>
            <a:ext cx="7776864" cy="3744416"/>
          </a:xfrm>
          <a:solidFill>
            <a:schemeClr val="tx2">
              <a:lumMod val="20000"/>
              <a:lumOff val="80000"/>
            </a:schemeClr>
          </a:solidFill>
          <a:ln>
            <a:solidFill>
              <a:schemeClr val="accent1">
                <a:lumMod val="75000"/>
              </a:schemeClr>
            </a:solidFill>
          </a:ln>
        </p:spPr>
        <p:txBody>
          <a:bodyPr/>
          <a:lstStyle/>
          <a:p>
            <a:pPr marL="0" indent="0">
              <a:buNone/>
            </a:pPr>
            <a:r>
              <a:rPr lang="es-UY" dirty="0" smtClean="0"/>
              <a:t>Podemos observar que estos impactos caracterizan en gran medida a los ex presos políticos como tales.</a:t>
            </a:r>
          </a:p>
          <a:p>
            <a:pPr marL="0" indent="0">
              <a:buNone/>
            </a:pPr>
            <a:endParaRPr lang="es-UY" dirty="0" smtClean="0"/>
          </a:p>
          <a:p>
            <a:pPr marL="0" indent="0">
              <a:buNone/>
            </a:pPr>
            <a:r>
              <a:rPr lang="es-UY" dirty="0" smtClean="0"/>
              <a:t>El más notorio es el silencio sobre el pasado vivido.</a:t>
            </a:r>
            <a:endParaRPr lang="es-UY" dirty="0"/>
          </a:p>
        </p:txBody>
      </p:sp>
    </p:spTree>
    <p:extLst>
      <p:ext uri="{BB962C8B-B14F-4D97-AF65-F5344CB8AC3E}">
        <p14:creationId xmlns:p14="http://schemas.microsoft.com/office/powerpoint/2010/main" val="33658621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1628800"/>
            <a:ext cx="8136904" cy="439248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 name="1 Título"/>
          <p:cNvSpPr>
            <a:spLocks noGrp="1"/>
          </p:cNvSpPr>
          <p:nvPr>
            <p:ph type="title"/>
          </p:nvPr>
        </p:nvSpPr>
        <p:spPr/>
        <p:txBody>
          <a:bodyPr>
            <a:normAutofit fontScale="90000"/>
          </a:bodyPr>
          <a:lstStyle/>
          <a:p>
            <a:r>
              <a:rPr lang="es-UY" b="1" dirty="0" smtClean="0">
                <a:solidFill>
                  <a:srgbClr val="00B050"/>
                </a:solidFill>
              </a:rPr>
              <a:t>Impactos de mediano y largo plazo -2-</a:t>
            </a:r>
            <a:endParaRPr lang="es-UY" b="1" dirty="0">
              <a:solidFill>
                <a:srgbClr val="00B050"/>
              </a:solidFill>
            </a:endParaRPr>
          </a:p>
        </p:txBody>
      </p:sp>
      <p:sp>
        <p:nvSpPr>
          <p:cNvPr id="3" name="2 Marcador de contenido"/>
          <p:cNvSpPr>
            <a:spLocks noGrp="1"/>
          </p:cNvSpPr>
          <p:nvPr>
            <p:ph idx="1"/>
          </p:nvPr>
        </p:nvSpPr>
        <p:spPr/>
        <p:txBody>
          <a:bodyPr/>
          <a:lstStyle/>
          <a:p>
            <a:pPr marL="0" indent="0" algn="ctr">
              <a:buNone/>
            </a:pPr>
            <a:r>
              <a:rPr lang="es-UY" dirty="0"/>
              <a:t>L</a:t>
            </a:r>
            <a:r>
              <a:rPr lang="es-UY" dirty="0" smtClean="0"/>
              <a:t>a gran mayoría de los entrevistados ha mencionado un prolongado silencio sobre la experiencia carcelaria, en muchos de los cuales alcanza hasta al día de hoy.</a:t>
            </a:r>
          </a:p>
          <a:p>
            <a:pPr marL="0" indent="0" algn="ctr">
              <a:buNone/>
            </a:pPr>
            <a:r>
              <a:rPr lang="es-UY" dirty="0" smtClean="0"/>
              <a:t>Este silencio muchas veces se ha podido trascender en contextos acotados, han administrando esta memoria  en un circulo restringido de personas.</a:t>
            </a:r>
            <a:endParaRPr lang="es-UY" dirty="0"/>
          </a:p>
        </p:txBody>
      </p:sp>
    </p:spTree>
    <p:extLst>
      <p:ext uri="{BB962C8B-B14F-4D97-AF65-F5344CB8AC3E}">
        <p14:creationId xmlns:p14="http://schemas.microsoft.com/office/powerpoint/2010/main" val="28784515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46448" y="1412776"/>
            <a:ext cx="8280920" cy="46085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2" name="1 Título"/>
          <p:cNvSpPr>
            <a:spLocks noGrp="1"/>
          </p:cNvSpPr>
          <p:nvPr>
            <p:ph type="title"/>
          </p:nvPr>
        </p:nvSpPr>
        <p:spPr/>
        <p:txBody>
          <a:bodyPr>
            <a:normAutofit fontScale="90000"/>
          </a:bodyPr>
          <a:lstStyle/>
          <a:p>
            <a:r>
              <a:rPr lang="es-UY" b="1" dirty="0">
                <a:solidFill>
                  <a:srgbClr val="00B050"/>
                </a:solidFill>
              </a:rPr>
              <a:t>Impactos de mediano y largo plazo </a:t>
            </a:r>
            <a:r>
              <a:rPr lang="es-UY" b="1" dirty="0" smtClean="0">
                <a:solidFill>
                  <a:srgbClr val="00B050"/>
                </a:solidFill>
              </a:rPr>
              <a:t>-3-</a:t>
            </a:r>
            <a:endParaRPr lang="es-UY" b="1" dirty="0">
              <a:solidFill>
                <a:srgbClr val="00B050"/>
              </a:solidFill>
            </a:endParaRPr>
          </a:p>
        </p:txBody>
      </p:sp>
      <p:sp>
        <p:nvSpPr>
          <p:cNvPr id="3" name="2 Marcador de contenido"/>
          <p:cNvSpPr>
            <a:spLocks noGrp="1"/>
          </p:cNvSpPr>
          <p:nvPr>
            <p:ph idx="1"/>
          </p:nvPr>
        </p:nvSpPr>
        <p:spPr>
          <a:xfrm>
            <a:off x="539552" y="1484784"/>
            <a:ext cx="8229600" cy="4525963"/>
          </a:xfrm>
        </p:spPr>
        <p:txBody>
          <a:bodyPr/>
          <a:lstStyle/>
          <a:p>
            <a:pPr marL="0" indent="0" algn="ctr">
              <a:buNone/>
            </a:pPr>
            <a:r>
              <a:rPr lang="es-UY" dirty="0" smtClean="0"/>
              <a:t>Si vamos a puntos de quiebre y activación de la memoria, es decir, a trascender el silencio mencionado, muchos han señalado un punto de inflexión el año 2005.</a:t>
            </a:r>
          </a:p>
          <a:p>
            <a:pPr marL="0" indent="0" algn="ctr">
              <a:buNone/>
            </a:pPr>
            <a:endParaRPr lang="es-UY" dirty="0" smtClean="0"/>
          </a:p>
          <a:p>
            <a:pPr marL="0" indent="0" algn="ctr">
              <a:buNone/>
            </a:pPr>
            <a:r>
              <a:rPr lang="es-UY" dirty="0" smtClean="0"/>
              <a:t>Un número mas pequeño ha mencionado la PER como activación de la memoria y en otros casos años mas recientes aún.</a:t>
            </a:r>
            <a:endParaRPr lang="es-UY" dirty="0"/>
          </a:p>
        </p:txBody>
      </p:sp>
    </p:spTree>
    <p:extLst>
      <p:ext uri="{BB962C8B-B14F-4D97-AF65-F5344CB8AC3E}">
        <p14:creationId xmlns:p14="http://schemas.microsoft.com/office/powerpoint/2010/main" val="4486476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a:t>Algunas </a:t>
            </a:r>
            <a:r>
              <a:rPr lang="es-UY" b="1" dirty="0">
                <a:solidFill>
                  <a:srgbClr val="00B050"/>
                </a:solidFill>
              </a:rPr>
              <a:t>preguntas</a:t>
            </a:r>
            <a:r>
              <a:rPr lang="es-UY" dirty="0"/>
              <a:t> que motivaron la investigación</a:t>
            </a:r>
          </a:p>
        </p:txBody>
      </p:sp>
      <p:sp>
        <p:nvSpPr>
          <p:cNvPr id="3" name="2 Marcador de contenido"/>
          <p:cNvSpPr>
            <a:spLocks noGrp="1"/>
          </p:cNvSpPr>
          <p:nvPr>
            <p:ph idx="1"/>
          </p:nvPr>
        </p:nvSpPr>
        <p:spPr/>
        <p:txBody>
          <a:bodyPr/>
          <a:lstStyle/>
          <a:p>
            <a:r>
              <a:rPr lang="es-UY" dirty="0" smtClean="0"/>
              <a:t>¿Cuál fue el principal mecanismo represivo de la dictadura uruguaya?</a:t>
            </a:r>
          </a:p>
          <a:p>
            <a:pPr marL="0" indent="0">
              <a:buNone/>
            </a:pPr>
            <a:endParaRPr lang="es-UY" dirty="0" smtClean="0"/>
          </a:p>
          <a:p>
            <a:r>
              <a:rPr lang="es-UY" dirty="0" smtClean="0"/>
              <a:t>¿De qué hablamos cuando hablamos de dictadura en Uruguay?</a:t>
            </a:r>
            <a:endParaRPr lang="es-UY" dirty="0"/>
          </a:p>
        </p:txBody>
      </p:sp>
    </p:spTree>
    <p:extLst>
      <p:ext uri="{BB962C8B-B14F-4D97-AF65-F5344CB8AC3E}">
        <p14:creationId xmlns:p14="http://schemas.microsoft.com/office/powerpoint/2010/main" val="4085011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dirty="0">
                <a:solidFill>
                  <a:srgbClr val="00B050"/>
                </a:solidFill>
              </a:rPr>
              <a:t>Impactos de mediano y largo plazo </a:t>
            </a:r>
            <a:r>
              <a:rPr lang="es-UY" b="1" dirty="0" smtClean="0">
                <a:solidFill>
                  <a:srgbClr val="00B050"/>
                </a:solidFill>
              </a:rPr>
              <a:t>-4-</a:t>
            </a:r>
            <a:endParaRPr lang="es-UY" b="1" dirty="0">
              <a:solidFill>
                <a:srgbClr val="00B050"/>
              </a:solidFill>
            </a:endParaRPr>
          </a:p>
        </p:txBody>
      </p:sp>
      <p:sp>
        <p:nvSpPr>
          <p:cNvPr id="3" name="2 Marcador de contenido"/>
          <p:cNvSpPr>
            <a:spLocks noGrp="1"/>
          </p:cNvSpPr>
          <p:nvPr>
            <p:ph idx="1"/>
          </p:nvPr>
        </p:nvSpPr>
        <p:spPr>
          <a:xfrm>
            <a:off x="467544" y="1844824"/>
            <a:ext cx="8229600" cy="3989040"/>
          </a:xfrm>
        </p:spPr>
        <p:txBody>
          <a:bodyPr/>
          <a:lstStyle/>
          <a:p>
            <a:pPr marL="0" indent="0" algn="ctr">
              <a:buNone/>
            </a:pPr>
            <a:r>
              <a:rPr lang="es-UY" dirty="0" smtClean="0"/>
              <a:t>En este punto cabe señalar una </a:t>
            </a:r>
            <a:r>
              <a:rPr lang="es-UY" dirty="0" smtClean="0">
                <a:solidFill>
                  <a:srgbClr val="0070C0"/>
                </a:solidFill>
              </a:rPr>
              <a:t>diferencia entre hombres y mujeres:</a:t>
            </a:r>
          </a:p>
          <a:p>
            <a:pPr marL="0" indent="0">
              <a:buNone/>
            </a:pPr>
            <a:endParaRPr lang="es-UY" dirty="0" smtClean="0"/>
          </a:p>
          <a:p>
            <a:pPr marL="0" indent="0" algn="ctr">
              <a:buNone/>
            </a:pPr>
            <a:r>
              <a:rPr lang="es-UY" dirty="0" smtClean="0"/>
              <a:t>Los </a:t>
            </a:r>
            <a:r>
              <a:rPr lang="es-UY" dirty="0" smtClean="0">
                <a:solidFill>
                  <a:srgbClr val="0070C0"/>
                </a:solidFill>
              </a:rPr>
              <a:t>hombres</a:t>
            </a:r>
            <a:r>
              <a:rPr lang="es-UY" dirty="0" smtClean="0"/>
              <a:t> mantienen una mayor lógica de silencio, tienden a hablar superficialmente y en modalidades de anécdotas sobre situaciones particulares.</a:t>
            </a:r>
          </a:p>
          <a:p>
            <a:pPr marL="0" indent="0">
              <a:buNone/>
            </a:pPr>
            <a:endParaRPr lang="es-UY" dirty="0"/>
          </a:p>
        </p:txBody>
      </p:sp>
    </p:spTree>
    <p:extLst>
      <p:ext uri="{BB962C8B-B14F-4D97-AF65-F5344CB8AC3E}">
        <p14:creationId xmlns:p14="http://schemas.microsoft.com/office/powerpoint/2010/main" val="26837766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dirty="0">
                <a:solidFill>
                  <a:srgbClr val="00B050"/>
                </a:solidFill>
              </a:rPr>
              <a:t>Impactos de mediano y largo plazo </a:t>
            </a:r>
            <a:r>
              <a:rPr lang="es-UY" b="1" dirty="0" smtClean="0">
                <a:solidFill>
                  <a:srgbClr val="00B050"/>
                </a:solidFill>
              </a:rPr>
              <a:t>-5-</a:t>
            </a:r>
            <a:endParaRPr lang="es-UY" b="1" dirty="0">
              <a:solidFill>
                <a:srgbClr val="00B050"/>
              </a:solidFill>
            </a:endParaRPr>
          </a:p>
        </p:txBody>
      </p:sp>
      <p:sp>
        <p:nvSpPr>
          <p:cNvPr id="3" name="2 Marcador de contenido"/>
          <p:cNvSpPr>
            <a:spLocks noGrp="1"/>
          </p:cNvSpPr>
          <p:nvPr>
            <p:ph idx="1"/>
          </p:nvPr>
        </p:nvSpPr>
        <p:spPr>
          <a:xfrm>
            <a:off x="611560" y="1844824"/>
            <a:ext cx="7931224" cy="3556991"/>
          </a:xfrm>
        </p:spPr>
        <p:txBody>
          <a:bodyPr>
            <a:normAutofit lnSpcReduction="10000"/>
          </a:bodyPr>
          <a:lstStyle/>
          <a:p>
            <a:pPr marL="0" indent="0" algn="ctr">
              <a:buNone/>
            </a:pPr>
            <a:r>
              <a:rPr lang="es-UY" dirty="0" smtClean="0"/>
              <a:t>Mientras que las </a:t>
            </a:r>
            <a:r>
              <a:rPr lang="es-UY" dirty="0" smtClean="0">
                <a:solidFill>
                  <a:srgbClr val="0070C0"/>
                </a:solidFill>
              </a:rPr>
              <a:t>mujeres</a:t>
            </a:r>
            <a:r>
              <a:rPr lang="es-UY" dirty="0" smtClean="0"/>
              <a:t> por su parte, han buscado estrategias para romper el silencio, en particular a través de la conexión entre pares.</a:t>
            </a:r>
          </a:p>
          <a:p>
            <a:pPr marL="0" indent="0" algn="ctr">
              <a:buNone/>
            </a:pPr>
            <a:endParaRPr lang="es-UY" dirty="0" smtClean="0"/>
          </a:p>
          <a:p>
            <a:pPr marL="0" indent="0" algn="ctr">
              <a:buNone/>
            </a:pPr>
            <a:r>
              <a:rPr lang="es-UY" dirty="0" smtClean="0"/>
              <a:t>Algunas de las herramientas han sido la realización de talleres, narraciones, obras de teatro y denuncias colectivas. </a:t>
            </a:r>
            <a:endParaRPr lang="es-UY" dirty="0"/>
          </a:p>
        </p:txBody>
      </p:sp>
    </p:spTree>
    <p:extLst>
      <p:ext uri="{BB962C8B-B14F-4D97-AF65-F5344CB8AC3E}">
        <p14:creationId xmlns:p14="http://schemas.microsoft.com/office/powerpoint/2010/main" val="21748659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dirty="0">
                <a:solidFill>
                  <a:srgbClr val="00B050"/>
                </a:solidFill>
              </a:rPr>
              <a:t>Impactos de mediano y largo plazo </a:t>
            </a:r>
            <a:r>
              <a:rPr lang="es-UY" b="1" dirty="0" smtClean="0">
                <a:solidFill>
                  <a:srgbClr val="00B050"/>
                </a:solidFill>
              </a:rPr>
              <a:t>-6-</a:t>
            </a:r>
            <a:endParaRPr lang="es-UY" b="1" dirty="0">
              <a:solidFill>
                <a:srgbClr val="00B050"/>
              </a:solidFill>
            </a:endParaRPr>
          </a:p>
        </p:txBody>
      </p:sp>
      <p:sp>
        <p:nvSpPr>
          <p:cNvPr id="3" name="2 Marcador de contenido"/>
          <p:cNvSpPr>
            <a:spLocks noGrp="1"/>
          </p:cNvSpPr>
          <p:nvPr>
            <p:ph idx="1"/>
          </p:nvPr>
        </p:nvSpPr>
        <p:spPr>
          <a:xfrm>
            <a:off x="467544" y="1772816"/>
            <a:ext cx="8229600" cy="4525963"/>
          </a:xfrm>
        </p:spPr>
        <p:txBody>
          <a:bodyPr/>
          <a:lstStyle/>
          <a:p>
            <a:pPr marL="0" indent="0" algn="ctr">
              <a:buNone/>
            </a:pPr>
            <a:r>
              <a:rPr lang="es-UY" dirty="0"/>
              <a:t>En este punto surge con mucha fuerza la denominada denuncia «de las </a:t>
            </a:r>
            <a:r>
              <a:rPr lang="es-UY" dirty="0">
                <a:solidFill>
                  <a:srgbClr val="0070C0"/>
                </a:solidFill>
              </a:rPr>
              <a:t>28 mujeres </a:t>
            </a:r>
            <a:r>
              <a:rPr lang="es-UY" dirty="0"/>
              <a:t>sobre violencia sexual</a:t>
            </a:r>
            <a:r>
              <a:rPr lang="es-UY" dirty="0" smtClean="0"/>
              <a:t>»</a:t>
            </a:r>
          </a:p>
          <a:p>
            <a:pPr marL="0" indent="0" algn="ctr">
              <a:buNone/>
            </a:pPr>
            <a:endParaRPr lang="es-UY" dirty="0" smtClean="0"/>
          </a:p>
          <a:p>
            <a:pPr marL="0" indent="0" algn="ctr">
              <a:buNone/>
            </a:pPr>
            <a:r>
              <a:rPr lang="es-UY" dirty="0" smtClean="0"/>
              <a:t>Esta instancia ha servido como un marco de apertura fuerte sobre el proceso vivido, tanto para las propias denunciantes, como para un grupo mucho mayor de ex presas políticas. </a:t>
            </a:r>
            <a:endParaRPr lang="es-UY" dirty="0"/>
          </a:p>
          <a:p>
            <a:pPr marL="0" indent="0">
              <a:buNone/>
            </a:pPr>
            <a:endParaRPr lang="es-UY" dirty="0"/>
          </a:p>
        </p:txBody>
      </p:sp>
    </p:spTree>
    <p:extLst>
      <p:ext uri="{BB962C8B-B14F-4D97-AF65-F5344CB8AC3E}">
        <p14:creationId xmlns:p14="http://schemas.microsoft.com/office/powerpoint/2010/main" val="5858180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dirty="0">
                <a:solidFill>
                  <a:srgbClr val="00B050"/>
                </a:solidFill>
              </a:rPr>
              <a:t>Impactos de mediano y largo plazo </a:t>
            </a:r>
            <a:r>
              <a:rPr lang="es-UY" b="1" dirty="0" smtClean="0">
                <a:solidFill>
                  <a:srgbClr val="00B050"/>
                </a:solidFill>
              </a:rPr>
              <a:t>-7-</a:t>
            </a:r>
            <a:endParaRPr lang="es-UY" b="1" dirty="0">
              <a:solidFill>
                <a:srgbClr val="00B050"/>
              </a:solidFill>
            </a:endParaRPr>
          </a:p>
        </p:txBody>
      </p:sp>
      <p:sp>
        <p:nvSpPr>
          <p:cNvPr id="3" name="2 Marcador de contenido"/>
          <p:cNvSpPr>
            <a:spLocks noGrp="1"/>
          </p:cNvSpPr>
          <p:nvPr>
            <p:ph idx="1"/>
          </p:nvPr>
        </p:nvSpPr>
        <p:spPr>
          <a:xfrm>
            <a:off x="467544" y="1484784"/>
            <a:ext cx="8219256" cy="4824536"/>
          </a:xfrm>
        </p:spPr>
        <p:txBody>
          <a:bodyPr>
            <a:normAutofit fontScale="92500" lnSpcReduction="10000"/>
          </a:bodyPr>
          <a:lstStyle/>
          <a:p>
            <a:pPr marL="0" indent="0">
              <a:buNone/>
            </a:pPr>
            <a:r>
              <a:rPr lang="es-UY" dirty="0" smtClean="0"/>
              <a:t>En este emprendimiento de memoria y justicia, desarrollado colectivamente por las ex presas políticas, </a:t>
            </a:r>
            <a:r>
              <a:rPr lang="es-UY" u="sng" dirty="0" smtClean="0"/>
              <a:t>no se encuentra una presencia del Estado </a:t>
            </a:r>
            <a:r>
              <a:rPr lang="es-UY" dirty="0" smtClean="0"/>
              <a:t>en el desarrollo de políticas orientadas a la visibilización de la experiencia del terrorismo de Estado. </a:t>
            </a:r>
          </a:p>
          <a:p>
            <a:pPr marL="0" indent="0">
              <a:buNone/>
            </a:pPr>
            <a:endParaRPr lang="es-UY" dirty="0" smtClean="0"/>
          </a:p>
          <a:p>
            <a:pPr marL="0" indent="0">
              <a:buNone/>
            </a:pPr>
            <a:r>
              <a:rPr lang="es-UY" dirty="0" smtClean="0"/>
              <a:t>De </a:t>
            </a:r>
            <a:r>
              <a:rPr lang="es-UY" dirty="0" smtClean="0"/>
              <a:t>modo que estos procesos han surgido </a:t>
            </a:r>
            <a:r>
              <a:rPr lang="es-UY" u="sng" dirty="0" smtClean="0"/>
              <a:t>del propio esfuerzo de las victimas </a:t>
            </a:r>
            <a:r>
              <a:rPr lang="es-UY" dirty="0" smtClean="0"/>
              <a:t>por trascender dichas situaciones.</a:t>
            </a:r>
            <a:endParaRPr lang="es-UY" dirty="0"/>
          </a:p>
        </p:txBody>
      </p:sp>
    </p:spTree>
    <p:extLst>
      <p:ext uri="{BB962C8B-B14F-4D97-AF65-F5344CB8AC3E}">
        <p14:creationId xmlns:p14="http://schemas.microsoft.com/office/powerpoint/2010/main" val="17586123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dirty="0" smtClean="0">
                <a:solidFill>
                  <a:srgbClr val="00B050"/>
                </a:solidFill>
              </a:rPr>
              <a:t>Sobre las políticas desarrolladas -1-</a:t>
            </a:r>
            <a:endParaRPr lang="es-UY" b="1" dirty="0">
              <a:solidFill>
                <a:srgbClr val="00B050"/>
              </a:solidFill>
            </a:endParaRPr>
          </a:p>
        </p:txBody>
      </p:sp>
      <p:sp>
        <p:nvSpPr>
          <p:cNvPr id="3" name="2 Marcador de contenido"/>
          <p:cNvSpPr>
            <a:spLocks noGrp="1"/>
          </p:cNvSpPr>
          <p:nvPr>
            <p:ph idx="1"/>
          </p:nvPr>
        </p:nvSpPr>
        <p:spPr>
          <a:xfrm>
            <a:off x="1187624" y="2302775"/>
            <a:ext cx="7416824" cy="2836911"/>
          </a:xfrm>
        </p:spPr>
        <p:txBody>
          <a:bodyPr/>
          <a:lstStyle/>
          <a:p>
            <a:pPr marL="0" indent="0">
              <a:buNone/>
            </a:pPr>
            <a:r>
              <a:rPr lang="es-UY" dirty="0" smtClean="0"/>
              <a:t>El </a:t>
            </a:r>
            <a:r>
              <a:rPr lang="es-UY" b="1" dirty="0" smtClean="0"/>
              <a:t>primer emergente </a:t>
            </a:r>
            <a:r>
              <a:rPr lang="es-UY" dirty="0" smtClean="0"/>
              <a:t>sobre las políticas y medidas desarrolladas es el sentimiento de una </a:t>
            </a:r>
            <a:r>
              <a:rPr lang="es-UY" u="sng" dirty="0" smtClean="0"/>
              <a:t>gran ausencia del Estado </a:t>
            </a:r>
            <a:r>
              <a:rPr lang="es-UY" dirty="0" smtClean="0"/>
              <a:t>en el período comprendido entre 1985 y 2005 sobre la temática.</a:t>
            </a:r>
            <a:endParaRPr lang="es-UY" dirty="0"/>
          </a:p>
        </p:txBody>
      </p:sp>
      <p:sp>
        <p:nvSpPr>
          <p:cNvPr id="5" name="4 Flecha derecha"/>
          <p:cNvSpPr/>
          <p:nvPr/>
        </p:nvSpPr>
        <p:spPr>
          <a:xfrm>
            <a:off x="592787" y="2492896"/>
            <a:ext cx="489204" cy="242316"/>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Tree>
    <p:extLst>
      <p:ext uri="{BB962C8B-B14F-4D97-AF65-F5344CB8AC3E}">
        <p14:creationId xmlns:p14="http://schemas.microsoft.com/office/powerpoint/2010/main" val="3239035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dirty="0">
                <a:solidFill>
                  <a:srgbClr val="00B050"/>
                </a:solidFill>
              </a:rPr>
              <a:t>Sobre las políticas desarrolladas </a:t>
            </a:r>
            <a:r>
              <a:rPr lang="es-UY" b="1" dirty="0" smtClean="0">
                <a:solidFill>
                  <a:srgbClr val="00B050"/>
                </a:solidFill>
              </a:rPr>
              <a:t>-2-</a:t>
            </a:r>
            <a:endParaRPr lang="es-UY" b="1" dirty="0">
              <a:solidFill>
                <a:srgbClr val="00B050"/>
              </a:solidFill>
            </a:endParaRPr>
          </a:p>
        </p:txBody>
      </p:sp>
      <p:sp>
        <p:nvSpPr>
          <p:cNvPr id="3" name="2 Marcador de contenido"/>
          <p:cNvSpPr>
            <a:spLocks noGrp="1"/>
          </p:cNvSpPr>
          <p:nvPr>
            <p:ph idx="1"/>
          </p:nvPr>
        </p:nvSpPr>
        <p:spPr>
          <a:xfrm>
            <a:off x="971600" y="1227048"/>
            <a:ext cx="7931224" cy="5112568"/>
          </a:xfrm>
        </p:spPr>
        <p:txBody>
          <a:bodyPr>
            <a:normAutofit/>
          </a:bodyPr>
          <a:lstStyle/>
          <a:p>
            <a:pPr marL="0" indent="0" algn="ctr">
              <a:buNone/>
            </a:pPr>
            <a:r>
              <a:rPr lang="es-UY" dirty="0" smtClean="0"/>
              <a:t>En la escasa mención a leyes reconocidas por parte de los ex presos en este período, han hecho referencia a:</a:t>
            </a:r>
          </a:p>
          <a:p>
            <a:pPr marL="0" indent="0" algn="ctr">
              <a:buNone/>
            </a:pPr>
            <a:endParaRPr lang="es-UY" dirty="0" smtClean="0"/>
          </a:p>
          <a:p>
            <a:pPr marL="0" indent="0">
              <a:buNone/>
            </a:pPr>
            <a:r>
              <a:rPr lang="es-UY" dirty="0" smtClean="0"/>
              <a:t>La restitución de los funcionarios públicos a sus puestos de trabajo</a:t>
            </a:r>
          </a:p>
          <a:p>
            <a:pPr marL="0" indent="0">
              <a:buNone/>
            </a:pPr>
            <a:r>
              <a:rPr lang="es-UY" dirty="0" smtClean="0"/>
              <a:t>En menor medida a la denominada «Ley Batlle» si bien la escasa utilidad de la medida también ha generado impactos negativos. </a:t>
            </a:r>
            <a:endParaRPr lang="es-UY" dirty="0"/>
          </a:p>
        </p:txBody>
      </p:sp>
      <p:sp>
        <p:nvSpPr>
          <p:cNvPr id="4" name="3 Flecha derecha"/>
          <p:cNvSpPr/>
          <p:nvPr/>
        </p:nvSpPr>
        <p:spPr>
          <a:xfrm>
            <a:off x="458347" y="3610485"/>
            <a:ext cx="489204" cy="242316"/>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5" name="4 Flecha derecha"/>
          <p:cNvSpPr/>
          <p:nvPr/>
        </p:nvSpPr>
        <p:spPr>
          <a:xfrm>
            <a:off x="492889" y="4655660"/>
            <a:ext cx="489204" cy="242316"/>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Tree>
    <p:extLst>
      <p:ext uri="{BB962C8B-B14F-4D97-AF65-F5344CB8AC3E}">
        <p14:creationId xmlns:p14="http://schemas.microsoft.com/office/powerpoint/2010/main" val="35419363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b="1" dirty="0">
                <a:solidFill>
                  <a:srgbClr val="00B050"/>
                </a:solidFill>
              </a:rPr>
              <a:t>Sobre las políticas desarrolladas </a:t>
            </a:r>
            <a:r>
              <a:rPr lang="es-UY" b="1" dirty="0" smtClean="0">
                <a:solidFill>
                  <a:srgbClr val="00B050"/>
                </a:solidFill>
              </a:rPr>
              <a:t>-2-</a:t>
            </a:r>
            <a:endParaRPr lang="es-UY" b="1" dirty="0">
              <a:solidFill>
                <a:srgbClr val="00B050"/>
              </a:solidFill>
            </a:endParaRPr>
          </a:p>
        </p:txBody>
      </p:sp>
      <p:sp>
        <p:nvSpPr>
          <p:cNvPr id="3" name="2 Marcador de contenido"/>
          <p:cNvSpPr>
            <a:spLocks noGrp="1"/>
          </p:cNvSpPr>
          <p:nvPr>
            <p:ph idx="1"/>
          </p:nvPr>
        </p:nvSpPr>
        <p:spPr/>
        <p:txBody>
          <a:bodyPr>
            <a:normAutofit lnSpcReduction="10000"/>
          </a:bodyPr>
          <a:lstStyle/>
          <a:p>
            <a:pPr marL="0" indent="0" algn="ctr">
              <a:buNone/>
            </a:pPr>
            <a:r>
              <a:rPr lang="es-UY" b="1" dirty="0" smtClean="0"/>
              <a:t>Todos los entrevistados </a:t>
            </a:r>
            <a:r>
              <a:rPr lang="es-UY" dirty="0" smtClean="0"/>
              <a:t>han destacado la aparición de la Pensión Especial Reparatoria (PER Articulo 5 de la Ley 18.033)  como la principal medida implementada hacia este colectivo.</a:t>
            </a:r>
          </a:p>
          <a:p>
            <a:pPr marL="0" indent="0" algn="ctr">
              <a:buNone/>
            </a:pPr>
            <a:endParaRPr lang="es-UY" dirty="0" smtClean="0"/>
          </a:p>
          <a:p>
            <a:pPr marL="0" indent="0" algn="ctr">
              <a:buNone/>
            </a:pPr>
            <a:r>
              <a:rPr lang="es-UY" dirty="0" smtClean="0"/>
              <a:t>Mas allá de las diversas valoraciones, todos han mencionado espontáneamente su existencia y el recuerdo de su aparición. </a:t>
            </a:r>
            <a:endParaRPr lang="es-UY" dirty="0"/>
          </a:p>
        </p:txBody>
      </p:sp>
      <p:sp>
        <p:nvSpPr>
          <p:cNvPr id="4" name="3 Flecha derecha"/>
          <p:cNvSpPr/>
          <p:nvPr/>
        </p:nvSpPr>
        <p:spPr>
          <a:xfrm>
            <a:off x="592787" y="1772816"/>
            <a:ext cx="489204" cy="242316"/>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Tree>
    <p:extLst>
      <p:ext uri="{BB962C8B-B14F-4D97-AF65-F5344CB8AC3E}">
        <p14:creationId xmlns:p14="http://schemas.microsoft.com/office/powerpoint/2010/main" val="26025016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a:solidFill>
                  <a:srgbClr val="00B050"/>
                </a:solidFill>
              </a:rPr>
              <a:t>Alcances de la </a:t>
            </a:r>
            <a:r>
              <a:rPr lang="es-UY" b="1" dirty="0" smtClean="0">
                <a:solidFill>
                  <a:srgbClr val="00B050"/>
                </a:solidFill>
              </a:rPr>
              <a:t>PER -1-</a:t>
            </a:r>
            <a:endParaRPr lang="es-UY" b="1" dirty="0">
              <a:solidFill>
                <a:srgbClr val="00B050"/>
              </a:solidFill>
            </a:endParaRPr>
          </a:p>
        </p:txBody>
      </p:sp>
      <p:sp>
        <p:nvSpPr>
          <p:cNvPr id="3" name="2 Marcador de contenido"/>
          <p:cNvSpPr>
            <a:spLocks noGrp="1"/>
          </p:cNvSpPr>
          <p:nvPr>
            <p:ph idx="1"/>
          </p:nvPr>
        </p:nvSpPr>
        <p:spPr>
          <a:xfrm>
            <a:off x="457200" y="1600200"/>
            <a:ext cx="8229600" cy="4781128"/>
          </a:xfrm>
        </p:spPr>
        <p:txBody>
          <a:bodyPr>
            <a:normAutofit lnSpcReduction="10000"/>
          </a:bodyPr>
          <a:lstStyle/>
          <a:p>
            <a:pPr marL="0" indent="0" algn="ctr">
              <a:buNone/>
            </a:pPr>
            <a:r>
              <a:rPr lang="es-UY" dirty="0" smtClean="0"/>
              <a:t>Podemos determinar el </a:t>
            </a:r>
            <a:r>
              <a:rPr lang="es-UY" b="1" dirty="0" smtClean="0"/>
              <a:t>impacto y alcance </a:t>
            </a:r>
            <a:r>
              <a:rPr lang="es-UY" dirty="0" smtClean="0"/>
              <a:t>de la </a:t>
            </a:r>
            <a:r>
              <a:rPr lang="es-UY" b="1" dirty="0" smtClean="0"/>
              <a:t>PER</a:t>
            </a:r>
            <a:r>
              <a:rPr lang="es-UY" dirty="0" smtClean="0"/>
              <a:t> en dos ejes el impacto: </a:t>
            </a:r>
          </a:p>
          <a:p>
            <a:pPr marL="0" indent="0" algn="ctr">
              <a:buNone/>
            </a:pPr>
            <a:r>
              <a:rPr lang="es-UY" b="1" dirty="0" smtClean="0">
                <a:solidFill>
                  <a:srgbClr val="0070C0"/>
                </a:solidFill>
              </a:rPr>
              <a:t>el material y el simbólico.</a:t>
            </a:r>
          </a:p>
          <a:p>
            <a:pPr marL="0" indent="0">
              <a:buNone/>
            </a:pPr>
            <a:endParaRPr lang="es-UY" dirty="0" smtClean="0"/>
          </a:p>
          <a:p>
            <a:pPr marL="0" indent="0">
              <a:buNone/>
            </a:pPr>
            <a:endParaRPr lang="es-UY" dirty="0" smtClean="0"/>
          </a:p>
          <a:p>
            <a:pPr marL="0" indent="0">
              <a:buNone/>
            </a:pPr>
            <a:r>
              <a:rPr lang="es-UY" dirty="0" smtClean="0"/>
              <a:t>En primer término se ha señalado un cambio en la </a:t>
            </a:r>
            <a:r>
              <a:rPr lang="es-UY" dirty="0" smtClean="0">
                <a:solidFill>
                  <a:srgbClr val="0070C0"/>
                </a:solidFill>
              </a:rPr>
              <a:t>realidad material </a:t>
            </a:r>
            <a:r>
              <a:rPr lang="es-UY" dirty="0" smtClean="0"/>
              <a:t>y de seguridad cotidiana de un amplio número de ex presos políticos con esta medida.</a:t>
            </a:r>
          </a:p>
        </p:txBody>
      </p:sp>
    </p:spTree>
    <p:extLst>
      <p:ext uri="{BB962C8B-B14F-4D97-AF65-F5344CB8AC3E}">
        <p14:creationId xmlns:p14="http://schemas.microsoft.com/office/powerpoint/2010/main" val="28658770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a:solidFill>
                  <a:srgbClr val="00B050"/>
                </a:solidFill>
              </a:rPr>
              <a:t>Alcances de la </a:t>
            </a:r>
            <a:r>
              <a:rPr lang="es-UY" b="1" dirty="0" smtClean="0">
                <a:solidFill>
                  <a:srgbClr val="00B050"/>
                </a:solidFill>
              </a:rPr>
              <a:t>PER -2-</a:t>
            </a:r>
            <a:endParaRPr lang="es-UY" b="1" dirty="0">
              <a:solidFill>
                <a:srgbClr val="00B050"/>
              </a:solidFill>
            </a:endParaRPr>
          </a:p>
        </p:txBody>
      </p:sp>
      <p:sp>
        <p:nvSpPr>
          <p:cNvPr id="3" name="2 Marcador de contenido"/>
          <p:cNvSpPr>
            <a:spLocks noGrp="1"/>
          </p:cNvSpPr>
          <p:nvPr>
            <p:ph idx="1"/>
          </p:nvPr>
        </p:nvSpPr>
        <p:spPr/>
        <p:txBody>
          <a:bodyPr/>
          <a:lstStyle/>
          <a:p>
            <a:pPr marL="0" indent="0" algn="ctr">
              <a:buNone/>
            </a:pPr>
            <a:r>
              <a:rPr lang="es-UY" dirty="0"/>
              <a:t>Destacando la modificación de una amplia vulnerabilidad de este colectivo en su situación </a:t>
            </a:r>
            <a:r>
              <a:rPr lang="es-UY" dirty="0" smtClean="0"/>
              <a:t>económica, de retiro </a:t>
            </a:r>
            <a:r>
              <a:rPr lang="es-UY" dirty="0"/>
              <a:t>y </a:t>
            </a:r>
            <a:r>
              <a:rPr lang="es-UY" dirty="0" smtClean="0"/>
              <a:t>de seguridad </a:t>
            </a:r>
            <a:r>
              <a:rPr lang="es-UY" dirty="0"/>
              <a:t>social</a:t>
            </a:r>
            <a:r>
              <a:rPr lang="es-UY" dirty="0" smtClean="0"/>
              <a:t>.</a:t>
            </a:r>
          </a:p>
          <a:p>
            <a:pPr marL="0" indent="0">
              <a:buNone/>
            </a:pPr>
            <a:endParaRPr lang="es-UY" dirty="0" smtClean="0"/>
          </a:p>
          <a:p>
            <a:pPr marL="0" indent="0" algn="ctr">
              <a:buNone/>
            </a:pPr>
            <a:r>
              <a:rPr lang="es-UY" dirty="0" smtClean="0"/>
              <a:t>En este sentido se ha mencionado que el monto es percibido como adecuado, en la mayoría de los casos.</a:t>
            </a:r>
            <a:endParaRPr lang="es-UY" dirty="0"/>
          </a:p>
          <a:p>
            <a:pPr marL="0" indent="0">
              <a:buNone/>
            </a:pPr>
            <a:endParaRPr lang="es-UY" dirty="0"/>
          </a:p>
        </p:txBody>
      </p:sp>
    </p:spTree>
    <p:extLst>
      <p:ext uri="{BB962C8B-B14F-4D97-AF65-F5344CB8AC3E}">
        <p14:creationId xmlns:p14="http://schemas.microsoft.com/office/powerpoint/2010/main" val="30182247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lstStyle/>
          <a:p>
            <a:r>
              <a:rPr lang="es-UY" b="1" dirty="0">
                <a:solidFill>
                  <a:srgbClr val="00B050"/>
                </a:solidFill>
              </a:rPr>
              <a:t>Alcances de la </a:t>
            </a:r>
            <a:r>
              <a:rPr lang="es-UY" b="1" dirty="0" smtClean="0">
                <a:solidFill>
                  <a:srgbClr val="00B050"/>
                </a:solidFill>
              </a:rPr>
              <a:t>PER -3-</a:t>
            </a:r>
            <a:endParaRPr lang="es-UY" b="1" dirty="0">
              <a:solidFill>
                <a:srgbClr val="00B050"/>
              </a:solidFill>
            </a:endParaRPr>
          </a:p>
        </p:txBody>
      </p:sp>
      <p:sp>
        <p:nvSpPr>
          <p:cNvPr id="3" name="2 Marcador de contenido"/>
          <p:cNvSpPr>
            <a:spLocks noGrp="1"/>
          </p:cNvSpPr>
          <p:nvPr>
            <p:ph idx="1"/>
          </p:nvPr>
        </p:nvSpPr>
        <p:spPr>
          <a:xfrm>
            <a:off x="467544" y="1600200"/>
            <a:ext cx="8219256" cy="4781128"/>
          </a:xfrm>
        </p:spPr>
        <p:txBody>
          <a:bodyPr>
            <a:normAutofit/>
          </a:bodyPr>
          <a:lstStyle/>
          <a:p>
            <a:pPr marL="0" indent="0" algn="ctr">
              <a:buNone/>
            </a:pPr>
            <a:r>
              <a:rPr lang="es-UY" dirty="0" smtClean="0"/>
              <a:t>Si vamos el </a:t>
            </a:r>
            <a:r>
              <a:rPr lang="es-UY" dirty="0" smtClean="0">
                <a:solidFill>
                  <a:srgbClr val="0070C0"/>
                </a:solidFill>
              </a:rPr>
              <a:t>eje simbólico </a:t>
            </a:r>
            <a:r>
              <a:rPr lang="es-UY" dirty="0" smtClean="0"/>
              <a:t>el impacto es más difuso.</a:t>
            </a:r>
          </a:p>
          <a:p>
            <a:pPr marL="0" indent="0" algn="ctr">
              <a:buNone/>
            </a:pPr>
            <a:r>
              <a:rPr lang="es-UY" dirty="0" smtClean="0"/>
              <a:t>La normativa no es clara y no se desarrollo un nivel discursivo que la impulsara y la legitimara.</a:t>
            </a:r>
          </a:p>
          <a:p>
            <a:pPr marL="0" indent="0" algn="ctr">
              <a:buNone/>
            </a:pPr>
            <a:r>
              <a:rPr lang="es-UY" dirty="0" smtClean="0"/>
              <a:t>De esta manera la complejidad y la legitimidad de la norma tuvo que ser asumida y procesada por sus destinatarios complejizando su alcance e implementación.</a:t>
            </a:r>
          </a:p>
        </p:txBody>
      </p:sp>
    </p:spTree>
    <p:extLst>
      <p:ext uri="{BB962C8B-B14F-4D97-AF65-F5344CB8AC3E}">
        <p14:creationId xmlns:p14="http://schemas.microsoft.com/office/powerpoint/2010/main" val="1802955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UY" dirty="0"/>
              <a:t>Algunas </a:t>
            </a:r>
            <a:r>
              <a:rPr lang="es-UY" b="1" dirty="0">
                <a:solidFill>
                  <a:srgbClr val="00B050"/>
                </a:solidFill>
              </a:rPr>
              <a:t>preguntas</a:t>
            </a:r>
            <a:r>
              <a:rPr lang="es-UY" dirty="0"/>
              <a:t> que motivaron la investigación</a:t>
            </a:r>
          </a:p>
        </p:txBody>
      </p:sp>
      <p:sp>
        <p:nvSpPr>
          <p:cNvPr id="3" name="2 Marcador de contenido"/>
          <p:cNvSpPr>
            <a:spLocks noGrp="1"/>
          </p:cNvSpPr>
          <p:nvPr>
            <p:ph idx="1"/>
          </p:nvPr>
        </p:nvSpPr>
        <p:spPr/>
        <p:txBody>
          <a:bodyPr/>
          <a:lstStyle/>
          <a:p>
            <a:r>
              <a:rPr lang="es-UY" dirty="0" smtClean="0"/>
              <a:t>¿Debería el Estado Reparar a los ex presos políticos?</a:t>
            </a:r>
          </a:p>
          <a:p>
            <a:r>
              <a:rPr lang="es-UY" dirty="0"/>
              <a:t>¿</a:t>
            </a:r>
            <a:r>
              <a:rPr lang="es-UY" dirty="0" smtClean="0"/>
              <a:t>Son los ex presos políticos víctimas?</a:t>
            </a:r>
          </a:p>
          <a:p>
            <a:r>
              <a:rPr lang="es-UY" dirty="0" smtClean="0"/>
              <a:t>¿Pudieron los ex presos políticos reinsertarse en la sociedad?</a:t>
            </a:r>
          </a:p>
          <a:p>
            <a:r>
              <a:rPr lang="es-UY" dirty="0" smtClean="0"/>
              <a:t>¿Cómo es la situación actual de los Ex </a:t>
            </a:r>
            <a:r>
              <a:rPr lang="es-UY" dirty="0" err="1" smtClean="0"/>
              <a:t>pp</a:t>
            </a:r>
            <a:r>
              <a:rPr lang="es-UY" dirty="0" smtClean="0"/>
              <a:t>?</a:t>
            </a:r>
            <a:endParaRPr lang="es-UY" dirty="0"/>
          </a:p>
        </p:txBody>
      </p:sp>
    </p:spTree>
    <p:extLst>
      <p:ext uri="{BB962C8B-B14F-4D97-AF65-F5344CB8AC3E}">
        <p14:creationId xmlns:p14="http://schemas.microsoft.com/office/powerpoint/2010/main" val="26430879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a:solidFill>
                  <a:srgbClr val="00B050"/>
                </a:solidFill>
              </a:rPr>
              <a:t>Alcances de la PER </a:t>
            </a:r>
            <a:r>
              <a:rPr lang="es-UY" b="1" dirty="0" smtClean="0">
                <a:solidFill>
                  <a:srgbClr val="00B050"/>
                </a:solidFill>
              </a:rPr>
              <a:t>-5-</a:t>
            </a:r>
            <a:endParaRPr lang="es-UY" b="1" dirty="0">
              <a:solidFill>
                <a:srgbClr val="00B050"/>
              </a:solidFill>
            </a:endParaRPr>
          </a:p>
        </p:txBody>
      </p:sp>
      <p:sp>
        <p:nvSpPr>
          <p:cNvPr id="3" name="2 Marcador de contenido"/>
          <p:cNvSpPr>
            <a:spLocks noGrp="1"/>
          </p:cNvSpPr>
          <p:nvPr>
            <p:ph idx="1"/>
          </p:nvPr>
        </p:nvSpPr>
        <p:spPr>
          <a:xfrm>
            <a:off x="467544" y="1412776"/>
            <a:ext cx="8219256" cy="5040560"/>
          </a:xfrm>
        </p:spPr>
        <p:txBody>
          <a:bodyPr>
            <a:normAutofit lnSpcReduction="10000"/>
          </a:bodyPr>
          <a:lstStyle/>
          <a:p>
            <a:pPr marL="0" indent="0" algn="ctr">
              <a:buNone/>
            </a:pPr>
            <a:r>
              <a:rPr lang="es-UY" dirty="0" smtClean="0"/>
              <a:t>Una de las </a:t>
            </a:r>
            <a:r>
              <a:rPr lang="es-UY" dirty="0" smtClean="0">
                <a:solidFill>
                  <a:srgbClr val="0070C0"/>
                </a:solidFill>
              </a:rPr>
              <a:t>principales dificultades </a:t>
            </a:r>
            <a:r>
              <a:rPr lang="es-UY" dirty="0" smtClean="0"/>
              <a:t>mencionadas por todos los entrevistados ha sido la </a:t>
            </a:r>
            <a:r>
              <a:rPr lang="es-UY" u="sng" dirty="0" smtClean="0"/>
              <a:t>cláusula</a:t>
            </a:r>
            <a:r>
              <a:rPr lang="es-UY" dirty="0" smtClean="0"/>
              <a:t> que inhabilita a aquellas personas que cumpliendo los requisitos, </a:t>
            </a:r>
            <a:r>
              <a:rPr lang="es-UY" u="sng" dirty="0" smtClean="0"/>
              <a:t>deben optar </a:t>
            </a:r>
            <a:r>
              <a:rPr lang="es-UY" dirty="0" smtClean="0"/>
              <a:t>por otros ingresos generados, debiendo renunciar a uno u </a:t>
            </a:r>
            <a:r>
              <a:rPr lang="es-UY" dirty="0"/>
              <a:t>otro. </a:t>
            </a:r>
            <a:endParaRPr lang="es-UY" dirty="0" smtClean="0"/>
          </a:p>
          <a:p>
            <a:pPr marL="0" indent="0" algn="ctr">
              <a:buNone/>
            </a:pPr>
            <a:endParaRPr lang="es-UY" dirty="0" smtClean="0"/>
          </a:p>
          <a:p>
            <a:pPr marL="0" indent="0" algn="ctr">
              <a:buNone/>
            </a:pPr>
            <a:r>
              <a:rPr lang="es-UY" dirty="0" smtClean="0"/>
              <a:t>Esta </a:t>
            </a:r>
            <a:r>
              <a:rPr lang="es-UY" dirty="0"/>
              <a:t>es sin duda la principal dificultad de la medida, percibida por quienes cobran la PER y por quienes han optado por otros ingresos.</a:t>
            </a:r>
          </a:p>
          <a:p>
            <a:pPr marL="0" indent="0">
              <a:buNone/>
            </a:pPr>
            <a:endParaRPr lang="es-UY" dirty="0"/>
          </a:p>
        </p:txBody>
      </p:sp>
    </p:spTree>
    <p:extLst>
      <p:ext uri="{BB962C8B-B14F-4D97-AF65-F5344CB8AC3E}">
        <p14:creationId xmlns:p14="http://schemas.microsoft.com/office/powerpoint/2010/main" val="279544816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a:solidFill>
                  <a:srgbClr val="00B050"/>
                </a:solidFill>
              </a:rPr>
              <a:t>Alcances de la PER </a:t>
            </a:r>
            <a:r>
              <a:rPr lang="es-UY" b="1" dirty="0" smtClean="0">
                <a:solidFill>
                  <a:srgbClr val="00B050"/>
                </a:solidFill>
              </a:rPr>
              <a:t>-6-</a:t>
            </a:r>
            <a:endParaRPr lang="es-UY" b="1" dirty="0">
              <a:solidFill>
                <a:srgbClr val="00B050"/>
              </a:solidFill>
            </a:endParaRPr>
          </a:p>
        </p:txBody>
      </p:sp>
      <p:sp>
        <p:nvSpPr>
          <p:cNvPr id="3" name="2 Marcador de contenido"/>
          <p:cNvSpPr>
            <a:spLocks noGrp="1"/>
          </p:cNvSpPr>
          <p:nvPr>
            <p:ph idx="1"/>
          </p:nvPr>
        </p:nvSpPr>
        <p:spPr>
          <a:xfrm>
            <a:off x="539552" y="2060848"/>
            <a:ext cx="8229600" cy="2980928"/>
          </a:xfrm>
        </p:spPr>
        <p:txBody>
          <a:bodyPr/>
          <a:lstStyle/>
          <a:p>
            <a:pPr marL="0" indent="0" algn="ctr">
              <a:buNone/>
            </a:pPr>
            <a:r>
              <a:rPr lang="es-UY" dirty="0" smtClean="0"/>
              <a:t>La PER en muchos relatos es percibida como una </a:t>
            </a:r>
            <a:r>
              <a:rPr lang="es-UY" dirty="0" smtClean="0">
                <a:solidFill>
                  <a:srgbClr val="0070C0"/>
                </a:solidFill>
              </a:rPr>
              <a:t>reparación parcial</a:t>
            </a:r>
            <a:r>
              <a:rPr lang="es-UY" dirty="0" smtClean="0"/>
              <a:t>, o que </a:t>
            </a:r>
            <a:r>
              <a:rPr lang="es-UY" u="sng" dirty="0" smtClean="0"/>
              <a:t>no se constituye como una reparación</a:t>
            </a:r>
            <a:r>
              <a:rPr lang="es-UY" dirty="0" smtClean="0"/>
              <a:t> por este motivo, ya que excluye a una gran cantidad de personas que han transitado las mismas circunstancias.</a:t>
            </a:r>
            <a:endParaRPr lang="es-UY" dirty="0"/>
          </a:p>
        </p:txBody>
      </p:sp>
    </p:spTree>
    <p:extLst>
      <p:ext uri="{BB962C8B-B14F-4D97-AF65-F5344CB8AC3E}">
        <p14:creationId xmlns:p14="http://schemas.microsoft.com/office/powerpoint/2010/main" val="6691984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a:solidFill>
                  <a:srgbClr val="00B050"/>
                </a:solidFill>
              </a:rPr>
              <a:t>Alcances de la PER </a:t>
            </a:r>
            <a:r>
              <a:rPr lang="es-UY" b="1" dirty="0" smtClean="0">
                <a:solidFill>
                  <a:srgbClr val="00B050"/>
                </a:solidFill>
              </a:rPr>
              <a:t>-7-</a:t>
            </a:r>
            <a:endParaRPr lang="es-UY" b="1" dirty="0">
              <a:solidFill>
                <a:srgbClr val="00B050"/>
              </a:solidFill>
            </a:endParaRPr>
          </a:p>
        </p:txBody>
      </p:sp>
      <p:sp>
        <p:nvSpPr>
          <p:cNvPr id="3" name="2 Marcador de contenido"/>
          <p:cNvSpPr>
            <a:spLocks noGrp="1"/>
          </p:cNvSpPr>
          <p:nvPr>
            <p:ph idx="1"/>
          </p:nvPr>
        </p:nvSpPr>
        <p:spPr>
          <a:xfrm>
            <a:off x="467544" y="1916832"/>
            <a:ext cx="8229600" cy="3484984"/>
          </a:xfrm>
        </p:spPr>
        <p:txBody>
          <a:bodyPr/>
          <a:lstStyle/>
          <a:p>
            <a:pPr marL="0" indent="0" algn="ctr">
              <a:buNone/>
            </a:pPr>
            <a:r>
              <a:rPr lang="es-UY" dirty="0" smtClean="0"/>
              <a:t>Sumado a este punto, uno de los hallazgos de esta investigación ha sido que la gran mayoría de </a:t>
            </a:r>
            <a:r>
              <a:rPr lang="es-UY" u="sng" dirty="0" smtClean="0"/>
              <a:t>las personas que hoy no perciben la PER no lo hacen por opción</a:t>
            </a:r>
            <a:r>
              <a:rPr lang="es-UY" dirty="0" smtClean="0"/>
              <a:t>, sino por la existencia de esta </a:t>
            </a:r>
            <a:r>
              <a:rPr lang="es-UY" dirty="0" smtClean="0">
                <a:solidFill>
                  <a:srgbClr val="0070C0"/>
                </a:solidFill>
              </a:rPr>
              <a:t>cláusula</a:t>
            </a:r>
            <a:r>
              <a:rPr lang="es-UY" dirty="0" smtClean="0"/>
              <a:t>, y sí se acogerían en caso de no existir.</a:t>
            </a:r>
            <a:endParaRPr lang="es-UY" dirty="0"/>
          </a:p>
        </p:txBody>
      </p:sp>
    </p:spTree>
    <p:extLst>
      <p:ext uri="{BB962C8B-B14F-4D97-AF65-F5344CB8AC3E}">
        <p14:creationId xmlns:p14="http://schemas.microsoft.com/office/powerpoint/2010/main" val="21779551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solidFill>
                  <a:srgbClr val="00B050"/>
                </a:solidFill>
              </a:rPr>
              <a:t>Ley 18.596</a:t>
            </a:r>
            <a:endParaRPr lang="es-UY" b="1" dirty="0">
              <a:solidFill>
                <a:srgbClr val="00B050"/>
              </a:solidFill>
            </a:endParaRPr>
          </a:p>
        </p:txBody>
      </p:sp>
      <p:sp>
        <p:nvSpPr>
          <p:cNvPr id="3" name="2 Marcador de contenido"/>
          <p:cNvSpPr>
            <a:spLocks noGrp="1"/>
          </p:cNvSpPr>
          <p:nvPr>
            <p:ph idx="1"/>
          </p:nvPr>
        </p:nvSpPr>
        <p:spPr/>
        <p:txBody>
          <a:bodyPr/>
          <a:lstStyle/>
          <a:p>
            <a:pPr marL="0" indent="0" algn="ctr">
              <a:buNone/>
            </a:pPr>
            <a:r>
              <a:rPr lang="es-UY" dirty="0" smtClean="0"/>
              <a:t>Otra de las medidas ampliamente reconocidas ha sido la </a:t>
            </a:r>
            <a:r>
              <a:rPr lang="es-UY" dirty="0" smtClean="0">
                <a:solidFill>
                  <a:srgbClr val="0070C0"/>
                </a:solidFill>
              </a:rPr>
              <a:t>cobertura integral en salud </a:t>
            </a:r>
            <a:r>
              <a:rPr lang="es-UY" dirty="0" smtClean="0"/>
              <a:t>para los ex presos y sus familias. </a:t>
            </a:r>
          </a:p>
          <a:p>
            <a:pPr marL="0" indent="0">
              <a:buNone/>
            </a:pPr>
            <a:endParaRPr lang="es-UY" dirty="0"/>
          </a:p>
          <a:p>
            <a:pPr marL="0" indent="0" algn="ctr">
              <a:buNone/>
            </a:pPr>
            <a:r>
              <a:rPr lang="es-UY" dirty="0" smtClean="0"/>
              <a:t>Si bien hay matices en cuanto a la forma, ya que no se puede optar por el Sistema Integrado de Salud (las mutualistas), es valorada como positiva.</a:t>
            </a:r>
            <a:endParaRPr lang="es-UY" dirty="0"/>
          </a:p>
        </p:txBody>
      </p:sp>
    </p:spTree>
    <p:extLst>
      <p:ext uri="{BB962C8B-B14F-4D97-AF65-F5344CB8AC3E}">
        <p14:creationId xmlns:p14="http://schemas.microsoft.com/office/powerpoint/2010/main" val="34005498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t>Conclusiones I</a:t>
            </a:r>
            <a:endParaRPr lang="es-UY" b="1" dirty="0"/>
          </a:p>
        </p:txBody>
      </p:sp>
      <p:sp>
        <p:nvSpPr>
          <p:cNvPr id="3" name="2 Marcador de contenido"/>
          <p:cNvSpPr>
            <a:spLocks noGrp="1"/>
          </p:cNvSpPr>
          <p:nvPr>
            <p:ph idx="1"/>
          </p:nvPr>
        </p:nvSpPr>
        <p:spPr>
          <a:xfrm>
            <a:off x="539552" y="1600201"/>
            <a:ext cx="8147248" cy="4421087"/>
          </a:xfrm>
          <a:solidFill>
            <a:srgbClr val="92D050"/>
          </a:solidFill>
          <a:ln>
            <a:solidFill>
              <a:schemeClr val="tx1"/>
            </a:solidFill>
          </a:ln>
        </p:spPr>
        <p:txBody>
          <a:bodyPr/>
          <a:lstStyle/>
          <a:p>
            <a:pPr marL="0" indent="0">
              <a:buNone/>
            </a:pPr>
            <a:endParaRPr lang="es-UY" dirty="0" smtClean="0"/>
          </a:p>
          <a:p>
            <a:pPr marL="0" indent="0" algn="ctr">
              <a:buNone/>
            </a:pPr>
            <a:r>
              <a:rPr lang="es-UY" dirty="0" smtClean="0"/>
              <a:t>El Estado ha tenido dificultades en el desarrollo de políticas dirigidas a ex presos políticos ya que no ha logrado implementar una política clara, coherente y sostenida que se constituya como una política de reparación para el colectivo de ex presas y ex presos políticos.</a:t>
            </a:r>
            <a:endParaRPr lang="es-UY" dirty="0"/>
          </a:p>
        </p:txBody>
      </p:sp>
    </p:spTree>
    <p:extLst>
      <p:ext uri="{BB962C8B-B14F-4D97-AF65-F5344CB8AC3E}">
        <p14:creationId xmlns:p14="http://schemas.microsoft.com/office/powerpoint/2010/main" val="3464481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b="1" dirty="0" smtClean="0"/>
              <a:t>Conclusiones II</a:t>
            </a:r>
            <a:endParaRPr lang="es-UY" b="1" dirty="0"/>
          </a:p>
        </p:txBody>
      </p:sp>
      <p:sp>
        <p:nvSpPr>
          <p:cNvPr id="3" name="2 Marcador de contenido"/>
          <p:cNvSpPr>
            <a:spLocks noGrp="1"/>
          </p:cNvSpPr>
          <p:nvPr>
            <p:ph idx="1"/>
          </p:nvPr>
        </p:nvSpPr>
        <p:spPr>
          <a:xfrm>
            <a:off x="611560" y="1600200"/>
            <a:ext cx="8075240" cy="4637112"/>
          </a:xfrm>
          <a:solidFill>
            <a:srgbClr val="FFC000"/>
          </a:solidFill>
          <a:ln>
            <a:solidFill>
              <a:schemeClr val="tx1"/>
            </a:solidFill>
          </a:ln>
        </p:spPr>
        <p:txBody>
          <a:bodyPr>
            <a:normAutofit lnSpcReduction="10000"/>
          </a:bodyPr>
          <a:lstStyle/>
          <a:p>
            <a:pPr marL="0" indent="0" algn="ctr">
              <a:buNone/>
            </a:pPr>
            <a:endParaRPr lang="es-UY" dirty="0" smtClean="0"/>
          </a:p>
          <a:p>
            <a:pPr marL="0" indent="0" algn="ctr">
              <a:buNone/>
            </a:pPr>
            <a:r>
              <a:rPr lang="es-UY" dirty="0" smtClean="0"/>
              <a:t>Si entendemos a la PER como la principal medida implementada podemos señalar que dicha normativa </a:t>
            </a:r>
            <a:r>
              <a:rPr lang="es-UY" u="sng" dirty="0" smtClean="0"/>
              <a:t>se ha erosionado </a:t>
            </a:r>
            <a:r>
              <a:rPr lang="es-UY" dirty="0" smtClean="0"/>
              <a:t>por la clausula de exclusión por tope de ingresos y renuncia a otras prestaciones legítimamente generadas.</a:t>
            </a:r>
          </a:p>
          <a:p>
            <a:pPr marL="0" indent="0" algn="ctr">
              <a:buNone/>
            </a:pPr>
            <a:r>
              <a:rPr lang="es-UY" dirty="0" smtClean="0"/>
              <a:t>De no existir esta cláusula podría esperarse otra aceptación y otro alcance más amplio.</a:t>
            </a:r>
            <a:endParaRPr lang="es-UY" dirty="0"/>
          </a:p>
        </p:txBody>
      </p:sp>
    </p:spTree>
    <p:extLst>
      <p:ext uri="{BB962C8B-B14F-4D97-AF65-F5344CB8AC3E}">
        <p14:creationId xmlns:p14="http://schemas.microsoft.com/office/powerpoint/2010/main" val="42872681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txBody>
          <a:bodyPr/>
          <a:lstStyle/>
          <a:p>
            <a:r>
              <a:rPr lang="es-UY" b="1" dirty="0" smtClean="0"/>
              <a:t>Conclusiones III</a:t>
            </a:r>
            <a:endParaRPr lang="es-UY" b="1" dirty="0"/>
          </a:p>
        </p:txBody>
      </p:sp>
      <p:sp>
        <p:nvSpPr>
          <p:cNvPr id="3" name="2 Marcador de contenido"/>
          <p:cNvSpPr>
            <a:spLocks noGrp="1"/>
          </p:cNvSpPr>
          <p:nvPr>
            <p:ph idx="1"/>
          </p:nvPr>
        </p:nvSpPr>
        <p:spPr>
          <a:xfrm>
            <a:off x="467544" y="1268760"/>
            <a:ext cx="8229600" cy="5040560"/>
          </a:xfrm>
          <a:solidFill>
            <a:schemeClr val="accent5">
              <a:lumMod val="60000"/>
              <a:lumOff val="40000"/>
            </a:schemeClr>
          </a:solidFill>
          <a:ln>
            <a:solidFill>
              <a:schemeClr val="tx1"/>
            </a:solidFill>
          </a:ln>
        </p:spPr>
        <p:txBody>
          <a:bodyPr>
            <a:normAutofit lnSpcReduction="10000"/>
          </a:bodyPr>
          <a:lstStyle/>
          <a:p>
            <a:pPr marL="0" indent="0" algn="ctr">
              <a:buNone/>
            </a:pPr>
            <a:r>
              <a:rPr lang="es-UY" dirty="0" smtClean="0"/>
              <a:t>El </a:t>
            </a:r>
            <a:r>
              <a:rPr lang="es-UY" dirty="0"/>
              <a:t>colectivo de ex presas y ex presos políticos </a:t>
            </a:r>
            <a:r>
              <a:rPr lang="es-UY" u="sng" dirty="0"/>
              <a:t>mantienen al día de hoy una amplia serie de vulnerabilidades</a:t>
            </a:r>
            <a:r>
              <a:rPr lang="es-UY" dirty="0"/>
              <a:t> que el proceso de implementación de políticas no ha podido </a:t>
            </a:r>
            <a:r>
              <a:rPr lang="es-UY" dirty="0" smtClean="0"/>
              <a:t>subsanar.</a:t>
            </a:r>
          </a:p>
          <a:p>
            <a:pPr marL="0" indent="0" algn="ctr">
              <a:buNone/>
            </a:pPr>
            <a:r>
              <a:rPr lang="es-UY" dirty="0" smtClean="0"/>
              <a:t>Si </a:t>
            </a:r>
            <a:r>
              <a:rPr lang="es-UY" dirty="0"/>
              <a:t>bien se han logrado impactos concretos mediante la implementación de estas normas, </a:t>
            </a:r>
            <a:r>
              <a:rPr lang="es-UY" u="sng" dirty="0"/>
              <a:t>hay una serie de aspectos que no han sido modificados y que extienden las consecuencias del proceso vivido hasta el presente.</a:t>
            </a:r>
          </a:p>
          <a:p>
            <a:endParaRPr lang="es-UY" dirty="0"/>
          </a:p>
        </p:txBody>
      </p:sp>
    </p:spTree>
    <p:extLst>
      <p:ext uri="{BB962C8B-B14F-4D97-AF65-F5344CB8AC3E}">
        <p14:creationId xmlns:p14="http://schemas.microsoft.com/office/powerpoint/2010/main" val="2357276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solidFill>
                  <a:srgbClr val="00B050"/>
                </a:solidFill>
              </a:rPr>
              <a:t>Algunos Puntos de Partida</a:t>
            </a:r>
            <a:endParaRPr lang="es-UY" dirty="0">
              <a:solidFill>
                <a:srgbClr val="00B050"/>
              </a:solidFill>
            </a:endParaRPr>
          </a:p>
        </p:txBody>
      </p:sp>
      <p:sp>
        <p:nvSpPr>
          <p:cNvPr id="3" name="2 Marcador de contenido"/>
          <p:cNvSpPr>
            <a:spLocks noGrp="1"/>
          </p:cNvSpPr>
          <p:nvPr>
            <p:ph idx="1"/>
          </p:nvPr>
        </p:nvSpPr>
        <p:spPr/>
        <p:txBody>
          <a:bodyPr>
            <a:normAutofit fontScale="77500" lnSpcReduction="20000"/>
          </a:bodyPr>
          <a:lstStyle/>
          <a:p>
            <a:r>
              <a:rPr lang="es-UY" dirty="0"/>
              <a:t>Uruguay se ha caracterizado en su período autoritario por la aplicación de la cárcel masiva como principal instrumento represivo. </a:t>
            </a:r>
            <a:r>
              <a:rPr lang="es-UY" b="1" dirty="0"/>
              <a:t>Sin duda el gran mecanismo de la dictadura uruguaya fue la detención, la tortura y la prisión prolongada. </a:t>
            </a:r>
            <a:endParaRPr lang="es-UY" b="1" dirty="0" smtClean="0"/>
          </a:p>
          <a:p>
            <a:r>
              <a:rPr lang="es-UY" dirty="0" smtClean="0"/>
              <a:t>Si </a:t>
            </a:r>
            <a:r>
              <a:rPr lang="es-UY" dirty="0"/>
              <a:t>bien es notoria la centralidad de este dispositivo en la dictadura Uruguaya, es paradójico </a:t>
            </a:r>
            <a:r>
              <a:rPr lang="es-UY" b="1" dirty="0"/>
              <a:t>que cuando se hace referencia a la dictadura no se hable de ex presos políticos</a:t>
            </a:r>
            <a:r>
              <a:rPr lang="es-UY" dirty="0"/>
              <a:t>.</a:t>
            </a:r>
          </a:p>
          <a:p>
            <a:r>
              <a:rPr lang="es-UY" dirty="0"/>
              <a:t>La elaboración de las políticas y el discurso del pasado reciente por parte del Estado tienen mucho que ver con esta configuración. </a:t>
            </a:r>
            <a:r>
              <a:rPr lang="es-UY" b="1" dirty="0"/>
              <a:t>En efecto, no ha existido un discurso que contemple la situación de los ex presos políticos, ni políticas acordes a dicha situación de forma general</a:t>
            </a:r>
            <a:r>
              <a:rPr lang="es-UY" b="1" dirty="0" smtClean="0"/>
              <a:t>.</a:t>
            </a:r>
            <a:endParaRPr lang="es-UY" b="1" dirty="0"/>
          </a:p>
        </p:txBody>
      </p:sp>
    </p:spTree>
    <p:extLst>
      <p:ext uri="{BB962C8B-B14F-4D97-AF65-F5344CB8AC3E}">
        <p14:creationId xmlns:p14="http://schemas.microsoft.com/office/powerpoint/2010/main" val="14237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a:solidFill>
                  <a:srgbClr val="00B050"/>
                </a:solidFill>
              </a:rPr>
              <a:t>Algunos Puntos de Partida</a:t>
            </a:r>
            <a:endParaRPr lang="es-UY" dirty="0"/>
          </a:p>
        </p:txBody>
      </p:sp>
      <p:sp>
        <p:nvSpPr>
          <p:cNvPr id="3" name="2 Marcador de contenido"/>
          <p:cNvSpPr>
            <a:spLocks noGrp="1"/>
          </p:cNvSpPr>
          <p:nvPr>
            <p:ph idx="1"/>
          </p:nvPr>
        </p:nvSpPr>
        <p:spPr/>
        <p:txBody>
          <a:bodyPr>
            <a:normAutofit fontScale="92500" lnSpcReduction="10000"/>
          </a:bodyPr>
          <a:lstStyle/>
          <a:p>
            <a:pPr marL="0" indent="0" algn="ctr">
              <a:buNone/>
            </a:pPr>
            <a:r>
              <a:rPr lang="es-UY" b="1" dirty="0" smtClean="0"/>
              <a:t>Política Publica aspectos centrales</a:t>
            </a:r>
          </a:p>
          <a:p>
            <a:r>
              <a:rPr lang="es-UY" dirty="0"/>
              <a:t>“La política estatal no constituye ni un acto reflejo ni una respuesta aislada, sino más bien un conjunto de iniciativas y respuestas, manifiestas o implícitas, que observadas en un momento histórico y en un contexto determinados permiten inferir la posición –agregaríamos, predominante- del Estado frente a una cuestión que atañe a sectores significativos de la sociedad.” (</a:t>
            </a:r>
            <a:r>
              <a:rPr lang="es-UY" dirty="0" err="1"/>
              <a:t>Oszlak</a:t>
            </a:r>
            <a:r>
              <a:rPr lang="es-UY" dirty="0"/>
              <a:t> y </a:t>
            </a:r>
            <a:r>
              <a:rPr lang="es-UY" dirty="0" err="1"/>
              <a:t>O´Donnell</a:t>
            </a:r>
            <a:r>
              <a:rPr lang="es-UY" dirty="0"/>
              <a:t>: 1981 p.14)</a:t>
            </a:r>
          </a:p>
          <a:p>
            <a:endParaRPr lang="es-UY" dirty="0"/>
          </a:p>
        </p:txBody>
      </p:sp>
    </p:spTree>
    <p:extLst>
      <p:ext uri="{BB962C8B-B14F-4D97-AF65-F5344CB8AC3E}">
        <p14:creationId xmlns:p14="http://schemas.microsoft.com/office/powerpoint/2010/main" val="334762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a:solidFill>
                  <a:srgbClr val="00B050"/>
                </a:solidFill>
              </a:rPr>
              <a:t>Algunos Puntos de Partida</a:t>
            </a:r>
            <a:endParaRPr lang="es-UY" dirty="0"/>
          </a:p>
        </p:txBody>
      </p:sp>
      <p:sp>
        <p:nvSpPr>
          <p:cNvPr id="3" name="2 Marcador de contenido"/>
          <p:cNvSpPr>
            <a:spLocks noGrp="1"/>
          </p:cNvSpPr>
          <p:nvPr>
            <p:ph idx="1"/>
          </p:nvPr>
        </p:nvSpPr>
        <p:spPr/>
        <p:txBody>
          <a:bodyPr>
            <a:normAutofit fontScale="92500" lnSpcReduction="20000"/>
          </a:bodyPr>
          <a:lstStyle/>
          <a:p>
            <a:r>
              <a:rPr lang="es-UY" dirty="0"/>
              <a:t>D</a:t>
            </a:r>
            <a:r>
              <a:rPr lang="es-UY" dirty="0" smtClean="0"/>
              <a:t>ebemos </a:t>
            </a:r>
            <a:r>
              <a:rPr lang="es-UY" dirty="0"/>
              <a:t>señalar que la política pública se entiende como </a:t>
            </a:r>
            <a:r>
              <a:rPr lang="es-UY" u="sng" dirty="0"/>
              <a:t>el conjunto de actos y no actos que desarrolla una autoridad pública en una materia determinada</a:t>
            </a:r>
            <a:r>
              <a:rPr lang="es-UY" dirty="0"/>
              <a:t>, en este sentido son un conjunto de prácticas, acciones, discursos y normas planteadas por diversos actores, así como sus ausencias y silencios, que bajo la centralidad del Estado, se desarrollan en la esfera pública y marcan el rumbo de la política, entendido como una secuencia de acciones (</a:t>
            </a:r>
            <a:r>
              <a:rPr lang="es-UY" dirty="0" err="1"/>
              <a:t>Roth</a:t>
            </a:r>
            <a:r>
              <a:rPr lang="es-UY" dirty="0"/>
              <a:t> </a:t>
            </a:r>
            <a:r>
              <a:rPr lang="es-UY" dirty="0" err="1"/>
              <a:t>Deubel</a:t>
            </a:r>
            <a:r>
              <a:rPr lang="es-UY" dirty="0"/>
              <a:t> 2002, Aguilar Villanueva 1994, </a:t>
            </a:r>
            <a:r>
              <a:rPr lang="es-UY" dirty="0" err="1"/>
              <a:t>Mény</a:t>
            </a:r>
            <a:r>
              <a:rPr lang="es-UY" dirty="0"/>
              <a:t> y </a:t>
            </a:r>
            <a:r>
              <a:rPr lang="es-UY" dirty="0" err="1"/>
              <a:t>Thoenig</a:t>
            </a:r>
            <a:r>
              <a:rPr lang="es-UY" dirty="0"/>
              <a:t> 1992, </a:t>
            </a:r>
            <a:r>
              <a:rPr lang="es-UY" dirty="0" err="1"/>
              <a:t>Oszlak</a:t>
            </a:r>
            <a:r>
              <a:rPr lang="es-UY" dirty="0"/>
              <a:t> y </a:t>
            </a:r>
            <a:r>
              <a:rPr lang="es-UY" dirty="0" err="1"/>
              <a:t>O´Donnell</a:t>
            </a:r>
            <a:r>
              <a:rPr lang="es-UY" dirty="0"/>
              <a:t> 1981). </a:t>
            </a:r>
          </a:p>
          <a:p>
            <a:endParaRPr lang="es-UY" dirty="0"/>
          </a:p>
        </p:txBody>
      </p:sp>
    </p:spTree>
    <p:extLst>
      <p:ext uri="{BB962C8B-B14F-4D97-AF65-F5344CB8AC3E}">
        <p14:creationId xmlns:p14="http://schemas.microsoft.com/office/powerpoint/2010/main" val="1977560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a:solidFill>
                  <a:srgbClr val="00B050"/>
                </a:solidFill>
              </a:rPr>
              <a:t>Algunos Puntos de Partida</a:t>
            </a:r>
            <a:endParaRPr lang="es-UY" dirty="0"/>
          </a:p>
        </p:txBody>
      </p:sp>
      <p:sp>
        <p:nvSpPr>
          <p:cNvPr id="3" name="2 Marcador de contenido"/>
          <p:cNvSpPr>
            <a:spLocks noGrp="1"/>
          </p:cNvSpPr>
          <p:nvPr>
            <p:ph idx="1"/>
          </p:nvPr>
        </p:nvSpPr>
        <p:spPr/>
        <p:txBody>
          <a:bodyPr/>
          <a:lstStyle/>
          <a:p>
            <a:r>
              <a:rPr lang="es-UY" dirty="0" smtClean="0"/>
              <a:t>¿Qué dimensiones debemos observar de la Política Publica?</a:t>
            </a:r>
          </a:p>
          <a:p>
            <a:r>
              <a:rPr lang="es-UY" dirty="0" smtClean="0"/>
              <a:t>El </a:t>
            </a:r>
            <a:r>
              <a:rPr lang="es-UY" dirty="0" err="1" smtClean="0"/>
              <a:t>ambito</a:t>
            </a:r>
            <a:r>
              <a:rPr lang="es-UY" dirty="0" smtClean="0"/>
              <a:t> normativo</a:t>
            </a:r>
          </a:p>
          <a:p>
            <a:r>
              <a:rPr lang="es-UY" dirty="0" smtClean="0"/>
              <a:t>El </a:t>
            </a:r>
            <a:r>
              <a:rPr lang="es-UY" dirty="0" err="1" smtClean="0"/>
              <a:t>ambito</a:t>
            </a:r>
            <a:r>
              <a:rPr lang="es-UY" dirty="0" smtClean="0"/>
              <a:t> discursivo</a:t>
            </a:r>
          </a:p>
          <a:p>
            <a:r>
              <a:rPr lang="es-UY" dirty="0" smtClean="0"/>
              <a:t>Las acciones desarrolladas</a:t>
            </a:r>
          </a:p>
          <a:p>
            <a:r>
              <a:rPr lang="es-UY" dirty="0" smtClean="0"/>
              <a:t>La inacción</a:t>
            </a:r>
          </a:p>
          <a:p>
            <a:endParaRPr lang="es-UY" dirty="0"/>
          </a:p>
        </p:txBody>
      </p:sp>
    </p:spTree>
    <p:extLst>
      <p:ext uri="{BB962C8B-B14F-4D97-AF65-F5344CB8AC3E}">
        <p14:creationId xmlns:p14="http://schemas.microsoft.com/office/powerpoint/2010/main" val="3901551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UY" dirty="0" smtClean="0"/>
              <a:t>Línea de tiempo</a:t>
            </a:r>
            <a:endParaRPr lang="es-UY" dirty="0"/>
          </a:p>
        </p:txBody>
      </p:sp>
      <p:sp>
        <p:nvSpPr>
          <p:cNvPr id="3" name="2 Marcador de contenido"/>
          <p:cNvSpPr>
            <a:spLocks noGrp="1"/>
          </p:cNvSpPr>
          <p:nvPr>
            <p:ph idx="1"/>
          </p:nvPr>
        </p:nvSpPr>
        <p:spPr/>
        <p:txBody>
          <a:bodyPr>
            <a:normAutofit/>
          </a:bodyPr>
          <a:lstStyle/>
          <a:p>
            <a:r>
              <a:rPr lang="es-UY" dirty="0" smtClean="0"/>
              <a:t>¿Qué medidas implementó el Estado para este colectivo?</a:t>
            </a:r>
          </a:p>
          <a:p>
            <a:endParaRPr lang="es-UY" dirty="0" smtClean="0"/>
          </a:p>
          <a:p>
            <a:pPr marL="0" indent="0" algn="ctr">
              <a:buNone/>
            </a:pPr>
            <a:r>
              <a:rPr lang="es-UY" sz="4000" b="1" dirty="0" smtClean="0">
                <a:solidFill>
                  <a:srgbClr val="92D050"/>
                </a:solidFill>
              </a:rPr>
              <a:t>1985-------------------------------------2005</a:t>
            </a:r>
          </a:p>
        </p:txBody>
      </p:sp>
    </p:spTree>
    <p:extLst>
      <p:ext uri="{BB962C8B-B14F-4D97-AF65-F5344CB8AC3E}">
        <p14:creationId xmlns:p14="http://schemas.microsoft.com/office/powerpoint/2010/main" val="363326920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631</TotalTime>
  <Words>2893</Words>
  <Application>Microsoft Office PowerPoint</Application>
  <PresentationFormat>Presentación en pantalla (4:3)</PresentationFormat>
  <Paragraphs>264</Paragraphs>
  <Slides>46</Slides>
  <Notes>0</Notes>
  <HiddenSlides>0</HiddenSlides>
  <MMClips>0</MMClips>
  <ScaleCrop>false</ScaleCrop>
  <HeadingPairs>
    <vt:vector size="4" baseType="variant">
      <vt:variant>
        <vt:lpstr>Tema</vt:lpstr>
      </vt:variant>
      <vt:variant>
        <vt:i4>1</vt:i4>
      </vt:variant>
      <vt:variant>
        <vt:lpstr>Títulos de diapositiva</vt:lpstr>
      </vt:variant>
      <vt:variant>
        <vt:i4>46</vt:i4>
      </vt:variant>
    </vt:vector>
  </HeadingPairs>
  <TitlesOfParts>
    <vt:vector size="47" baseType="lpstr">
      <vt:lpstr>Tema de Office</vt:lpstr>
      <vt:lpstr>Los ex presos políticos: rol, políticas y reparación</vt:lpstr>
      <vt:lpstr>Bibliografía recomendada</vt:lpstr>
      <vt:lpstr>Algunas preguntas que motivaron la investigación</vt:lpstr>
      <vt:lpstr>Algunas preguntas que motivaron la investigación</vt:lpstr>
      <vt:lpstr>Algunos Puntos de Partida</vt:lpstr>
      <vt:lpstr>Algunos Puntos de Partida</vt:lpstr>
      <vt:lpstr>Algunos Puntos de Partida</vt:lpstr>
      <vt:lpstr>Algunos Puntos de Partida</vt:lpstr>
      <vt:lpstr>Línea de tiempo</vt:lpstr>
      <vt:lpstr>Presentación de PowerPoint</vt:lpstr>
      <vt:lpstr>Pensión Especial Reparatoria Ley 18.033</vt:lpstr>
      <vt:lpstr>Algunos aspectos</vt:lpstr>
      <vt:lpstr>Sobre legitimidad de la normativa</vt:lpstr>
      <vt:lpstr>Nivel Discursivo: Tabaré Vázquez</vt:lpstr>
      <vt:lpstr>Algunas preguntas del trabajo de campo</vt:lpstr>
      <vt:lpstr>Objetivos del trabajo de campo</vt:lpstr>
      <vt:lpstr>Metodología Implementada</vt:lpstr>
      <vt:lpstr>Metodología Implementada</vt:lpstr>
      <vt:lpstr>Campo</vt:lpstr>
      <vt:lpstr>Del origen político de los entrevistados</vt:lpstr>
      <vt:lpstr>Presentación de PowerPoint</vt:lpstr>
      <vt:lpstr>La prisión política</vt:lpstr>
      <vt:lpstr>La prisión política</vt:lpstr>
      <vt:lpstr>Impactos Inmediatos -1- [El impacto inmediato esta relacionado a las dificultades de las personas de reinsertarse en la vida cotidiana] </vt:lpstr>
      <vt:lpstr>Impactos Inmediatos -2-</vt:lpstr>
      <vt:lpstr>Impactos Inmediatos -3-</vt:lpstr>
      <vt:lpstr>Impactos de mediano y largo plazo -1- [Estos impactos son los que perduran en un periodo largo de tiempo alcanzando en algunos casos hasta la actualidad] </vt:lpstr>
      <vt:lpstr>Impactos de mediano y largo plazo -2-</vt:lpstr>
      <vt:lpstr>Impactos de mediano y largo plazo -3-</vt:lpstr>
      <vt:lpstr>Impactos de mediano y largo plazo -4-</vt:lpstr>
      <vt:lpstr>Impactos de mediano y largo plazo -5-</vt:lpstr>
      <vt:lpstr>Impactos de mediano y largo plazo -6-</vt:lpstr>
      <vt:lpstr>Impactos de mediano y largo plazo -7-</vt:lpstr>
      <vt:lpstr>Sobre las políticas desarrolladas -1-</vt:lpstr>
      <vt:lpstr>Sobre las políticas desarrolladas -2-</vt:lpstr>
      <vt:lpstr>Sobre las políticas desarrolladas -2-</vt:lpstr>
      <vt:lpstr>Alcances de la PER -1-</vt:lpstr>
      <vt:lpstr>Alcances de la PER -2-</vt:lpstr>
      <vt:lpstr>Alcances de la PER -3-</vt:lpstr>
      <vt:lpstr>Alcances de la PER -5-</vt:lpstr>
      <vt:lpstr>Alcances de la PER -6-</vt:lpstr>
      <vt:lpstr>Alcances de la PER -7-</vt:lpstr>
      <vt:lpstr>Ley 18.596</vt:lpstr>
      <vt:lpstr>Conclusiones I</vt:lpstr>
      <vt:lpstr>Conclusiones II</vt:lpstr>
      <vt:lpstr>Conclusiones III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Convenio  Instituto de Ciencia Política (FCS) Institución Nacional de Derechos Humanos (INDDHH)</dc:title>
  <dc:creator>Rafa</dc:creator>
  <cp:lastModifiedBy>Rafael Giambruno</cp:lastModifiedBy>
  <cp:revision>33</cp:revision>
  <dcterms:created xsi:type="dcterms:W3CDTF">2016-06-07T01:06:55Z</dcterms:created>
  <dcterms:modified xsi:type="dcterms:W3CDTF">2016-09-30T19:09:16Z</dcterms:modified>
</cp:coreProperties>
</file>