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6" r:id="rId1"/>
  </p:sldMasterIdLst>
  <p:notesMasterIdLst>
    <p:notesMasterId r:id="rId60"/>
  </p:notesMasterIdLst>
  <p:handoutMasterIdLst>
    <p:handoutMasterId r:id="rId61"/>
  </p:handoutMasterIdLst>
  <p:sldIdLst>
    <p:sldId id="395" r:id="rId2"/>
    <p:sldId id="390" r:id="rId3"/>
    <p:sldId id="429" r:id="rId4"/>
    <p:sldId id="344" r:id="rId5"/>
    <p:sldId id="294" r:id="rId6"/>
    <p:sldId id="360" r:id="rId7"/>
    <p:sldId id="297" r:id="rId8"/>
    <p:sldId id="299" r:id="rId9"/>
    <p:sldId id="397" r:id="rId10"/>
    <p:sldId id="283" r:id="rId11"/>
    <p:sldId id="300" r:id="rId12"/>
    <p:sldId id="302" r:id="rId13"/>
    <p:sldId id="303" r:id="rId14"/>
    <p:sldId id="304" r:id="rId15"/>
    <p:sldId id="305" r:id="rId16"/>
    <p:sldId id="315" r:id="rId17"/>
    <p:sldId id="373" r:id="rId18"/>
    <p:sldId id="330" r:id="rId19"/>
    <p:sldId id="354" r:id="rId20"/>
    <p:sldId id="448" r:id="rId21"/>
    <p:sldId id="355" r:id="rId22"/>
    <p:sldId id="331" r:id="rId23"/>
    <p:sldId id="441" r:id="rId24"/>
    <p:sldId id="442" r:id="rId25"/>
    <p:sldId id="443" r:id="rId26"/>
    <p:sldId id="444" r:id="rId27"/>
    <p:sldId id="445" r:id="rId28"/>
    <p:sldId id="367" r:id="rId29"/>
    <p:sldId id="375" r:id="rId30"/>
    <p:sldId id="446" r:id="rId31"/>
    <p:sldId id="447" r:id="rId32"/>
    <p:sldId id="385" r:id="rId33"/>
    <p:sldId id="388" r:id="rId34"/>
    <p:sldId id="386" r:id="rId35"/>
    <p:sldId id="392" r:id="rId36"/>
    <p:sldId id="432" r:id="rId37"/>
    <p:sldId id="433" r:id="rId38"/>
    <p:sldId id="434" r:id="rId39"/>
    <p:sldId id="435" r:id="rId40"/>
    <p:sldId id="436" r:id="rId41"/>
    <p:sldId id="437" r:id="rId42"/>
    <p:sldId id="438" r:id="rId43"/>
    <p:sldId id="439" r:id="rId44"/>
    <p:sldId id="449" r:id="rId45"/>
    <p:sldId id="450" r:id="rId46"/>
    <p:sldId id="451" r:id="rId47"/>
    <p:sldId id="411" r:id="rId48"/>
    <p:sldId id="440" r:id="rId49"/>
    <p:sldId id="422" r:id="rId50"/>
    <p:sldId id="412" r:id="rId51"/>
    <p:sldId id="413" r:id="rId52"/>
    <p:sldId id="414" r:id="rId53"/>
    <p:sldId id="415" r:id="rId54"/>
    <p:sldId id="416" r:id="rId55"/>
    <p:sldId id="417" r:id="rId56"/>
    <p:sldId id="418" r:id="rId57"/>
    <p:sldId id="419" r:id="rId58"/>
    <p:sldId id="420" r:id="rId59"/>
  </p:sldIdLst>
  <p:sldSz cx="12192000" cy="6858000"/>
  <p:notesSz cx="6858000" cy="9144000"/>
  <p:defaultTextStyle>
    <a:defPPr>
      <a:defRPr lang="es-ES_tradnl"/>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5352" autoAdjust="0"/>
  </p:normalViewPr>
  <p:slideViewPr>
    <p:cSldViewPr>
      <p:cViewPr varScale="1">
        <p:scale>
          <a:sx n="99" d="100"/>
          <a:sy n="99" d="100"/>
        </p:scale>
        <p:origin x="-996"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D35B5A-7B79-E343-9B16-14F391D4ECDA}" type="datetimeFigureOut">
              <a:rPr lang="es-ES" smtClean="0"/>
              <a:t>08/04/2026</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03288-6A5B-F946-91DB-BAC54E2EA33D}" type="slidenum">
              <a:rPr lang="es-ES" smtClean="0"/>
              <a:t>‹Nº›</a:t>
            </a:fld>
            <a:endParaRPr lang="es-ES"/>
          </a:p>
        </p:txBody>
      </p:sp>
    </p:spTree>
    <p:extLst>
      <p:ext uri="{BB962C8B-B14F-4D97-AF65-F5344CB8AC3E}">
        <p14:creationId xmlns:p14="http://schemas.microsoft.com/office/powerpoint/2010/main" val="8251405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ea typeface="+mn-ea"/>
              </a:defRPr>
            </a:lvl1pPr>
          </a:lstStyle>
          <a:p>
            <a:pPr>
              <a:defRPr/>
            </a:pPr>
            <a:endParaRPr lang="es-ES"/>
          </a:p>
        </p:txBody>
      </p:sp>
      <p:sp>
        <p:nvSpPr>
          <p:cNvPr id="225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defRPr>
            </a:lvl1pPr>
          </a:lstStyle>
          <a:p>
            <a:pPr>
              <a:defRPr/>
            </a:pPr>
            <a:endParaRPr lang="es-E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ltLang="es-UY"/>
              <a:t>Haga clic para modificar el estilo de texto del patrón</a:t>
            </a:r>
          </a:p>
          <a:p>
            <a:pPr lvl="1"/>
            <a:r>
              <a:rPr lang="es-ES" altLang="es-UY"/>
              <a:t>Segundo nivel</a:t>
            </a:r>
          </a:p>
          <a:p>
            <a:pPr lvl="2"/>
            <a:r>
              <a:rPr lang="es-ES" altLang="es-UY"/>
              <a:t>Tercer nivel</a:t>
            </a:r>
          </a:p>
          <a:p>
            <a:pPr lvl="3"/>
            <a:r>
              <a:rPr lang="es-ES" altLang="es-UY"/>
              <a:t>Cuarto nivel</a:t>
            </a:r>
          </a:p>
          <a:p>
            <a:pPr lvl="4"/>
            <a:r>
              <a:rPr lang="es-ES" altLang="es-UY"/>
              <a:t>Quinto nivel</a:t>
            </a:r>
          </a:p>
        </p:txBody>
      </p:sp>
      <p:sp>
        <p:nvSpPr>
          <p:cNvPr id="225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ea typeface="+mn-ea"/>
              </a:defRPr>
            </a:lvl1pPr>
          </a:lstStyle>
          <a:p>
            <a:pPr>
              <a:defRPr/>
            </a:pPr>
            <a:endParaRPr lang="es-ES"/>
          </a:p>
        </p:txBody>
      </p:sp>
      <p:sp>
        <p:nvSpPr>
          <p:cNvPr id="225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F16B21E-4400-4E11-AE2F-200A797A9972}" type="slidenum">
              <a:rPr lang="es-ES" altLang="es-UY"/>
              <a:pPr/>
              <a:t>‹Nº›</a:t>
            </a:fld>
            <a:endParaRPr lang="es-ES" altLang="es-UY"/>
          </a:p>
        </p:txBody>
      </p:sp>
    </p:spTree>
    <p:extLst>
      <p:ext uri="{BB962C8B-B14F-4D97-AF65-F5344CB8AC3E}">
        <p14:creationId xmlns:p14="http://schemas.microsoft.com/office/powerpoint/2010/main" val="9384723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7347100F-392F-4243-88C5-6F5DD820B7A9}" type="slidenum">
              <a:rPr lang="es-ES" altLang="es-UY" sz="1200"/>
              <a:pPr/>
              <a:t>4</a:t>
            </a:fld>
            <a:endParaRPr lang="es-ES" altLang="es-UY" sz="1200"/>
          </a:p>
        </p:txBody>
      </p:sp>
      <p:sp>
        <p:nvSpPr>
          <p:cNvPr id="19458" name="Rectangle 2"/>
          <p:cNvSpPr>
            <a:spLocks noGrp="1" noRot="1" noChangeAspect="1" noChangeArrowheads="1" noTextEdit="1"/>
          </p:cNvSpPr>
          <p:nvPr>
            <p:ph type="sldImg"/>
          </p:nvPr>
        </p:nvSpPr>
        <p:spPr>
          <a:xfrm>
            <a:off x="381000" y="685800"/>
            <a:ext cx="6096000" cy="3429000"/>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U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9ACC74DA-FEC3-4EF5-86D4-484C237A47AE}" type="slidenum">
              <a:rPr lang="es-ES" altLang="es-UY" sz="1200"/>
              <a:pPr/>
              <a:t>15</a:t>
            </a:fld>
            <a:endParaRPr lang="es-ES" altLang="es-UY" sz="1200"/>
          </a:p>
        </p:txBody>
      </p:sp>
      <p:sp>
        <p:nvSpPr>
          <p:cNvPr id="39938" name="Rectangle 2"/>
          <p:cNvSpPr>
            <a:spLocks noGrp="1" noRot="1" noChangeAspect="1" noChangeArrowheads="1" noTextEdit="1"/>
          </p:cNvSpPr>
          <p:nvPr>
            <p:ph type="sldImg"/>
          </p:nvPr>
        </p:nvSpPr>
        <p:spPr>
          <a:xfrm>
            <a:off x="381000" y="685800"/>
            <a:ext cx="6096000" cy="3429000"/>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UY"/>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6F2D725A-B7A9-4D7B-85E8-98BF91625684}" type="slidenum">
              <a:rPr lang="es-ES" altLang="es-UY" sz="1200"/>
              <a:pPr/>
              <a:t>16</a:t>
            </a:fld>
            <a:endParaRPr lang="es-ES" altLang="es-UY" sz="1200"/>
          </a:p>
        </p:txBody>
      </p:sp>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UY"/>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17C830C6-1CE6-4A85-A1FB-CC35F791D9CA}" type="slidenum">
              <a:rPr lang="es-ES" altLang="es-UY" sz="1200"/>
              <a:pPr/>
              <a:t>18</a:t>
            </a:fld>
            <a:endParaRPr lang="es-ES" altLang="es-UY" sz="1200"/>
          </a:p>
        </p:txBody>
      </p:sp>
      <p:sp>
        <p:nvSpPr>
          <p:cNvPr id="48130" name="Rectangle 2"/>
          <p:cNvSpPr>
            <a:spLocks noGrp="1" noRot="1" noChangeAspect="1" noChangeArrowheads="1" noTextEdit="1"/>
          </p:cNvSpPr>
          <p:nvPr>
            <p:ph type="sldImg"/>
          </p:nvPr>
        </p:nvSpPr>
        <p:spPr>
          <a:xfrm>
            <a:off x="381000" y="685800"/>
            <a:ext cx="6096000" cy="3429000"/>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UY"/>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16EE49A8-2DF7-40C8-BBF6-5E10EF4C66CE}" type="slidenum">
              <a:rPr lang="es-ES" altLang="es-UY" sz="1200"/>
              <a:pPr/>
              <a:t>29</a:t>
            </a:fld>
            <a:endParaRPr lang="es-ES" altLang="es-UY" sz="1200"/>
          </a:p>
        </p:txBody>
      </p:sp>
      <p:sp>
        <p:nvSpPr>
          <p:cNvPr id="54274" name="Rectangle 2"/>
          <p:cNvSpPr>
            <a:spLocks noGrp="1" noRot="1" noChangeAspect="1" noChangeArrowheads="1" noTextEdit="1"/>
          </p:cNvSpPr>
          <p:nvPr>
            <p:ph type="sldImg"/>
          </p:nvPr>
        </p:nvSpPr>
        <p:spPr>
          <a:xfrm>
            <a:off x="381000" y="685800"/>
            <a:ext cx="6096000" cy="3429000"/>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UY"/>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CFD434C1-F6A2-4E84-B8D0-05312BB775E0}" type="slidenum">
              <a:rPr lang="es-ES" altLang="es-UY" sz="1200"/>
              <a:pPr/>
              <a:t>31</a:t>
            </a:fld>
            <a:endParaRPr lang="es-ES" altLang="es-UY" sz="1200"/>
          </a:p>
        </p:txBody>
      </p:sp>
      <p:sp>
        <p:nvSpPr>
          <p:cNvPr id="58370" name="Rectangle 2"/>
          <p:cNvSpPr>
            <a:spLocks noGrp="1" noRot="1" noChangeAspect="1" noChangeArrowheads="1" noTextEdit="1"/>
          </p:cNvSpPr>
          <p:nvPr>
            <p:ph type="sldImg"/>
          </p:nvPr>
        </p:nvSpPr>
        <p:spPr>
          <a:xfrm>
            <a:off x="381000" y="685800"/>
            <a:ext cx="6096000" cy="3429000"/>
          </a:xfrm>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UY"/>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C098E46-432D-F749-B5B9-D38AEFA85929}" type="slidenum">
              <a:rPr lang="es-ES" sz="1200"/>
              <a:pPr/>
              <a:t>49</a:t>
            </a:fld>
            <a:endParaRPr lang="es-E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s-E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A32E6DFD-F678-439A-8FA2-56D834DFBDBF}" type="slidenum">
              <a:rPr lang="es-ES" altLang="es-UY" sz="1200"/>
              <a:pPr/>
              <a:t>5</a:t>
            </a:fld>
            <a:endParaRPr lang="es-ES" altLang="es-UY" sz="1200"/>
          </a:p>
        </p:txBody>
      </p:sp>
      <p:sp>
        <p:nvSpPr>
          <p:cNvPr id="21506" name="Rectangle 2"/>
          <p:cNvSpPr>
            <a:spLocks noGrp="1" noRot="1" noChangeAspect="1" noChangeArrowheads="1" noTextEdit="1"/>
          </p:cNvSpPr>
          <p:nvPr>
            <p:ph type="sldImg"/>
          </p:nvPr>
        </p:nvSpPr>
        <p:spPr>
          <a:xfrm>
            <a:off x="381000" y="685800"/>
            <a:ext cx="6096000" cy="3429000"/>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U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D4BF07EB-730B-4F51-8CF8-D0D255F19E14}" type="slidenum">
              <a:rPr lang="es-ES" altLang="es-UY" sz="1200"/>
              <a:pPr/>
              <a:t>7</a:t>
            </a:fld>
            <a:endParaRPr lang="es-ES" altLang="es-UY" sz="1200"/>
          </a:p>
        </p:txBody>
      </p:sp>
      <p:sp>
        <p:nvSpPr>
          <p:cNvPr id="23554" name="Rectangle 2"/>
          <p:cNvSpPr>
            <a:spLocks noGrp="1" noRot="1" noChangeAspect="1" noChangeArrowheads="1" noTextEdit="1"/>
          </p:cNvSpPr>
          <p:nvPr>
            <p:ph type="sldImg"/>
          </p:nvPr>
        </p:nvSpPr>
        <p:spPr>
          <a:xfrm>
            <a:off x="381000" y="685800"/>
            <a:ext cx="6096000" cy="3429000"/>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U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3012E50D-10AA-4E23-8650-EBF964B1A45B}" type="slidenum">
              <a:rPr lang="es-ES" altLang="es-UY" sz="1200"/>
              <a:pPr/>
              <a:t>8</a:t>
            </a:fld>
            <a:endParaRPr lang="es-ES" altLang="es-UY" sz="1200"/>
          </a:p>
        </p:txBody>
      </p:sp>
      <p:sp>
        <p:nvSpPr>
          <p:cNvPr id="25602" name="Rectangle 2"/>
          <p:cNvSpPr>
            <a:spLocks noGrp="1" noRot="1" noChangeAspect="1" noChangeArrowheads="1" noTextEdit="1"/>
          </p:cNvSpPr>
          <p:nvPr>
            <p:ph type="sldImg"/>
          </p:nvPr>
        </p:nvSpPr>
        <p:spPr>
          <a:xfrm>
            <a:off x="381000" y="685800"/>
            <a:ext cx="6096000" cy="342900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U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4CADF51D-CB08-4976-98C8-84C4E50F44D9}" type="slidenum">
              <a:rPr lang="es-ES" altLang="es-UY" sz="1200"/>
              <a:pPr/>
              <a:t>10</a:t>
            </a:fld>
            <a:endParaRPr lang="es-ES" altLang="es-UY" sz="1200"/>
          </a:p>
        </p:txBody>
      </p:sp>
      <p:sp>
        <p:nvSpPr>
          <p:cNvPr id="27650" name="Rectangle 2"/>
          <p:cNvSpPr>
            <a:spLocks noGrp="1" noRot="1" noChangeAspect="1" noChangeArrowheads="1" noTextEdit="1"/>
          </p:cNvSpPr>
          <p:nvPr>
            <p:ph type="sldImg"/>
          </p:nvPr>
        </p:nvSpPr>
        <p:spPr>
          <a:xfrm>
            <a:off x="381000" y="685800"/>
            <a:ext cx="6096000" cy="3429000"/>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U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84ABBC21-B3C7-41A6-8BBE-77E4C14D690D}" type="slidenum">
              <a:rPr lang="es-ES" altLang="es-UY" sz="1200"/>
              <a:pPr/>
              <a:t>11</a:t>
            </a:fld>
            <a:endParaRPr lang="es-ES" altLang="es-UY" sz="1200"/>
          </a:p>
        </p:txBody>
      </p:sp>
      <p:sp>
        <p:nvSpPr>
          <p:cNvPr id="29698" name="Rectangle 2"/>
          <p:cNvSpPr>
            <a:spLocks noGrp="1" noRot="1" noChangeAspect="1" noChangeArrowheads="1" noTextEdit="1"/>
          </p:cNvSpPr>
          <p:nvPr>
            <p:ph type="sldImg"/>
          </p:nvPr>
        </p:nvSpPr>
        <p:spPr>
          <a:xfrm>
            <a:off x="381000" y="685800"/>
            <a:ext cx="6096000" cy="3429000"/>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U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AC8383ED-D72B-4561-ACBA-3469699DF3D3}" type="slidenum">
              <a:rPr lang="es-ES" altLang="es-UY" sz="1200"/>
              <a:pPr/>
              <a:t>12</a:t>
            </a:fld>
            <a:endParaRPr lang="es-ES" altLang="es-UY" sz="1200"/>
          </a:p>
        </p:txBody>
      </p:sp>
      <p:sp>
        <p:nvSpPr>
          <p:cNvPr id="31746" name="Rectangle 2"/>
          <p:cNvSpPr>
            <a:spLocks noGrp="1" noRot="1" noChangeAspect="1" noChangeArrowheads="1" noTextEdit="1"/>
          </p:cNvSpPr>
          <p:nvPr>
            <p:ph type="sldImg"/>
          </p:nvPr>
        </p:nvSpPr>
        <p:spPr>
          <a:xfrm>
            <a:off x="381000" y="685800"/>
            <a:ext cx="6096000" cy="3429000"/>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U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7E130E0A-0CA3-4244-8659-BC8E9AD80D7E}" type="slidenum">
              <a:rPr lang="es-ES" altLang="es-UY" sz="1200"/>
              <a:pPr/>
              <a:t>13</a:t>
            </a:fld>
            <a:endParaRPr lang="es-ES" altLang="es-UY" sz="1200"/>
          </a:p>
        </p:txBody>
      </p:sp>
      <p:sp>
        <p:nvSpPr>
          <p:cNvPr id="35842" name="Rectangle 2"/>
          <p:cNvSpPr>
            <a:spLocks noGrp="1" noRot="1" noChangeAspect="1" noChangeArrowheads="1" noTextEdit="1"/>
          </p:cNvSpPr>
          <p:nvPr>
            <p:ph type="sldImg"/>
          </p:nvPr>
        </p:nvSpPr>
        <p:spPr>
          <a:xfrm>
            <a:off x="381000" y="685800"/>
            <a:ext cx="6096000" cy="34290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U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434AA53D-AC9E-4D84-A089-33F8DEC13109}" type="slidenum">
              <a:rPr lang="es-ES" altLang="es-UY" sz="1200"/>
              <a:pPr/>
              <a:t>14</a:t>
            </a:fld>
            <a:endParaRPr lang="es-ES" altLang="es-UY" sz="1200"/>
          </a:p>
        </p:txBody>
      </p:sp>
      <p:sp>
        <p:nvSpPr>
          <p:cNvPr id="37890" name="Rectangle 2"/>
          <p:cNvSpPr>
            <a:spLocks noGrp="1" noRot="1" noChangeAspect="1" noChangeArrowheads="1" noTextEdit="1"/>
          </p:cNvSpPr>
          <p:nvPr>
            <p:ph type="sldImg"/>
          </p:nvPr>
        </p:nvSpPr>
        <p:spPr>
          <a:xfrm>
            <a:off x="381000" y="685800"/>
            <a:ext cx="6096000" cy="34290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U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UY"/>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UY"/>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7C7AAADC-D300-4426-A650-150F2FEAE5D0}" type="slidenum">
              <a:rPr lang="es-ES" altLang="es-UY"/>
              <a:pPr/>
              <a:t>‹Nº›</a:t>
            </a:fld>
            <a:endParaRPr lang="es-ES" altLang="es-UY"/>
          </a:p>
        </p:txBody>
      </p:sp>
    </p:spTree>
    <p:extLst>
      <p:ext uri="{BB962C8B-B14F-4D97-AF65-F5344CB8AC3E}">
        <p14:creationId xmlns:p14="http://schemas.microsoft.com/office/powerpoint/2010/main" val="256063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7CEF66C9-EE42-4905-AE24-F4FA0F2BFC0A}" type="slidenum">
              <a:rPr lang="es-ES" altLang="es-UY"/>
              <a:pPr/>
              <a:t>‹Nº›</a:t>
            </a:fld>
            <a:endParaRPr lang="es-ES" altLang="es-UY"/>
          </a:p>
        </p:txBody>
      </p:sp>
    </p:spTree>
    <p:extLst>
      <p:ext uri="{BB962C8B-B14F-4D97-AF65-F5344CB8AC3E}">
        <p14:creationId xmlns:p14="http://schemas.microsoft.com/office/powerpoint/2010/main" val="405519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UY"/>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3286FD80-0395-4CEC-ABEA-A942CBCC59D4}" type="slidenum">
              <a:rPr lang="es-ES" altLang="es-UY"/>
              <a:pPr/>
              <a:t>‹Nº›</a:t>
            </a:fld>
            <a:endParaRPr lang="es-ES" altLang="es-UY"/>
          </a:p>
        </p:txBody>
      </p:sp>
    </p:spTree>
    <p:extLst>
      <p:ext uri="{BB962C8B-B14F-4D97-AF65-F5344CB8AC3E}">
        <p14:creationId xmlns:p14="http://schemas.microsoft.com/office/powerpoint/2010/main" val="40239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UY"/>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76A57451-827F-4F67-97DF-10322FC298B5}" type="slidenum">
              <a:rPr lang="es-ES" altLang="es-UY"/>
              <a:pPr/>
              <a:t>‹Nº›</a:t>
            </a:fld>
            <a:endParaRPr lang="es-ES" altLang="es-UY"/>
          </a:p>
        </p:txBody>
      </p:sp>
    </p:spTree>
    <p:extLst>
      <p:ext uri="{BB962C8B-B14F-4D97-AF65-F5344CB8AC3E}">
        <p14:creationId xmlns:p14="http://schemas.microsoft.com/office/powerpoint/2010/main" val="311667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UY"/>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4C94C06C-6D31-4C70-B7B4-92170B4FE858}" type="slidenum">
              <a:rPr lang="es-ES" altLang="es-UY"/>
              <a:pPr/>
              <a:t>‹Nº›</a:t>
            </a:fld>
            <a:endParaRPr lang="es-ES" altLang="es-UY"/>
          </a:p>
        </p:txBody>
      </p:sp>
    </p:spTree>
    <p:extLst>
      <p:ext uri="{BB962C8B-B14F-4D97-AF65-F5344CB8AC3E}">
        <p14:creationId xmlns:p14="http://schemas.microsoft.com/office/powerpoint/2010/main" val="33884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UY"/>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7652D667-903F-4A29-9FF7-592AEC90818E}" type="slidenum">
              <a:rPr lang="es-ES" altLang="es-UY"/>
              <a:pPr/>
              <a:t>‹Nº›</a:t>
            </a:fld>
            <a:endParaRPr lang="es-ES" altLang="es-UY"/>
          </a:p>
        </p:txBody>
      </p:sp>
    </p:spTree>
    <p:extLst>
      <p:ext uri="{BB962C8B-B14F-4D97-AF65-F5344CB8AC3E}">
        <p14:creationId xmlns:p14="http://schemas.microsoft.com/office/powerpoint/2010/main" val="152372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UY"/>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3 Marcador de fecha"/>
          <p:cNvSpPr>
            <a:spLocks noGrp="1"/>
          </p:cNvSpPr>
          <p:nvPr>
            <p:ph type="dt" sz="half" idx="10"/>
          </p:nvPr>
        </p:nvSpPr>
        <p:spPr/>
        <p:txBody>
          <a:bodyPr/>
          <a:lstStyle>
            <a:lvl1pPr>
              <a:defRPr/>
            </a:lvl1pPr>
          </a:lstStyle>
          <a:p>
            <a:pPr>
              <a:defRPr/>
            </a:pPr>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fld id="{EF840B63-B03E-4AF2-8CB3-06B9A441287A}" type="slidenum">
              <a:rPr lang="es-ES" altLang="es-UY"/>
              <a:pPr/>
              <a:t>‹Nº›</a:t>
            </a:fld>
            <a:endParaRPr lang="es-ES" altLang="es-UY"/>
          </a:p>
        </p:txBody>
      </p:sp>
    </p:spTree>
    <p:extLst>
      <p:ext uri="{BB962C8B-B14F-4D97-AF65-F5344CB8AC3E}">
        <p14:creationId xmlns:p14="http://schemas.microsoft.com/office/powerpoint/2010/main" val="419509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UY"/>
          </a:p>
        </p:txBody>
      </p:sp>
      <p:sp>
        <p:nvSpPr>
          <p:cNvPr id="3" name="3 Marcador de fecha"/>
          <p:cNvSpPr>
            <a:spLocks noGrp="1"/>
          </p:cNvSpPr>
          <p:nvPr>
            <p:ph type="dt" sz="half" idx="10"/>
          </p:nvPr>
        </p:nvSpPr>
        <p:spPr/>
        <p:txBody>
          <a:bodyPr/>
          <a:lstStyle>
            <a:lvl1pPr>
              <a:defRPr/>
            </a:lvl1pPr>
          </a:lstStyle>
          <a:p>
            <a:pPr>
              <a:defRPr/>
            </a:pPr>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7C4E6584-9339-4ED9-997D-3405F374C870}" type="slidenum">
              <a:rPr lang="es-ES" altLang="es-UY"/>
              <a:pPr/>
              <a:t>‹Nº›</a:t>
            </a:fld>
            <a:endParaRPr lang="es-ES" altLang="es-UY"/>
          </a:p>
        </p:txBody>
      </p:sp>
    </p:spTree>
    <p:extLst>
      <p:ext uri="{BB962C8B-B14F-4D97-AF65-F5344CB8AC3E}">
        <p14:creationId xmlns:p14="http://schemas.microsoft.com/office/powerpoint/2010/main" val="399184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A8538685-C7F0-4DFE-9600-B108ADDC5124}" type="slidenum">
              <a:rPr lang="es-ES" altLang="es-UY"/>
              <a:pPr/>
              <a:t>‹Nº›</a:t>
            </a:fld>
            <a:endParaRPr lang="es-ES" altLang="es-UY"/>
          </a:p>
        </p:txBody>
      </p:sp>
    </p:spTree>
    <p:extLst>
      <p:ext uri="{BB962C8B-B14F-4D97-AF65-F5344CB8AC3E}">
        <p14:creationId xmlns:p14="http://schemas.microsoft.com/office/powerpoint/2010/main" val="406753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UY"/>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127C8F8E-CA5F-4301-B404-188E38AC0AAB}" type="slidenum">
              <a:rPr lang="es-ES" altLang="es-UY"/>
              <a:pPr/>
              <a:t>‹Nº›</a:t>
            </a:fld>
            <a:endParaRPr lang="es-ES" altLang="es-UY"/>
          </a:p>
        </p:txBody>
      </p:sp>
    </p:spTree>
    <p:extLst>
      <p:ext uri="{BB962C8B-B14F-4D97-AF65-F5344CB8AC3E}">
        <p14:creationId xmlns:p14="http://schemas.microsoft.com/office/powerpoint/2010/main" val="56885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UY"/>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86C4D9A8-82AA-4AE9-995B-F8AEF3F34502}" type="slidenum">
              <a:rPr lang="es-ES" altLang="es-UY"/>
              <a:pPr/>
              <a:t>‹Nº›</a:t>
            </a:fld>
            <a:endParaRPr lang="es-ES" altLang="es-UY"/>
          </a:p>
        </p:txBody>
      </p:sp>
    </p:spTree>
    <p:extLst>
      <p:ext uri="{BB962C8B-B14F-4D97-AF65-F5344CB8AC3E}">
        <p14:creationId xmlns:p14="http://schemas.microsoft.com/office/powerpoint/2010/main" val="192200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UY"/>
              <a:t>Haga clic para modificar el estilo de título del patrón</a:t>
            </a:r>
            <a:endParaRPr lang="es-UY" altLang="es-UY"/>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UY"/>
              <a:t>Haga clic para modificar el estilo de texto del patrón</a:t>
            </a:r>
          </a:p>
          <a:p>
            <a:pPr lvl="1"/>
            <a:r>
              <a:rPr lang="es-ES" altLang="es-UY"/>
              <a:t>Segundo nivel</a:t>
            </a:r>
          </a:p>
          <a:p>
            <a:pPr lvl="2"/>
            <a:r>
              <a:rPr lang="es-ES" altLang="es-UY"/>
              <a:t>Tercer nivel</a:t>
            </a:r>
          </a:p>
          <a:p>
            <a:pPr lvl="3"/>
            <a:r>
              <a:rPr lang="es-ES" altLang="es-UY"/>
              <a:t>Cuarto nivel</a:t>
            </a:r>
          </a:p>
          <a:p>
            <a:pPr lvl="4"/>
            <a:r>
              <a:rPr lang="es-ES" altLang="es-UY"/>
              <a:t>Quinto nivel</a:t>
            </a:r>
            <a:endParaRPr lang="es-UY" altLang="es-UY"/>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ea typeface="+mn-ea"/>
              </a:defRPr>
            </a:lvl1pPr>
          </a:lstStyle>
          <a:p>
            <a:pPr>
              <a:defRPr/>
            </a:pPr>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ea typeface="+mn-ea"/>
              </a:defRPr>
            </a:lvl1pPr>
          </a:lstStyle>
          <a:p>
            <a:pPr>
              <a:defRPr/>
            </a:pPr>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E14BE18-1671-4180-A8D9-BBA97C81F211}" type="slidenum">
              <a:rPr lang="es-ES" altLang="es-UY"/>
              <a:pPr/>
              <a:t>‹Nº›</a:t>
            </a:fld>
            <a:endParaRPr lang="es-ES" altLang="es-UY"/>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charset="0"/>
          <a:ea typeface="MS PGothic"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83432" y="1268761"/>
            <a:ext cx="10153128" cy="4536503"/>
          </a:xfrm>
        </p:spPr>
        <p:txBody>
          <a:bodyPr>
            <a:noAutofit/>
          </a:bodyPr>
          <a:lstStyle/>
          <a:p>
            <a:r>
              <a:rPr lang="es-UY" sz="3600" dirty="0"/>
              <a:t>Teoría neoclásica de comercio</a:t>
            </a:r>
            <a:br>
              <a:rPr lang="es-UY" sz="3600" dirty="0"/>
            </a:br>
            <a:r>
              <a:rPr lang="es-UY" sz="3600" dirty="0"/>
              <a:t/>
            </a:r>
            <a:br>
              <a:rPr lang="es-UY" sz="3600" dirty="0"/>
            </a:br>
            <a:r>
              <a:rPr lang="es-UY" sz="3600" dirty="0"/>
              <a:t/>
            </a:r>
            <a:br>
              <a:rPr lang="es-UY" sz="3600" dirty="0"/>
            </a:br>
            <a:r>
              <a:rPr lang="es-UY" sz="3600" dirty="0"/>
              <a:t/>
            </a:r>
            <a:br>
              <a:rPr lang="es-UY" sz="3600" dirty="0"/>
            </a:br>
            <a:r>
              <a:rPr lang="es-UY" sz="2800" dirty="0"/>
              <a:t>Economía internacional</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96200" y="79824"/>
            <a:ext cx="4032448"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28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s-UY" altLang="es-UY" sz="3200" dirty="0"/>
              <a:t>Teorema de </a:t>
            </a:r>
            <a:r>
              <a:rPr lang="es-UY" altLang="es-UY" sz="3200" dirty="0" err="1"/>
              <a:t>Heckscher-Ohlin</a:t>
            </a:r>
            <a:r>
              <a:rPr lang="es-UY" altLang="es-UY" sz="3200" dirty="0"/>
              <a:t> </a:t>
            </a:r>
            <a:endParaRPr lang="es-ES" altLang="es-UY" sz="3200" dirty="0"/>
          </a:p>
        </p:txBody>
      </p:sp>
      <p:sp>
        <p:nvSpPr>
          <p:cNvPr id="26626" name="Rectangle 3"/>
          <p:cNvSpPr>
            <a:spLocks noGrp="1" noChangeArrowheads="1"/>
          </p:cNvSpPr>
          <p:nvPr>
            <p:ph idx="1"/>
          </p:nvPr>
        </p:nvSpPr>
        <p:spPr>
          <a:xfrm>
            <a:off x="839416" y="1600199"/>
            <a:ext cx="10225136" cy="4756152"/>
          </a:xfrm>
        </p:spPr>
        <p:txBody>
          <a:bodyPr/>
          <a:lstStyle/>
          <a:p>
            <a:pPr marL="0" indent="0" algn="just" eaLnBrk="1" hangingPunct="1">
              <a:buNone/>
            </a:pPr>
            <a:r>
              <a:rPr lang="es-UY" altLang="es-UY" dirty="0"/>
              <a:t>Un país tiene ventaja comparativa en la producción del bien que usa intensivamente el factor de producción que es relativamente abundante en ese país. Ese bien será exportable. </a:t>
            </a:r>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10</a:t>
            </a:fld>
            <a:endParaRPr lang="es-ES" altLang="es-UY"/>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s-ES" altLang="es-UY" sz="3200" dirty="0"/>
              <a:t>Teoría neoclásica y costo de oportunidad</a:t>
            </a:r>
          </a:p>
        </p:txBody>
      </p:sp>
      <p:sp>
        <p:nvSpPr>
          <p:cNvPr id="2" name="Rectangle 3"/>
          <p:cNvSpPr>
            <a:spLocks noGrp="1" noChangeArrowheads="1"/>
          </p:cNvSpPr>
          <p:nvPr>
            <p:ph idx="1"/>
          </p:nvPr>
        </p:nvSpPr>
        <p:spPr>
          <a:xfrm>
            <a:off x="479376" y="1628777"/>
            <a:ext cx="10801200" cy="4954585"/>
          </a:xfrm>
        </p:spPr>
        <p:txBody>
          <a:bodyPr/>
          <a:lstStyle/>
          <a:p>
            <a:pPr eaLnBrk="1" hangingPunct="1">
              <a:lnSpc>
                <a:spcPct val="90000"/>
              </a:lnSpc>
            </a:pPr>
            <a:r>
              <a:rPr lang="es-UY" altLang="es-UY" sz="2600" dirty="0"/>
              <a:t>En el modelo neoclásico el costo de oportunidad es creciente. Se tiene que dejar de producir cada vez más unidades de un bien por cada unidad adicional del otro. </a:t>
            </a:r>
          </a:p>
          <a:p>
            <a:pPr algn="just" eaLnBrk="1" hangingPunct="1">
              <a:lnSpc>
                <a:spcPct val="90000"/>
              </a:lnSpc>
            </a:pPr>
            <a:r>
              <a:rPr lang="es-ES" altLang="es-UY" sz="2600" dirty="0"/>
              <a:t>El costo creciente se explica porque para aumentar la producción de un bien, dado el supuesto de pleno empleo, se requiere liberar cada vez más recursos del otro sector. La relocalización de factores de un sector a otro es costosa debido a las diferentes intensidades factoriales en la producción de los bienes. </a:t>
            </a:r>
          </a:p>
          <a:p>
            <a:pPr eaLnBrk="1" hangingPunct="1">
              <a:lnSpc>
                <a:spcPct val="90000"/>
              </a:lnSpc>
            </a:pPr>
            <a:endParaRPr lang="es-ES" altLang="es-UY" sz="2600" dirty="0"/>
          </a:p>
        </p:txBody>
      </p:sp>
      <p:sp>
        <p:nvSpPr>
          <p:cNvPr id="3" name="Marcador de número de diapositiva 2"/>
          <p:cNvSpPr>
            <a:spLocks noGrp="1"/>
          </p:cNvSpPr>
          <p:nvPr>
            <p:ph type="sldNum" sz="quarter" idx="12"/>
          </p:nvPr>
        </p:nvSpPr>
        <p:spPr/>
        <p:txBody>
          <a:bodyPr/>
          <a:lstStyle/>
          <a:p>
            <a:fld id="{76A57451-827F-4F67-97DF-10322FC298B5}" type="slidenum">
              <a:rPr lang="es-ES" altLang="es-UY" smtClean="0"/>
              <a:pPr/>
              <a:t>11</a:t>
            </a:fld>
            <a:endParaRPr lang="es-ES" altLang="es-UY"/>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2"/>
          <p:cNvGrpSpPr>
            <a:grpSpLocks/>
          </p:cNvGrpSpPr>
          <p:nvPr/>
        </p:nvGrpSpPr>
        <p:grpSpPr bwMode="auto">
          <a:xfrm>
            <a:off x="1920094" y="1701722"/>
            <a:ext cx="8270071" cy="5002291"/>
            <a:chOff x="3711" y="8520"/>
            <a:chExt cx="5948" cy="3443"/>
          </a:xfrm>
        </p:grpSpPr>
        <p:sp>
          <p:nvSpPr>
            <p:cNvPr id="30723" name="Arc 3"/>
            <p:cNvSpPr>
              <a:spLocks/>
            </p:cNvSpPr>
            <p:nvPr/>
          </p:nvSpPr>
          <p:spPr bwMode="auto">
            <a:xfrm>
              <a:off x="5481" y="9345"/>
              <a:ext cx="2520" cy="21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p:nvSpPr>
            <p:cNvPr id="30724" name="Line 4"/>
            <p:cNvSpPr>
              <a:spLocks noChangeShapeType="1"/>
            </p:cNvSpPr>
            <p:nvPr/>
          </p:nvSpPr>
          <p:spPr bwMode="auto">
            <a:xfrm flipV="1">
              <a:off x="5481" y="8625"/>
              <a:ext cx="0" cy="28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30725" name="Line 5"/>
            <p:cNvSpPr>
              <a:spLocks noChangeShapeType="1"/>
            </p:cNvSpPr>
            <p:nvPr/>
          </p:nvSpPr>
          <p:spPr bwMode="auto">
            <a:xfrm>
              <a:off x="5481" y="11505"/>
              <a:ext cx="34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30726" name="AutoShape 6"/>
            <p:cNvSpPr>
              <a:spLocks noChangeArrowheads="1"/>
            </p:cNvSpPr>
            <p:nvPr/>
          </p:nvSpPr>
          <p:spPr bwMode="auto">
            <a:xfrm flipV="1">
              <a:off x="6400" y="9454"/>
              <a:ext cx="71" cy="71"/>
            </a:xfrm>
            <a:prstGeom prst="flowChartConnector">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a:p>
          </p:txBody>
        </p:sp>
        <p:sp>
          <p:nvSpPr>
            <p:cNvPr id="30727" name="AutoShape 7"/>
            <p:cNvSpPr>
              <a:spLocks noChangeArrowheads="1"/>
            </p:cNvSpPr>
            <p:nvPr/>
          </p:nvSpPr>
          <p:spPr bwMode="auto">
            <a:xfrm flipV="1">
              <a:off x="7315" y="10009"/>
              <a:ext cx="71" cy="71"/>
            </a:xfrm>
            <a:prstGeom prst="flowChartConnector">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a:p>
          </p:txBody>
        </p:sp>
        <p:sp>
          <p:nvSpPr>
            <p:cNvPr id="30728" name="AutoShape 8"/>
            <p:cNvSpPr>
              <a:spLocks noChangeArrowheads="1"/>
            </p:cNvSpPr>
            <p:nvPr/>
          </p:nvSpPr>
          <p:spPr bwMode="auto">
            <a:xfrm flipV="1">
              <a:off x="7825" y="10714"/>
              <a:ext cx="71" cy="71"/>
            </a:xfrm>
            <a:prstGeom prst="flowChartConnector">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a:p>
          </p:txBody>
        </p:sp>
        <p:sp>
          <p:nvSpPr>
            <p:cNvPr id="30729" name="Text Box 9"/>
            <p:cNvSpPr txBox="1">
              <a:spLocks noChangeArrowheads="1"/>
            </p:cNvSpPr>
            <p:nvPr/>
          </p:nvSpPr>
          <p:spPr bwMode="auto">
            <a:xfrm>
              <a:off x="6432" y="9098"/>
              <a:ext cx="570" cy="3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1200" b="1" dirty="0"/>
                <a:t>E</a:t>
              </a:r>
              <a:r>
                <a:rPr lang="es-ES" altLang="es-UY" sz="1200" baseline="-25000" dirty="0"/>
                <a:t>1</a:t>
              </a:r>
              <a:endParaRPr lang="es-ES" altLang="es-UY" sz="1200" dirty="0"/>
            </a:p>
          </p:txBody>
        </p:sp>
        <p:sp>
          <p:nvSpPr>
            <p:cNvPr id="30730" name="Text Box 10"/>
            <p:cNvSpPr txBox="1">
              <a:spLocks noChangeArrowheads="1"/>
            </p:cNvSpPr>
            <p:nvPr/>
          </p:nvSpPr>
          <p:spPr bwMode="auto">
            <a:xfrm>
              <a:off x="7377" y="9803"/>
              <a:ext cx="570" cy="3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1200" b="1"/>
                <a:t>E</a:t>
              </a:r>
              <a:r>
                <a:rPr lang="es-ES" altLang="es-UY" sz="1200" b="1" baseline="-25000"/>
                <a:t>2</a:t>
              </a:r>
              <a:endParaRPr lang="es-ES" altLang="es-UY" sz="1200"/>
            </a:p>
          </p:txBody>
        </p:sp>
        <p:sp>
          <p:nvSpPr>
            <p:cNvPr id="30731" name="Text Box 11"/>
            <p:cNvSpPr txBox="1">
              <a:spLocks noChangeArrowheads="1"/>
            </p:cNvSpPr>
            <p:nvPr/>
          </p:nvSpPr>
          <p:spPr bwMode="auto">
            <a:xfrm>
              <a:off x="7902" y="10538"/>
              <a:ext cx="570" cy="3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1200" b="1"/>
                <a:t>E</a:t>
              </a:r>
              <a:r>
                <a:rPr lang="es-ES" altLang="es-UY" sz="1200" baseline="-25000"/>
                <a:t>3</a:t>
              </a:r>
              <a:endParaRPr lang="es-ES" altLang="es-UY" sz="1200"/>
            </a:p>
          </p:txBody>
        </p:sp>
        <p:sp>
          <p:nvSpPr>
            <p:cNvPr id="30732" name="Text Box 12"/>
            <p:cNvSpPr txBox="1">
              <a:spLocks noChangeArrowheads="1"/>
            </p:cNvSpPr>
            <p:nvPr/>
          </p:nvSpPr>
          <p:spPr bwMode="auto">
            <a:xfrm>
              <a:off x="3711" y="8520"/>
              <a:ext cx="1545" cy="34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a:r>
                <a:rPr lang="es-ES" altLang="es-UY" sz="1200" b="1" dirty="0" smtClean="0"/>
                <a:t>Manufacturas</a:t>
              </a:r>
              <a:endParaRPr lang="es-ES" altLang="es-UY" sz="1200" b="1" dirty="0"/>
            </a:p>
          </p:txBody>
        </p:sp>
        <p:sp>
          <p:nvSpPr>
            <p:cNvPr id="30733" name="Text Box 13"/>
            <p:cNvSpPr txBox="1">
              <a:spLocks noChangeArrowheads="1"/>
            </p:cNvSpPr>
            <p:nvPr/>
          </p:nvSpPr>
          <p:spPr bwMode="auto">
            <a:xfrm>
              <a:off x="8174" y="11573"/>
              <a:ext cx="1485" cy="39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1200" b="1" dirty="0" smtClean="0"/>
                <a:t>Bienes agrícolas</a:t>
              </a:r>
              <a:endParaRPr lang="es-ES" altLang="es-UY" sz="1200" b="1" dirty="0"/>
            </a:p>
          </p:txBody>
        </p:sp>
      </p:grpSp>
      <p:sp>
        <p:nvSpPr>
          <p:cNvPr id="30722" name="Text Box 14"/>
          <p:cNvSpPr txBox="1">
            <a:spLocks noChangeArrowheads="1"/>
          </p:cNvSpPr>
          <p:nvPr/>
        </p:nvSpPr>
        <p:spPr bwMode="auto">
          <a:xfrm>
            <a:off x="1344460" y="99949"/>
            <a:ext cx="95770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es-ES" altLang="es-UY" sz="3200" dirty="0">
                <a:latin typeface="Calibri" pitchFamily="34" charset="0"/>
                <a:cs typeface="Times New Roman" pitchFamily="18" charset="0"/>
              </a:rPr>
              <a:t>Frontera de Posibilidades de Producción con </a:t>
            </a:r>
          </a:p>
          <a:p>
            <a:pPr algn="ctr"/>
            <a:r>
              <a:rPr lang="es-ES" altLang="es-UY" sz="3200" dirty="0">
                <a:latin typeface="Calibri" pitchFamily="34" charset="0"/>
                <a:cs typeface="Times New Roman" pitchFamily="18" charset="0"/>
              </a:rPr>
              <a:t>costos de Oportunidad Crecientes</a:t>
            </a:r>
          </a:p>
          <a:p>
            <a:pPr algn="ctr"/>
            <a:endParaRPr lang="es-ES" altLang="es-UY" sz="4400" dirty="0">
              <a:latin typeface="Calibri" pitchFamily="34" charset="0"/>
            </a:endParaRPr>
          </a:p>
        </p:txBody>
      </p:sp>
      <p:sp>
        <p:nvSpPr>
          <p:cNvPr id="2" name="Marcador de número de diapositiva 1"/>
          <p:cNvSpPr>
            <a:spLocks noGrp="1"/>
          </p:cNvSpPr>
          <p:nvPr>
            <p:ph type="sldNum" sz="quarter" idx="12"/>
          </p:nvPr>
        </p:nvSpPr>
        <p:spPr/>
        <p:txBody>
          <a:bodyPr/>
          <a:lstStyle/>
          <a:p>
            <a:fld id="{A8538685-C7F0-4DFE-9600-B108ADDC5124}" type="slidenum">
              <a:rPr lang="es-ES" altLang="es-UY" smtClean="0"/>
              <a:pPr/>
              <a:t>12</a:t>
            </a:fld>
            <a:endParaRPr lang="es-ES" altLang="es-UY"/>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847850" y="274639"/>
            <a:ext cx="8362950" cy="1138237"/>
          </a:xfrm>
        </p:spPr>
        <p:txBody>
          <a:bodyPr/>
          <a:lstStyle/>
          <a:p>
            <a:pPr eaLnBrk="1" hangingPunct="1"/>
            <a:r>
              <a:rPr lang="es-ES" altLang="es-UY" sz="3200" dirty="0"/>
              <a:t>Supuestos: Economía nacional </a:t>
            </a:r>
          </a:p>
        </p:txBody>
      </p:sp>
      <p:sp>
        <p:nvSpPr>
          <p:cNvPr id="34818" name="Rectangle 3"/>
          <p:cNvSpPr>
            <a:spLocks noGrp="1" noChangeArrowheads="1"/>
          </p:cNvSpPr>
          <p:nvPr>
            <p:ph idx="1"/>
          </p:nvPr>
        </p:nvSpPr>
        <p:spPr>
          <a:xfrm>
            <a:off x="407368" y="1557339"/>
            <a:ext cx="10729192" cy="5026021"/>
          </a:xfrm>
        </p:spPr>
        <p:txBody>
          <a:bodyPr/>
          <a:lstStyle/>
          <a:p>
            <a:pPr lvl="1" eaLnBrk="1" hangingPunct="1">
              <a:buFont typeface="Arial" pitchFamily="34" charset="0"/>
              <a:buChar char="•"/>
            </a:pPr>
            <a:r>
              <a:rPr lang="es-ES" altLang="es-UY" sz="2600" dirty="0"/>
              <a:t>Dotaciones fijas de dos factores de producción primarios homogéneos: capital (K) y trabajo (L)</a:t>
            </a:r>
          </a:p>
          <a:p>
            <a:pPr lvl="1" eaLnBrk="1" hangingPunct="1">
              <a:buFont typeface="Arial" pitchFamily="34" charset="0"/>
              <a:buChar char="•"/>
            </a:pPr>
            <a:r>
              <a:rPr lang="es-ES" altLang="es-UY" sz="2600" dirty="0"/>
              <a:t>Se producen dos bienes para consumo final: Agrícola (A) y Manufacturado (M)</a:t>
            </a:r>
          </a:p>
          <a:p>
            <a:pPr lvl="1" eaLnBrk="1" hangingPunct="1">
              <a:buFont typeface="Arial" pitchFamily="34" charset="0"/>
              <a:buChar char="•"/>
            </a:pPr>
            <a:r>
              <a:rPr lang="es-ES" altLang="es-UY" sz="2600" dirty="0"/>
              <a:t>Funciones de producción con coeficientes técnicos variables. </a:t>
            </a:r>
          </a:p>
          <a:p>
            <a:pPr lvl="1" eaLnBrk="1" hangingPunct="1">
              <a:buFont typeface="Arial" pitchFamily="34" charset="0"/>
              <a:buChar char="•"/>
            </a:pPr>
            <a:r>
              <a:rPr lang="es-ES" altLang="es-UY" sz="2600" dirty="0"/>
              <a:t>Retornos constantes a escala</a:t>
            </a:r>
          </a:p>
          <a:p>
            <a:pPr lvl="1" eaLnBrk="1" hangingPunct="1">
              <a:buFont typeface="Arial" pitchFamily="34" charset="0"/>
              <a:buChar char="•"/>
            </a:pPr>
            <a:r>
              <a:rPr lang="es-ES" altLang="es-UY" sz="2600" dirty="0"/>
              <a:t>Los bienes difieren en la intensidad factorial. La producción de bienes agrícolas es intensiva en trabajo y la producción de manufacturas es intensiva en capital. </a:t>
            </a:r>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13</a:t>
            </a:fld>
            <a:endParaRPr lang="es-ES" altLang="es-UY"/>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s-ES" altLang="es-UY" sz="3200" dirty="0"/>
              <a:t>Supuestos: Economía nacional</a:t>
            </a:r>
          </a:p>
        </p:txBody>
      </p:sp>
      <p:sp>
        <p:nvSpPr>
          <p:cNvPr id="36866" name="Rectangle 3"/>
          <p:cNvSpPr>
            <a:spLocks noGrp="1" noChangeArrowheads="1"/>
          </p:cNvSpPr>
          <p:nvPr>
            <p:ph idx="1"/>
          </p:nvPr>
        </p:nvSpPr>
        <p:spPr>
          <a:xfrm>
            <a:off x="407368" y="1827213"/>
            <a:ext cx="10441160" cy="4756149"/>
          </a:xfrm>
        </p:spPr>
        <p:txBody>
          <a:bodyPr/>
          <a:lstStyle/>
          <a:p>
            <a:pPr lvl="1" eaLnBrk="1" hangingPunct="1">
              <a:buFont typeface="Arial" pitchFamily="34" charset="0"/>
              <a:buChar char="•"/>
            </a:pPr>
            <a:r>
              <a:rPr lang="es-ES" altLang="es-UY" dirty="0"/>
              <a:t>No existe reversión de intensidad factorial</a:t>
            </a:r>
          </a:p>
          <a:p>
            <a:pPr lvl="1" algn="ctr" eaLnBrk="1" hangingPunct="1">
              <a:buNone/>
            </a:pPr>
            <a:r>
              <a:rPr lang="es-ES" altLang="es-UY" dirty="0" err="1"/>
              <a:t>a</a:t>
            </a:r>
            <a:r>
              <a:rPr lang="es-ES" altLang="es-UY" sz="1800" baseline="-25000" dirty="0" err="1"/>
              <a:t>KM</a:t>
            </a:r>
            <a:r>
              <a:rPr lang="es-ES" altLang="es-UY" dirty="0"/>
              <a:t>/</a:t>
            </a:r>
            <a:r>
              <a:rPr lang="es-ES" altLang="es-UY" dirty="0" err="1"/>
              <a:t>a</a:t>
            </a:r>
            <a:r>
              <a:rPr lang="es-ES" altLang="es-UY" sz="1800" baseline="-25000" dirty="0" err="1"/>
              <a:t>LM</a:t>
            </a:r>
            <a:r>
              <a:rPr lang="es-ES" altLang="es-UY" dirty="0"/>
              <a:t> &gt; </a:t>
            </a:r>
            <a:r>
              <a:rPr lang="es-ES" altLang="es-UY" dirty="0" err="1" smtClean="0"/>
              <a:t>a</a:t>
            </a:r>
            <a:r>
              <a:rPr lang="es-ES" altLang="es-UY" sz="1800" baseline="-25000" dirty="0" err="1" smtClean="0"/>
              <a:t>KA</a:t>
            </a:r>
            <a:r>
              <a:rPr lang="es-ES" altLang="es-UY" dirty="0" smtClean="0"/>
              <a:t>/</a:t>
            </a:r>
            <a:r>
              <a:rPr lang="es-ES" altLang="es-UY" dirty="0" err="1" smtClean="0"/>
              <a:t>a</a:t>
            </a:r>
            <a:r>
              <a:rPr lang="es-ES" altLang="es-UY" sz="1800" baseline="-25000" dirty="0" err="1" smtClean="0"/>
              <a:t>LA</a:t>
            </a:r>
            <a:r>
              <a:rPr lang="es-ES" altLang="es-UY" dirty="0" smtClean="0"/>
              <a:t>, </a:t>
            </a:r>
            <a:r>
              <a:rPr lang="es-ES" altLang="es-UY" dirty="0"/>
              <a:t>para todo w/r</a:t>
            </a:r>
          </a:p>
          <a:p>
            <a:pPr lvl="1" eaLnBrk="1" hangingPunct="1">
              <a:buFont typeface="Arial" pitchFamily="34" charset="0"/>
              <a:buChar char="•"/>
            </a:pPr>
            <a:endParaRPr lang="es-ES" altLang="es-UY" dirty="0"/>
          </a:p>
          <a:p>
            <a:pPr lvl="1" eaLnBrk="1" hangingPunct="1">
              <a:buFont typeface="Arial" pitchFamily="34" charset="0"/>
              <a:buChar char="•"/>
            </a:pPr>
            <a:r>
              <a:rPr lang="es-ES" altLang="es-UY" dirty="0"/>
              <a:t>Los mercados de bienes y factores de producción se encuentran en competencia perfecta, y hay perfecta movilidad entre sectores</a:t>
            </a:r>
          </a:p>
          <a:p>
            <a:pPr lvl="1" algn="ctr" eaLnBrk="1" hangingPunct="1">
              <a:buFont typeface="Arial" pitchFamily="34" charset="0"/>
              <a:buNone/>
            </a:pPr>
            <a:r>
              <a:rPr lang="es-ES" altLang="es-UY" dirty="0"/>
              <a:t>w= </a:t>
            </a:r>
            <a:r>
              <a:rPr lang="es-ES" altLang="es-UY" dirty="0" err="1"/>
              <a:t>w</a:t>
            </a:r>
            <a:r>
              <a:rPr lang="es-ES" altLang="es-UY" sz="1800" dirty="0" err="1"/>
              <a:t>A</a:t>
            </a:r>
            <a:r>
              <a:rPr lang="es-ES" altLang="es-UY" dirty="0"/>
              <a:t>= </a:t>
            </a:r>
            <a:r>
              <a:rPr lang="es-ES" altLang="es-UY" dirty="0" err="1"/>
              <a:t>w</a:t>
            </a:r>
            <a:r>
              <a:rPr lang="es-ES" altLang="es-UY" sz="1800" dirty="0" err="1"/>
              <a:t>M</a:t>
            </a:r>
            <a:r>
              <a:rPr lang="es-ES" altLang="es-UY" sz="1800" dirty="0"/>
              <a:t>   </a:t>
            </a:r>
            <a:r>
              <a:rPr lang="es-ES" altLang="es-UY" dirty="0"/>
              <a:t> y     r= </a:t>
            </a:r>
            <a:r>
              <a:rPr lang="es-ES" altLang="es-UY" dirty="0" err="1"/>
              <a:t>r</a:t>
            </a:r>
            <a:r>
              <a:rPr lang="es-ES" altLang="es-UY" sz="1800" dirty="0" err="1"/>
              <a:t>A</a:t>
            </a:r>
            <a:r>
              <a:rPr lang="es-ES" altLang="es-UY" dirty="0"/>
              <a:t>= </a:t>
            </a:r>
            <a:r>
              <a:rPr lang="es-ES" altLang="es-UY" dirty="0" err="1"/>
              <a:t>r</a:t>
            </a:r>
            <a:r>
              <a:rPr lang="es-ES" altLang="es-UY" sz="1800" dirty="0" err="1"/>
              <a:t>M</a:t>
            </a:r>
            <a:endParaRPr lang="es-ES" altLang="es-UY" sz="1800" dirty="0"/>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14</a:t>
            </a:fld>
            <a:endParaRPr lang="es-ES" altLang="es-UY"/>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s-ES" altLang="es-UY" sz="3600"/>
              <a:t>Supuestos del modelo: Economía internacional</a:t>
            </a:r>
          </a:p>
        </p:txBody>
      </p:sp>
      <p:sp>
        <p:nvSpPr>
          <p:cNvPr id="38914" name="Rectangle 3"/>
          <p:cNvSpPr>
            <a:spLocks noGrp="1" noChangeArrowheads="1"/>
          </p:cNvSpPr>
          <p:nvPr>
            <p:ph idx="1"/>
          </p:nvPr>
        </p:nvSpPr>
        <p:spPr>
          <a:xfrm>
            <a:off x="335360" y="1628776"/>
            <a:ext cx="10972800" cy="4536527"/>
          </a:xfrm>
        </p:spPr>
        <p:txBody>
          <a:bodyPr/>
          <a:lstStyle/>
          <a:p>
            <a:pPr eaLnBrk="1" hangingPunct="1"/>
            <a:r>
              <a:rPr lang="es-ES" altLang="es-UY" sz="2500" dirty="0"/>
              <a:t>Dos países</a:t>
            </a:r>
          </a:p>
          <a:p>
            <a:pPr eaLnBrk="1" hangingPunct="1"/>
            <a:r>
              <a:rPr lang="es-ES" altLang="es-UY" sz="2500" dirty="0"/>
              <a:t>Perfecta movilidad de bienes entre países</a:t>
            </a:r>
          </a:p>
          <a:p>
            <a:pPr eaLnBrk="1" hangingPunct="1"/>
            <a:r>
              <a:rPr lang="es-ES" altLang="es-UY" sz="2500" dirty="0"/>
              <a:t>Los factores de producción no se mueven entre países </a:t>
            </a:r>
          </a:p>
          <a:p>
            <a:pPr eaLnBrk="1" hangingPunct="1"/>
            <a:r>
              <a:rPr lang="es-ES" altLang="es-UY" sz="2500" dirty="0"/>
              <a:t>Los países difieren en la dotación relativa de factores. La economía doméstica es capital-abundante y la economía extranjera es trabajo-abundante. Ambas economías tienen idénticas funciones de producción e idénticas funciones de demanda. </a:t>
            </a:r>
          </a:p>
          <a:p>
            <a:pPr algn="ctr" eaLnBrk="1" hangingPunct="1">
              <a:buFont typeface="Wingdings" pitchFamily="2" charset="2"/>
              <a:buNone/>
            </a:pPr>
            <a:r>
              <a:rPr lang="es-ES" altLang="es-UY" sz="2500" dirty="0"/>
              <a:t>K/L &gt; (K/L)*  </a:t>
            </a:r>
            <a:r>
              <a:rPr lang="es-ES" altLang="es-UY" sz="2500" dirty="0">
                <a:sym typeface="Wingdings" pitchFamily="2" charset="2"/>
              </a:rPr>
              <a:t> w/r &gt; (w/r)*</a:t>
            </a:r>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15</a:t>
            </a:fld>
            <a:endParaRPr lang="es-ES" altLang="es-UY"/>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s-ES" altLang="es-UY" sz="3200" dirty="0"/>
              <a:t>Equilibrio en economía cerrada</a:t>
            </a:r>
          </a:p>
        </p:txBody>
      </p:sp>
      <p:sp>
        <p:nvSpPr>
          <p:cNvPr id="40962" name="Rectangle 3"/>
          <p:cNvSpPr>
            <a:spLocks noGrp="1" noChangeArrowheads="1"/>
          </p:cNvSpPr>
          <p:nvPr>
            <p:ph idx="1"/>
          </p:nvPr>
        </p:nvSpPr>
        <p:spPr>
          <a:xfrm>
            <a:off x="551384" y="1484784"/>
            <a:ext cx="10657184" cy="5026570"/>
          </a:xfrm>
        </p:spPr>
        <p:txBody>
          <a:bodyPr/>
          <a:lstStyle/>
          <a:p>
            <a:pPr eaLnBrk="1" hangingPunct="1">
              <a:lnSpc>
                <a:spcPct val="90000"/>
              </a:lnSpc>
            </a:pPr>
            <a:r>
              <a:rPr lang="es-ES" altLang="es-UY" sz="2600" dirty="0"/>
              <a:t>El equilibrio en la producción y en el consumo requiere la igualdad de la tasa marginal de transformación (costo de oportunidad), el precio relativo de los bienes, y la tasa marginal de sustitución en el consumo.</a:t>
            </a:r>
          </a:p>
          <a:p>
            <a:pPr eaLnBrk="1" hangingPunct="1">
              <a:lnSpc>
                <a:spcPct val="90000"/>
              </a:lnSpc>
            </a:pPr>
            <a:r>
              <a:rPr lang="es-ES" altLang="es-UY" sz="2600" dirty="0"/>
              <a:t>Si la economía doméstica es abundante en capital, su frontera de posibilidades de producción va a estar sesgada hacia la producción de manufacturas. La frontera de posibilidades de producción del país extranjero va a estar sesgada hacia la producción de alimentos. </a:t>
            </a:r>
          </a:p>
          <a:p>
            <a:pPr eaLnBrk="1" hangingPunct="1">
              <a:lnSpc>
                <a:spcPct val="90000"/>
              </a:lnSpc>
            </a:pPr>
            <a:r>
              <a:rPr lang="es-ES" altLang="es-UY" sz="2600" dirty="0"/>
              <a:t>En autarquía, el precio relativo de bienes agrícolas es más alto en la economía doméstica. </a:t>
            </a:r>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16</a:t>
            </a:fld>
            <a:endParaRPr lang="es-ES" altLang="es-UY"/>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p:txBody>
          <a:bodyPr>
            <a:normAutofit/>
          </a:bodyPr>
          <a:lstStyle/>
          <a:p>
            <a:pPr eaLnBrk="1" hangingPunct="1"/>
            <a:r>
              <a:rPr lang="es-UY" altLang="es-UY" sz="3600" dirty="0"/>
              <a:t>Equilibrio de autarquía: economía doméstica</a:t>
            </a:r>
          </a:p>
        </p:txBody>
      </p:sp>
      <p:grpSp>
        <p:nvGrpSpPr>
          <p:cNvPr id="46082" name="Group 282"/>
          <p:cNvGrpSpPr>
            <a:grpSpLocks/>
          </p:cNvGrpSpPr>
          <p:nvPr/>
        </p:nvGrpSpPr>
        <p:grpSpPr bwMode="auto">
          <a:xfrm>
            <a:off x="2922589" y="2205038"/>
            <a:ext cx="6323793" cy="4572000"/>
            <a:chOff x="1176" y="1521"/>
            <a:chExt cx="5195" cy="4688"/>
          </a:xfrm>
        </p:grpSpPr>
        <p:sp>
          <p:nvSpPr>
            <p:cNvPr id="46085" name="Text Box 286"/>
            <p:cNvSpPr txBox="1">
              <a:spLocks noChangeArrowheads="1"/>
            </p:cNvSpPr>
            <p:nvPr/>
          </p:nvSpPr>
          <p:spPr bwMode="auto">
            <a:xfrm>
              <a:off x="3486" y="2189"/>
              <a:ext cx="991"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1600" dirty="0"/>
                <a:t>Q=C</a:t>
              </a:r>
            </a:p>
          </p:txBody>
        </p:sp>
        <p:sp>
          <p:nvSpPr>
            <p:cNvPr id="46086" name="Text Box 287"/>
            <p:cNvSpPr txBox="1">
              <a:spLocks noChangeArrowheads="1"/>
            </p:cNvSpPr>
            <p:nvPr/>
          </p:nvSpPr>
          <p:spPr bwMode="auto">
            <a:xfrm>
              <a:off x="5380" y="4474"/>
              <a:ext cx="991"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1600" dirty="0"/>
                <a:t>-P</a:t>
              </a:r>
              <a:r>
                <a:rPr lang="es-ES" altLang="es-UY" sz="1600" baseline="-25000" dirty="0"/>
                <a:t>A</a:t>
              </a:r>
              <a:r>
                <a:rPr lang="es-ES" altLang="es-UY" sz="1600" dirty="0"/>
                <a:t>/P</a:t>
              </a:r>
              <a:r>
                <a:rPr lang="es-ES" altLang="es-UY" sz="1600" baseline="-25000" dirty="0"/>
                <a:t>M</a:t>
              </a:r>
            </a:p>
          </p:txBody>
        </p:sp>
        <p:sp>
          <p:nvSpPr>
            <p:cNvPr id="46087" name="Text Box 288"/>
            <p:cNvSpPr txBox="1">
              <a:spLocks noChangeArrowheads="1"/>
            </p:cNvSpPr>
            <p:nvPr/>
          </p:nvSpPr>
          <p:spPr bwMode="auto">
            <a:xfrm>
              <a:off x="5057" y="5403"/>
              <a:ext cx="853" cy="8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2000" dirty="0"/>
                <a:t>Q</a:t>
              </a:r>
              <a:r>
                <a:rPr lang="es-ES" altLang="es-UY" sz="2000" baseline="-25000" dirty="0"/>
                <a:t>A</a:t>
              </a:r>
              <a:endParaRPr lang="es-ES" altLang="es-UY" sz="2000" dirty="0"/>
            </a:p>
          </p:txBody>
        </p:sp>
        <p:sp>
          <p:nvSpPr>
            <p:cNvPr id="46088" name="Text Box 289"/>
            <p:cNvSpPr txBox="1">
              <a:spLocks noChangeArrowheads="1"/>
            </p:cNvSpPr>
            <p:nvPr/>
          </p:nvSpPr>
          <p:spPr bwMode="auto">
            <a:xfrm>
              <a:off x="1176" y="1521"/>
              <a:ext cx="932" cy="5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2000" dirty="0"/>
                <a:t>Q</a:t>
              </a:r>
              <a:r>
                <a:rPr lang="es-ES" altLang="es-UY" sz="2000" baseline="-25000" dirty="0"/>
                <a:t>M</a:t>
              </a:r>
              <a:endParaRPr lang="es-ES" altLang="es-UY" sz="2000" dirty="0"/>
            </a:p>
          </p:txBody>
        </p:sp>
        <p:sp>
          <p:nvSpPr>
            <p:cNvPr id="46089" name="Line 290"/>
            <p:cNvSpPr>
              <a:spLocks noChangeShapeType="1"/>
            </p:cNvSpPr>
            <p:nvPr/>
          </p:nvSpPr>
          <p:spPr bwMode="auto">
            <a:xfrm flipV="1">
              <a:off x="1992" y="1521"/>
              <a:ext cx="0" cy="37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46090" name="Line 291"/>
            <p:cNvSpPr>
              <a:spLocks noChangeShapeType="1"/>
            </p:cNvSpPr>
            <p:nvPr/>
          </p:nvSpPr>
          <p:spPr bwMode="auto">
            <a:xfrm>
              <a:off x="1992" y="5264"/>
              <a:ext cx="391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46091" name="Arc 292"/>
            <p:cNvSpPr>
              <a:spLocks/>
            </p:cNvSpPr>
            <p:nvPr/>
          </p:nvSpPr>
          <p:spPr bwMode="auto">
            <a:xfrm>
              <a:off x="1977" y="1791"/>
              <a:ext cx="2213" cy="3473"/>
            </a:xfrm>
            <a:custGeom>
              <a:avLst/>
              <a:gdLst>
                <a:gd name="T0" fmla="*/ 0 w 21600"/>
                <a:gd name="T1" fmla="*/ 0 h 21600"/>
                <a:gd name="T2" fmla="*/ 0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p:nvSpPr>
            <p:cNvPr id="46092" name="Line 293"/>
            <p:cNvSpPr>
              <a:spLocks noChangeShapeType="1"/>
            </p:cNvSpPr>
            <p:nvPr/>
          </p:nvSpPr>
          <p:spPr bwMode="auto">
            <a:xfrm>
              <a:off x="2546" y="1668"/>
              <a:ext cx="2937" cy="32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46093" name="Oval 295"/>
            <p:cNvSpPr>
              <a:spLocks noChangeArrowheads="1"/>
            </p:cNvSpPr>
            <p:nvPr/>
          </p:nvSpPr>
          <p:spPr bwMode="auto">
            <a:xfrm>
              <a:off x="3235" y="2393"/>
              <a:ext cx="38" cy="47"/>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a:p>
          </p:txBody>
        </p:sp>
      </p:grpSp>
      <p:sp>
        <p:nvSpPr>
          <p:cNvPr id="19" name="Arco 18"/>
          <p:cNvSpPr/>
          <p:nvPr/>
        </p:nvSpPr>
        <p:spPr bwMode="auto">
          <a:xfrm flipH="1" flipV="1">
            <a:off x="7512051" y="1989138"/>
            <a:ext cx="766763" cy="857250"/>
          </a:xfrm>
          <a:prstGeom prst="arc">
            <a:avLst>
              <a:gd name="adj1" fmla="val 16200000"/>
              <a:gd name="adj2" fmla="val 21434400"/>
            </a:avLst>
          </a:prstGeom>
          <a:noFill/>
          <a:ln w="9525" cap="flat" cmpd="sng" algn="ctr">
            <a:solidFill>
              <a:schemeClr val="bg1"/>
            </a:solidFill>
            <a:prstDash val="solid"/>
            <a:round/>
            <a:headEnd type="none" w="med" len="med"/>
            <a:tailEnd type="none" w="med" len="med"/>
          </a:ln>
          <a:effectLst/>
        </p:spPr>
        <p:txBody>
          <a:bodyPr/>
          <a:lstStyle/>
          <a:p>
            <a:pPr>
              <a:defRPr/>
            </a:pPr>
            <a:endParaRPr lang="es-UY" dirty="0">
              <a:ea typeface="+mn-ea"/>
            </a:endParaRPr>
          </a:p>
        </p:txBody>
      </p:sp>
      <p:sp>
        <p:nvSpPr>
          <p:cNvPr id="20" name="Arco 19"/>
          <p:cNvSpPr/>
          <p:nvPr/>
        </p:nvSpPr>
        <p:spPr bwMode="auto">
          <a:xfrm flipH="1" flipV="1">
            <a:off x="5241926" y="1628800"/>
            <a:ext cx="1774825" cy="1728788"/>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es-UY">
              <a:ea typeface="+mn-ea"/>
            </a:endParaRPr>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17</a:t>
            </a:fld>
            <a:endParaRPr lang="es-ES" altLang="es-UY"/>
          </a:p>
        </p:txBody>
      </p:sp>
    </p:spTree>
    <p:extLst>
      <p:ext uri="{BB962C8B-B14F-4D97-AF65-F5344CB8AC3E}">
        <p14:creationId xmlns:p14="http://schemas.microsoft.com/office/powerpoint/2010/main" val="864368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s-UY" altLang="es-UY" sz="3200" dirty="0"/>
              <a:t>Equilibrio con comercio </a:t>
            </a:r>
            <a:endParaRPr lang="es-ES" altLang="es-UY" sz="3200" dirty="0"/>
          </a:p>
        </p:txBody>
      </p:sp>
      <p:sp>
        <p:nvSpPr>
          <p:cNvPr id="47106" name="Rectangle 3"/>
          <p:cNvSpPr>
            <a:spLocks noGrp="1" noChangeArrowheads="1"/>
          </p:cNvSpPr>
          <p:nvPr>
            <p:ph idx="1"/>
          </p:nvPr>
        </p:nvSpPr>
        <p:spPr>
          <a:xfrm>
            <a:off x="609600" y="1484785"/>
            <a:ext cx="10742984" cy="5098578"/>
          </a:xfrm>
        </p:spPr>
        <p:txBody>
          <a:bodyPr/>
          <a:lstStyle/>
          <a:p>
            <a:pPr algn="just" eaLnBrk="1" hangingPunct="1">
              <a:lnSpc>
                <a:spcPct val="80000"/>
              </a:lnSpc>
            </a:pPr>
            <a:r>
              <a:rPr lang="es-UY" altLang="es-UY" sz="2800" dirty="0"/>
              <a:t>El país abundante en capital ofrecerá las manufacturas a un precio relativo menor. Lo contrario ocurrirá </a:t>
            </a:r>
            <a:r>
              <a:rPr lang="es-UY" altLang="es-UY" sz="2800" dirty="0" smtClean="0"/>
              <a:t>en </a:t>
            </a:r>
            <a:r>
              <a:rPr lang="es-UY" altLang="es-UY" sz="2800" dirty="0"/>
              <a:t>el otro país. </a:t>
            </a:r>
            <a:endParaRPr lang="es-UY" altLang="es-UY" sz="2800" dirty="0" smtClean="0"/>
          </a:p>
          <a:p>
            <a:pPr algn="just" eaLnBrk="1" hangingPunct="1">
              <a:lnSpc>
                <a:spcPct val="80000"/>
              </a:lnSpc>
            </a:pPr>
            <a:r>
              <a:rPr lang="es-UY" altLang="es-UY" sz="2800" dirty="0" smtClean="0"/>
              <a:t>Los </a:t>
            </a:r>
            <a:r>
              <a:rPr lang="es-UY" altLang="es-UY" sz="2800" dirty="0"/>
              <a:t>consumidores demandan los bienes importados a precios relativos menores. </a:t>
            </a:r>
            <a:endParaRPr lang="es-UY" altLang="es-UY" sz="2800" dirty="0" smtClean="0"/>
          </a:p>
          <a:p>
            <a:pPr algn="just" eaLnBrk="1" hangingPunct="1">
              <a:lnSpc>
                <a:spcPct val="80000"/>
              </a:lnSpc>
            </a:pPr>
            <a:r>
              <a:rPr lang="es-UY" altLang="es-UY" sz="2800" dirty="0" smtClean="0"/>
              <a:t>El </a:t>
            </a:r>
            <a:r>
              <a:rPr lang="es-UY" altLang="es-UY" sz="2800" dirty="0"/>
              <a:t>comercio lleva a la igualación del precio de los bienes.</a:t>
            </a:r>
          </a:p>
          <a:p>
            <a:pPr algn="just" eaLnBrk="1" hangingPunct="1">
              <a:lnSpc>
                <a:spcPct val="80000"/>
              </a:lnSpc>
            </a:pPr>
            <a:r>
              <a:rPr lang="es-UY" altLang="es-UY" sz="2800" dirty="0"/>
              <a:t>El país abundante en capital aumenta la producción de manufacturas, el país abundante en trabajo aumenta la producción de bienes agrícolas. </a:t>
            </a:r>
          </a:p>
          <a:p>
            <a:pPr algn="just" eaLnBrk="1" hangingPunct="1">
              <a:lnSpc>
                <a:spcPct val="80000"/>
              </a:lnSpc>
            </a:pPr>
            <a:r>
              <a:rPr lang="es-UY" altLang="es-UY" sz="2800" b="1" dirty="0" smtClean="0"/>
              <a:t>Patrón de comercio</a:t>
            </a:r>
            <a:r>
              <a:rPr lang="es-UY" altLang="es-UY" sz="2800" dirty="0" smtClean="0"/>
              <a:t>: El </a:t>
            </a:r>
            <a:r>
              <a:rPr lang="es-UY" altLang="es-UY" sz="2800" dirty="0"/>
              <a:t>primero exporta manufacturas e importa a cambio bienes agrícolas. El segundo exporta bienes agrícolas e importa manufacturas. </a:t>
            </a:r>
            <a:endParaRPr lang="es-UY" altLang="es-UY" sz="2800" dirty="0" smtClean="0"/>
          </a:p>
          <a:p>
            <a:pPr algn="just" eaLnBrk="1" hangingPunct="1">
              <a:lnSpc>
                <a:spcPct val="80000"/>
              </a:lnSpc>
            </a:pPr>
            <a:r>
              <a:rPr lang="es-UY" altLang="es-UY" sz="2800" dirty="0" smtClean="0"/>
              <a:t>No </a:t>
            </a:r>
            <a:r>
              <a:rPr lang="es-UY" altLang="es-UY" sz="2800" dirty="0"/>
              <a:t>hay especialización completa de las economías.</a:t>
            </a:r>
            <a:endParaRPr lang="es-ES" altLang="es-UY" sz="2800" dirty="0"/>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18</a:t>
            </a:fld>
            <a:endParaRPr lang="es-ES" altLang="es-UY"/>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altLang="es-UY" sz="4000" dirty="0" err="1"/>
              <a:t>Equilibrio</a:t>
            </a:r>
            <a:r>
              <a:rPr lang="en-US" altLang="es-UY" sz="4000" dirty="0"/>
              <a:t> </a:t>
            </a:r>
            <a:r>
              <a:rPr lang="en-US" altLang="es-UY" sz="4000" dirty="0" err="1"/>
              <a:t>en</a:t>
            </a:r>
            <a:r>
              <a:rPr lang="en-US" altLang="es-UY" sz="4000" dirty="0"/>
              <a:t> </a:t>
            </a:r>
            <a:r>
              <a:rPr lang="en-US" altLang="es-UY" sz="4000" dirty="0" err="1"/>
              <a:t>econom</a:t>
            </a:r>
            <a:r>
              <a:rPr lang="es-ES" altLang="es-UY" sz="4000" dirty="0" err="1"/>
              <a:t>ía</a:t>
            </a:r>
            <a:r>
              <a:rPr lang="es-ES" altLang="es-UY" sz="4000" dirty="0"/>
              <a:t> abierta (economía doméstica)</a:t>
            </a:r>
            <a:endParaRPr lang="en-US" altLang="es-UY" sz="4000" dirty="0"/>
          </a:p>
        </p:txBody>
      </p:sp>
      <p:grpSp>
        <p:nvGrpSpPr>
          <p:cNvPr id="49154" name="Group 282"/>
          <p:cNvGrpSpPr>
            <a:grpSpLocks/>
          </p:cNvGrpSpPr>
          <p:nvPr/>
        </p:nvGrpSpPr>
        <p:grpSpPr bwMode="auto">
          <a:xfrm>
            <a:off x="2921000" y="2006600"/>
            <a:ext cx="6781800" cy="4572000"/>
            <a:chOff x="1176" y="1521"/>
            <a:chExt cx="6070" cy="4688"/>
          </a:xfrm>
        </p:grpSpPr>
        <p:sp>
          <p:nvSpPr>
            <p:cNvPr id="49164" name="Text Box 283"/>
            <p:cNvSpPr txBox="1">
              <a:spLocks noChangeArrowheads="1"/>
            </p:cNvSpPr>
            <p:nvPr/>
          </p:nvSpPr>
          <p:spPr bwMode="auto">
            <a:xfrm>
              <a:off x="5322" y="4607"/>
              <a:ext cx="1924"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UY" altLang="es-UY" sz="1600" dirty="0"/>
            </a:p>
            <a:p>
              <a:r>
                <a:rPr lang="es-UY" altLang="es-UY" sz="1600" dirty="0"/>
                <a:t>-</a:t>
              </a:r>
              <a:r>
                <a:rPr lang="es-ES" altLang="es-UY" sz="1600" dirty="0"/>
                <a:t>P</a:t>
              </a:r>
              <a:r>
                <a:rPr lang="es-UY" altLang="es-UY" sz="1600" baseline="30000" dirty="0"/>
                <a:t>0</a:t>
              </a:r>
              <a:r>
                <a:rPr lang="es-UY" altLang="es-UY" sz="1600" baseline="-25000" dirty="0"/>
                <a:t>A</a:t>
              </a:r>
              <a:r>
                <a:rPr lang="es-ES" altLang="es-UY" sz="1600" dirty="0"/>
                <a:t>/P</a:t>
              </a:r>
              <a:r>
                <a:rPr lang="es-ES" altLang="es-UY" sz="1600" baseline="30000" dirty="0"/>
                <a:t>0</a:t>
              </a:r>
              <a:r>
                <a:rPr lang="es-ES" altLang="es-UY" sz="1600" baseline="-25000" dirty="0"/>
                <a:t>M</a:t>
              </a:r>
              <a:endParaRPr lang="es-ES" altLang="es-UY" sz="1600" dirty="0"/>
            </a:p>
          </p:txBody>
        </p:sp>
        <p:sp>
          <p:nvSpPr>
            <p:cNvPr id="49165" name="Text Box 284"/>
            <p:cNvSpPr txBox="1">
              <a:spLocks noChangeArrowheads="1"/>
            </p:cNvSpPr>
            <p:nvPr/>
          </p:nvSpPr>
          <p:spPr bwMode="auto">
            <a:xfrm>
              <a:off x="4718" y="2846"/>
              <a:ext cx="1924"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UY" altLang="es-UY" sz="1600" dirty="0"/>
            </a:p>
            <a:p>
              <a:r>
                <a:rPr lang="es-UY" altLang="es-UY" sz="1600" dirty="0"/>
                <a:t>-</a:t>
              </a:r>
              <a:r>
                <a:rPr lang="es-ES" altLang="es-UY" sz="1600" dirty="0"/>
                <a:t>P</a:t>
              </a:r>
              <a:r>
                <a:rPr lang="es-ES" altLang="es-UY" sz="1600" baseline="30000" dirty="0"/>
                <a:t>1</a:t>
              </a:r>
              <a:r>
                <a:rPr lang="es-UY" altLang="es-UY" sz="1600" baseline="-25000" dirty="0"/>
                <a:t>A</a:t>
              </a:r>
              <a:r>
                <a:rPr lang="es-ES" altLang="es-UY" sz="1600" dirty="0"/>
                <a:t>/P</a:t>
              </a:r>
              <a:r>
                <a:rPr lang="es-ES" altLang="es-UY" sz="1600" baseline="30000" dirty="0"/>
                <a:t>1</a:t>
              </a:r>
              <a:r>
                <a:rPr lang="es-ES" altLang="es-UY" sz="1600" baseline="-25000" dirty="0"/>
                <a:t>M</a:t>
              </a:r>
            </a:p>
            <a:p>
              <a:endParaRPr lang="es-ES" altLang="es-UY" sz="1600" dirty="0"/>
            </a:p>
          </p:txBody>
        </p:sp>
        <p:sp>
          <p:nvSpPr>
            <p:cNvPr id="49166" name="Text Box 285"/>
            <p:cNvSpPr txBox="1">
              <a:spLocks noChangeArrowheads="1"/>
            </p:cNvSpPr>
            <p:nvPr/>
          </p:nvSpPr>
          <p:spPr bwMode="auto">
            <a:xfrm>
              <a:off x="4847" y="3721"/>
              <a:ext cx="991"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1600" dirty="0"/>
                <a:t>Q</a:t>
              </a:r>
              <a:r>
                <a:rPr lang="es-UY" altLang="es-UY" sz="1600" baseline="30000" dirty="0"/>
                <a:t>0</a:t>
              </a:r>
              <a:endParaRPr lang="es-ES" altLang="es-UY" sz="1600" dirty="0"/>
            </a:p>
          </p:txBody>
        </p:sp>
        <p:sp>
          <p:nvSpPr>
            <p:cNvPr id="49167" name="Text Box 286"/>
            <p:cNvSpPr txBox="1">
              <a:spLocks noChangeArrowheads="1"/>
            </p:cNvSpPr>
            <p:nvPr/>
          </p:nvSpPr>
          <p:spPr bwMode="auto">
            <a:xfrm>
              <a:off x="3200" y="2189"/>
              <a:ext cx="991"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1600" dirty="0"/>
                <a:t>Q</a:t>
              </a:r>
              <a:r>
                <a:rPr lang="es-ES" altLang="es-UY" sz="1600" baseline="30000" dirty="0"/>
                <a:t>1</a:t>
              </a:r>
              <a:endParaRPr lang="es-ES" altLang="es-UY" sz="1600" dirty="0"/>
            </a:p>
          </p:txBody>
        </p:sp>
        <p:sp>
          <p:nvSpPr>
            <p:cNvPr id="49168" name="Text Box 287"/>
            <p:cNvSpPr txBox="1">
              <a:spLocks noChangeArrowheads="1"/>
            </p:cNvSpPr>
            <p:nvPr/>
          </p:nvSpPr>
          <p:spPr bwMode="auto">
            <a:xfrm>
              <a:off x="4458" y="4746"/>
              <a:ext cx="991"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sz="1600"/>
            </a:p>
          </p:txBody>
        </p:sp>
        <p:sp>
          <p:nvSpPr>
            <p:cNvPr id="49169" name="Text Box 288"/>
            <p:cNvSpPr txBox="1">
              <a:spLocks noChangeArrowheads="1"/>
            </p:cNvSpPr>
            <p:nvPr/>
          </p:nvSpPr>
          <p:spPr bwMode="auto">
            <a:xfrm>
              <a:off x="5057" y="5403"/>
              <a:ext cx="853" cy="8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2000" dirty="0"/>
                <a:t>Q</a:t>
              </a:r>
              <a:r>
                <a:rPr lang="es-ES" altLang="es-UY" sz="2000" baseline="-25000" dirty="0"/>
                <a:t>A</a:t>
              </a:r>
              <a:endParaRPr lang="es-ES" altLang="es-UY" sz="2000" dirty="0"/>
            </a:p>
          </p:txBody>
        </p:sp>
        <p:sp>
          <p:nvSpPr>
            <p:cNvPr id="49170" name="Text Box 289"/>
            <p:cNvSpPr txBox="1">
              <a:spLocks noChangeArrowheads="1"/>
            </p:cNvSpPr>
            <p:nvPr/>
          </p:nvSpPr>
          <p:spPr bwMode="auto">
            <a:xfrm>
              <a:off x="1176" y="1521"/>
              <a:ext cx="932" cy="5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2000" dirty="0"/>
                <a:t>Q</a:t>
              </a:r>
              <a:r>
                <a:rPr lang="es-ES" altLang="es-UY" sz="2000" baseline="-25000" dirty="0"/>
                <a:t>M</a:t>
              </a:r>
              <a:endParaRPr lang="es-ES" altLang="es-UY" sz="2000" dirty="0"/>
            </a:p>
          </p:txBody>
        </p:sp>
        <p:sp>
          <p:nvSpPr>
            <p:cNvPr id="49171" name="Line 290"/>
            <p:cNvSpPr>
              <a:spLocks noChangeShapeType="1"/>
            </p:cNvSpPr>
            <p:nvPr/>
          </p:nvSpPr>
          <p:spPr bwMode="auto">
            <a:xfrm flipV="1">
              <a:off x="1992" y="1521"/>
              <a:ext cx="0" cy="37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49172" name="Line 291"/>
            <p:cNvSpPr>
              <a:spLocks noChangeShapeType="1"/>
            </p:cNvSpPr>
            <p:nvPr/>
          </p:nvSpPr>
          <p:spPr bwMode="auto">
            <a:xfrm>
              <a:off x="1992" y="5264"/>
              <a:ext cx="391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49173" name="Arc 292"/>
            <p:cNvSpPr>
              <a:spLocks/>
            </p:cNvSpPr>
            <p:nvPr/>
          </p:nvSpPr>
          <p:spPr bwMode="auto">
            <a:xfrm>
              <a:off x="1992" y="2409"/>
              <a:ext cx="3146" cy="28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p:nvSpPr>
            <p:cNvPr id="49174" name="Line 293"/>
            <p:cNvSpPr>
              <a:spLocks noChangeShapeType="1"/>
            </p:cNvSpPr>
            <p:nvPr/>
          </p:nvSpPr>
          <p:spPr bwMode="auto">
            <a:xfrm>
              <a:off x="2465" y="2260"/>
              <a:ext cx="2489" cy="11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49175" name="Line 294"/>
            <p:cNvSpPr>
              <a:spLocks noChangeShapeType="1"/>
            </p:cNvSpPr>
            <p:nvPr/>
          </p:nvSpPr>
          <p:spPr bwMode="auto">
            <a:xfrm>
              <a:off x="4019" y="2189"/>
              <a:ext cx="1304" cy="289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49176" name="Oval 295"/>
            <p:cNvSpPr>
              <a:spLocks noChangeArrowheads="1"/>
            </p:cNvSpPr>
            <p:nvPr/>
          </p:nvSpPr>
          <p:spPr bwMode="auto">
            <a:xfrm>
              <a:off x="3348" y="2655"/>
              <a:ext cx="71" cy="71"/>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a:p>
          </p:txBody>
        </p:sp>
        <p:sp>
          <p:nvSpPr>
            <p:cNvPr id="49177" name="Oval 296"/>
            <p:cNvSpPr>
              <a:spLocks noChangeArrowheads="1"/>
            </p:cNvSpPr>
            <p:nvPr/>
          </p:nvSpPr>
          <p:spPr bwMode="auto">
            <a:xfrm>
              <a:off x="4847" y="4078"/>
              <a:ext cx="71" cy="71"/>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a:p>
          </p:txBody>
        </p:sp>
      </p:grpSp>
      <p:cxnSp>
        <p:nvCxnSpPr>
          <p:cNvPr id="49155" name="Conector recto 31"/>
          <p:cNvCxnSpPr>
            <a:cxnSpLocks noChangeShapeType="1"/>
          </p:cNvCxnSpPr>
          <p:nvPr/>
        </p:nvCxnSpPr>
        <p:spPr bwMode="auto">
          <a:xfrm>
            <a:off x="3863975" y="3141663"/>
            <a:ext cx="15113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9156" name="Conector recto 25"/>
          <p:cNvCxnSpPr>
            <a:cxnSpLocks noChangeShapeType="1"/>
          </p:cNvCxnSpPr>
          <p:nvPr/>
        </p:nvCxnSpPr>
        <p:spPr bwMode="auto">
          <a:xfrm>
            <a:off x="5375275" y="3213101"/>
            <a:ext cx="0" cy="24479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9157" name="Conector recto 31"/>
          <p:cNvCxnSpPr>
            <a:cxnSpLocks noChangeShapeType="1"/>
          </p:cNvCxnSpPr>
          <p:nvPr/>
        </p:nvCxnSpPr>
        <p:spPr bwMode="auto">
          <a:xfrm>
            <a:off x="3863976" y="4508500"/>
            <a:ext cx="30956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49158" name="Conector recto 25"/>
          <p:cNvCxnSpPr>
            <a:cxnSpLocks noChangeShapeType="1"/>
          </p:cNvCxnSpPr>
          <p:nvPr/>
        </p:nvCxnSpPr>
        <p:spPr bwMode="auto">
          <a:xfrm>
            <a:off x="7032625" y="4581525"/>
            <a:ext cx="0" cy="10795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21512" name="Text Box 23"/>
          <p:cNvSpPr txBox="1">
            <a:spLocks noChangeArrowheads="1"/>
          </p:cNvSpPr>
          <p:nvPr/>
        </p:nvSpPr>
        <p:spPr bwMode="auto">
          <a:xfrm>
            <a:off x="3071814" y="2924176"/>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s-ES" sz="2000" dirty="0">
                <a:latin typeface="Times New Roman" charset="0"/>
              </a:rPr>
              <a:t>Q</a:t>
            </a:r>
            <a:r>
              <a:rPr lang="es-ES" sz="2000" baseline="30000" dirty="0">
                <a:latin typeface="Times New Roman" charset="0"/>
              </a:rPr>
              <a:t>1</a:t>
            </a:r>
            <a:r>
              <a:rPr lang="es-ES" sz="2000" baseline="-25000" dirty="0">
                <a:latin typeface="Times New Roman" charset="0"/>
              </a:rPr>
              <a:t>M</a:t>
            </a:r>
            <a:endParaRPr lang="en-US" sz="2000" baseline="-25000" dirty="0">
              <a:latin typeface="Times New Roman" charset="0"/>
            </a:endParaRPr>
          </a:p>
        </p:txBody>
      </p:sp>
      <p:sp>
        <p:nvSpPr>
          <p:cNvPr id="21513" name="Text Box 24"/>
          <p:cNvSpPr txBox="1">
            <a:spLocks noChangeArrowheads="1"/>
          </p:cNvSpPr>
          <p:nvPr/>
        </p:nvSpPr>
        <p:spPr bwMode="auto">
          <a:xfrm>
            <a:off x="3071814" y="4292601"/>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s-ES" sz="2000" dirty="0">
                <a:latin typeface="Times New Roman" charset="0"/>
              </a:rPr>
              <a:t>Q</a:t>
            </a:r>
            <a:r>
              <a:rPr lang="es-ES" sz="2000" baseline="30000" dirty="0">
                <a:latin typeface="Times New Roman" charset="0"/>
              </a:rPr>
              <a:t>0</a:t>
            </a:r>
            <a:r>
              <a:rPr lang="es-ES" sz="2000" baseline="-25000" dirty="0">
                <a:latin typeface="Times New Roman" charset="0"/>
              </a:rPr>
              <a:t>M</a:t>
            </a:r>
            <a:endParaRPr lang="en-US" sz="2000" baseline="-25000" dirty="0">
              <a:latin typeface="Times New Roman" charset="0"/>
            </a:endParaRPr>
          </a:p>
        </p:txBody>
      </p:sp>
      <p:sp>
        <p:nvSpPr>
          <p:cNvPr id="21514" name="Text Box 25"/>
          <p:cNvSpPr txBox="1">
            <a:spLocks noChangeArrowheads="1"/>
          </p:cNvSpPr>
          <p:nvPr/>
        </p:nvSpPr>
        <p:spPr bwMode="auto">
          <a:xfrm>
            <a:off x="5016501" y="5805489"/>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s-ES" sz="2000" dirty="0">
                <a:latin typeface="Times New Roman" charset="0"/>
              </a:rPr>
              <a:t>Q</a:t>
            </a:r>
            <a:r>
              <a:rPr lang="es-ES" sz="2000" baseline="30000" dirty="0">
                <a:latin typeface="Times New Roman" charset="0"/>
              </a:rPr>
              <a:t>1</a:t>
            </a:r>
            <a:r>
              <a:rPr lang="es-ES" sz="2000" baseline="-25000" dirty="0">
                <a:latin typeface="Times New Roman" charset="0"/>
              </a:rPr>
              <a:t>A</a:t>
            </a:r>
            <a:endParaRPr lang="en-US" sz="2000" baseline="-25000" dirty="0">
              <a:latin typeface="Times New Roman" charset="0"/>
            </a:endParaRPr>
          </a:p>
        </p:txBody>
      </p:sp>
      <p:sp>
        <p:nvSpPr>
          <p:cNvPr id="21515" name="Text Box 26"/>
          <p:cNvSpPr txBox="1">
            <a:spLocks noChangeArrowheads="1"/>
          </p:cNvSpPr>
          <p:nvPr/>
        </p:nvSpPr>
        <p:spPr bwMode="auto">
          <a:xfrm>
            <a:off x="6456364" y="5805489"/>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s-ES" sz="2000" dirty="0">
                <a:latin typeface="Times New Roman" charset="0"/>
              </a:rPr>
              <a:t>Q</a:t>
            </a:r>
            <a:r>
              <a:rPr lang="es-ES" sz="2000" baseline="30000" dirty="0">
                <a:latin typeface="Times New Roman" charset="0"/>
              </a:rPr>
              <a:t>0</a:t>
            </a:r>
            <a:r>
              <a:rPr lang="es-ES" sz="2000" baseline="-25000" dirty="0">
                <a:latin typeface="Times New Roman" charset="0"/>
              </a:rPr>
              <a:t>A</a:t>
            </a:r>
            <a:endParaRPr lang="en-US" sz="2000" baseline="-25000" dirty="0">
              <a:latin typeface="Times New Roman" charset="0"/>
            </a:endParaRPr>
          </a:p>
        </p:txBody>
      </p:sp>
      <p:sp>
        <p:nvSpPr>
          <p:cNvPr id="20" name="Arco 19"/>
          <p:cNvSpPr/>
          <p:nvPr/>
        </p:nvSpPr>
        <p:spPr bwMode="auto">
          <a:xfrm flipH="1" flipV="1">
            <a:off x="6960096" y="3212380"/>
            <a:ext cx="1774825" cy="1728788"/>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es-UY">
              <a:ea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a:t>Bibliografía</a:t>
            </a:r>
          </a:p>
        </p:txBody>
      </p:sp>
      <p:sp>
        <p:nvSpPr>
          <p:cNvPr id="3" name="2 Marcador de contenido"/>
          <p:cNvSpPr>
            <a:spLocks noGrp="1"/>
          </p:cNvSpPr>
          <p:nvPr>
            <p:ph idx="1"/>
          </p:nvPr>
        </p:nvSpPr>
        <p:spPr/>
        <p:txBody>
          <a:bodyPr/>
          <a:lstStyle/>
          <a:p>
            <a:r>
              <a:rPr lang="es-UY" dirty="0" err="1"/>
              <a:t>Krugman</a:t>
            </a:r>
            <a:r>
              <a:rPr lang="es-UY" dirty="0"/>
              <a:t> et al. </a:t>
            </a:r>
            <a:r>
              <a:rPr lang="es-UY" dirty="0" smtClean="0"/>
              <a:t>Capítulos 4, 5 y 6 </a:t>
            </a:r>
            <a:endParaRPr lang="es-UY" dirty="0"/>
          </a:p>
          <a:p>
            <a:endParaRPr lang="es-UY" dirty="0"/>
          </a:p>
        </p:txBody>
      </p:sp>
      <p:sp>
        <p:nvSpPr>
          <p:cNvPr id="4" name="Marcador de número de diapositiva 3"/>
          <p:cNvSpPr>
            <a:spLocks noGrp="1"/>
          </p:cNvSpPr>
          <p:nvPr>
            <p:ph type="sldNum" sz="quarter" idx="12"/>
          </p:nvPr>
        </p:nvSpPr>
        <p:spPr/>
        <p:txBody>
          <a:bodyPr/>
          <a:lstStyle/>
          <a:p>
            <a:fld id="{76A57451-827F-4F67-97DF-10322FC298B5}" type="slidenum">
              <a:rPr lang="es-ES" altLang="es-UY" smtClean="0"/>
              <a:pPr/>
              <a:t>2</a:t>
            </a:fld>
            <a:endParaRPr lang="es-ES" altLang="es-UY"/>
          </a:p>
        </p:txBody>
      </p:sp>
    </p:spTree>
    <p:extLst>
      <p:ext uri="{BB962C8B-B14F-4D97-AF65-F5344CB8AC3E}">
        <p14:creationId xmlns:p14="http://schemas.microsoft.com/office/powerpoint/2010/main" val="188912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09600" y="274638"/>
            <a:ext cx="10814992" cy="994122"/>
          </a:xfrm>
        </p:spPr>
        <p:txBody>
          <a:bodyPr/>
          <a:lstStyle/>
          <a:p>
            <a:pPr eaLnBrk="1" hangingPunct="1"/>
            <a:r>
              <a:rPr lang="en-US" altLang="es-UY" sz="4000" dirty="0" err="1"/>
              <a:t>Equilibrio</a:t>
            </a:r>
            <a:r>
              <a:rPr lang="en-US" altLang="es-UY" sz="4000" dirty="0"/>
              <a:t> </a:t>
            </a:r>
            <a:r>
              <a:rPr lang="en-US" altLang="es-UY" sz="4000" dirty="0" err="1"/>
              <a:t>en</a:t>
            </a:r>
            <a:r>
              <a:rPr lang="en-US" altLang="es-UY" sz="4000" dirty="0"/>
              <a:t> </a:t>
            </a:r>
            <a:r>
              <a:rPr lang="en-US" altLang="es-UY" sz="4000" dirty="0" err="1"/>
              <a:t>econom</a:t>
            </a:r>
            <a:r>
              <a:rPr lang="es-ES" altLang="es-UY" sz="4000" dirty="0" err="1"/>
              <a:t>ía</a:t>
            </a:r>
            <a:r>
              <a:rPr lang="es-ES" altLang="es-UY" sz="4000" dirty="0"/>
              <a:t> abierta (economía doméstica)</a:t>
            </a:r>
            <a:endParaRPr lang="en-US" altLang="es-UY" sz="4000" dirty="0"/>
          </a:p>
        </p:txBody>
      </p:sp>
      <p:sp>
        <p:nvSpPr>
          <p:cNvPr id="50178" name="Text Box 283"/>
          <p:cNvSpPr txBox="1">
            <a:spLocks noChangeArrowheads="1"/>
          </p:cNvSpPr>
          <p:nvPr/>
        </p:nvSpPr>
        <p:spPr bwMode="auto">
          <a:xfrm>
            <a:off x="7559676" y="4999038"/>
            <a:ext cx="2149475" cy="639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UY" altLang="es-UY" sz="1600" dirty="0"/>
          </a:p>
          <a:p>
            <a:r>
              <a:rPr lang="es-UY" altLang="es-UY" sz="1600" dirty="0"/>
              <a:t>-</a:t>
            </a:r>
            <a:r>
              <a:rPr lang="es-ES" altLang="es-UY" sz="1600" dirty="0"/>
              <a:t>P</a:t>
            </a:r>
            <a:r>
              <a:rPr lang="es-UY" altLang="es-UY" sz="1600" baseline="30000" dirty="0"/>
              <a:t>0</a:t>
            </a:r>
            <a:r>
              <a:rPr lang="es-UY" altLang="es-UY" sz="1600" baseline="-25000" dirty="0"/>
              <a:t>A</a:t>
            </a:r>
            <a:r>
              <a:rPr lang="es-ES" altLang="es-UY" sz="1600" dirty="0"/>
              <a:t>/P</a:t>
            </a:r>
            <a:r>
              <a:rPr lang="es-ES" altLang="es-UY" sz="1600" baseline="30000" dirty="0"/>
              <a:t>0</a:t>
            </a:r>
            <a:r>
              <a:rPr lang="es-ES" altLang="es-UY" sz="1600" baseline="-25000" dirty="0"/>
              <a:t>M</a:t>
            </a:r>
            <a:endParaRPr lang="es-ES" altLang="es-UY" sz="1600" dirty="0"/>
          </a:p>
        </p:txBody>
      </p:sp>
      <p:sp>
        <p:nvSpPr>
          <p:cNvPr id="50179" name="Text Box 284"/>
          <p:cNvSpPr txBox="1">
            <a:spLocks noChangeArrowheads="1"/>
          </p:cNvSpPr>
          <p:nvPr/>
        </p:nvSpPr>
        <p:spPr bwMode="auto">
          <a:xfrm>
            <a:off x="3944338" y="2082801"/>
            <a:ext cx="2149475" cy="641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UY" altLang="es-UY" sz="1600" dirty="0"/>
          </a:p>
          <a:p>
            <a:r>
              <a:rPr lang="es-UY" altLang="es-UY" sz="1600" dirty="0"/>
              <a:t>-</a:t>
            </a:r>
            <a:r>
              <a:rPr lang="es-ES" altLang="es-UY" sz="1600" dirty="0"/>
              <a:t>P</a:t>
            </a:r>
            <a:r>
              <a:rPr lang="es-ES" altLang="es-UY" sz="1600" baseline="30000" dirty="0"/>
              <a:t>1</a:t>
            </a:r>
            <a:r>
              <a:rPr lang="es-UY" altLang="es-UY" sz="1600" baseline="-25000" dirty="0"/>
              <a:t>A</a:t>
            </a:r>
            <a:r>
              <a:rPr lang="es-ES" altLang="es-UY" sz="1600" dirty="0"/>
              <a:t>/P</a:t>
            </a:r>
            <a:r>
              <a:rPr lang="es-ES" altLang="es-UY" sz="1600" baseline="30000" dirty="0"/>
              <a:t>1</a:t>
            </a:r>
            <a:r>
              <a:rPr lang="es-ES" altLang="es-UY" sz="1600" baseline="-25000" dirty="0"/>
              <a:t>M</a:t>
            </a:r>
            <a:endParaRPr lang="es-ES" altLang="es-UY" sz="1600" dirty="0"/>
          </a:p>
        </p:txBody>
      </p:sp>
      <p:sp>
        <p:nvSpPr>
          <p:cNvPr id="50180" name="Text Box 285"/>
          <p:cNvSpPr txBox="1">
            <a:spLocks noChangeArrowheads="1"/>
          </p:cNvSpPr>
          <p:nvPr/>
        </p:nvSpPr>
        <p:spPr bwMode="auto">
          <a:xfrm>
            <a:off x="7029450" y="4135438"/>
            <a:ext cx="1106488" cy="639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1600" dirty="0"/>
              <a:t>Q</a:t>
            </a:r>
            <a:r>
              <a:rPr lang="es-UY" altLang="es-UY" sz="1600" baseline="30000" dirty="0"/>
              <a:t>0</a:t>
            </a:r>
            <a:r>
              <a:rPr lang="es-UY" altLang="es-UY" sz="1600" dirty="0"/>
              <a:t>= C</a:t>
            </a:r>
            <a:r>
              <a:rPr lang="es-UY" altLang="es-UY" sz="1600" baseline="30000" dirty="0"/>
              <a:t>0</a:t>
            </a:r>
            <a:endParaRPr lang="es-ES" altLang="es-UY" sz="1600" dirty="0"/>
          </a:p>
        </p:txBody>
      </p:sp>
      <p:sp>
        <p:nvSpPr>
          <p:cNvPr id="50181" name="Text Box 286"/>
          <p:cNvSpPr txBox="1">
            <a:spLocks noChangeArrowheads="1"/>
          </p:cNvSpPr>
          <p:nvPr/>
        </p:nvSpPr>
        <p:spPr bwMode="auto">
          <a:xfrm>
            <a:off x="5187951" y="2640013"/>
            <a:ext cx="1108075" cy="641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1600" dirty="0"/>
              <a:t>Q</a:t>
            </a:r>
            <a:r>
              <a:rPr lang="es-ES" altLang="es-UY" sz="1600" baseline="30000" dirty="0"/>
              <a:t>1</a:t>
            </a:r>
          </a:p>
        </p:txBody>
      </p:sp>
      <p:sp>
        <p:nvSpPr>
          <p:cNvPr id="50182" name="Text Box 287"/>
          <p:cNvSpPr txBox="1">
            <a:spLocks noChangeArrowheads="1"/>
          </p:cNvSpPr>
          <p:nvPr/>
        </p:nvSpPr>
        <p:spPr bwMode="auto">
          <a:xfrm>
            <a:off x="6594475" y="5133975"/>
            <a:ext cx="1106488" cy="641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sz="1600"/>
          </a:p>
        </p:txBody>
      </p:sp>
      <p:sp>
        <p:nvSpPr>
          <p:cNvPr id="50183" name="Text Box 288"/>
          <p:cNvSpPr txBox="1">
            <a:spLocks noChangeArrowheads="1"/>
          </p:cNvSpPr>
          <p:nvPr/>
        </p:nvSpPr>
        <p:spPr bwMode="auto">
          <a:xfrm>
            <a:off x="9713724" y="5812691"/>
            <a:ext cx="954087" cy="785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2000" dirty="0"/>
              <a:t>Q</a:t>
            </a:r>
            <a:r>
              <a:rPr lang="es-ES" altLang="es-UY" sz="2000" baseline="-25000" dirty="0"/>
              <a:t>A</a:t>
            </a:r>
            <a:endParaRPr lang="es-ES" altLang="es-UY" sz="2000" dirty="0"/>
          </a:p>
        </p:txBody>
      </p:sp>
      <p:sp>
        <p:nvSpPr>
          <p:cNvPr id="50184" name="Text Box 289"/>
          <p:cNvSpPr txBox="1">
            <a:spLocks noChangeArrowheads="1"/>
          </p:cNvSpPr>
          <p:nvPr/>
        </p:nvSpPr>
        <p:spPr bwMode="auto">
          <a:xfrm>
            <a:off x="2927350" y="1989138"/>
            <a:ext cx="1041400"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2000" dirty="0"/>
              <a:t>Q</a:t>
            </a:r>
            <a:r>
              <a:rPr lang="es-ES" altLang="es-UY" sz="2000" baseline="-25000" dirty="0"/>
              <a:t>M</a:t>
            </a:r>
          </a:p>
        </p:txBody>
      </p:sp>
      <p:sp>
        <p:nvSpPr>
          <p:cNvPr id="50185" name="Line 290"/>
          <p:cNvSpPr>
            <a:spLocks noChangeShapeType="1"/>
          </p:cNvSpPr>
          <p:nvPr/>
        </p:nvSpPr>
        <p:spPr bwMode="auto">
          <a:xfrm flipV="1">
            <a:off x="3838575" y="1989138"/>
            <a:ext cx="0" cy="36496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50186" name="Line 291"/>
          <p:cNvSpPr>
            <a:spLocks noChangeShapeType="1"/>
          </p:cNvSpPr>
          <p:nvPr/>
        </p:nvSpPr>
        <p:spPr bwMode="auto">
          <a:xfrm>
            <a:off x="3838576" y="5638800"/>
            <a:ext cx="628987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50187" name="Arc 292"/>
          <p:cNvSpPr>
            <a:spLocks/>
          </p:cNvSpPr>
          <p:nvPr/>
        </p:nvSpPr>
        <p:spPr bwMode="auto">
          <a:xfrm>
            <a:off x="3838576" y="2855914"/>
            <a:ext cx="3514725" cy="27844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p:nvSpPr>
          <p:cNvPr id="50188" name="Line 293"/>
          <p:cNvSpPr>
            <a:spLocks noChangeShapeType="1"/>
          </p:cNvSpPr>
          <p:nvPr/>
        </p:nvSpPr>
        <p:spPr bwMode="auto">
          <a:xfrm>
            <a:off x="4295800" y="2710358"/>
            <a:ext cx="3967411" cy="15827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50189" name="Line 294"/>
          <p:cNvSpPr>
            <a:spLocks noChangeShapeType="1"/>
          </p:cNvSpPr>
          <p:nvPr/>
        </p:nvSpPr>
        <p:spPr bwMode="auto">
          <a:xfrm>
            <a:off x="5735639" y="1989139"/>
            <a:ext cx="1824037" cy="347027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50190" name="Oval 295"/>
          <p:cNvSpPr>
            <a:spLocks noChangeArrowheads="1"/>
          </p:cNvSpPr>
          <p:nvPr/>
        </p:nvSpPr>
        <p:spPr bwMode="auto">
          <a:xfrm>
            <a:off x="5354639" y="3095626"/>
            <a:ext cx="79375" cy="6826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a:p>
        </p:txBody>
      </p:sp>
      <p:sp>
        <p:nvSpPr>
          <p:cNvPr id="50191" name="Oval 296"/>
          <p:cNvSpPr>
            <a:spLocks noChangeArrowheads="1"/>
          </p:cNvSpPr>
          <p:nvPr/>
        </p:nvSpPr>
        <p:spPr bwMode="auto">
          <a:xfrm>
            <a:off x="7029451" y="4483101"/>
            <a:ext cx="79375" cy="6826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a:p>
        </p:txBody>
      </p:sp>
      <p:cxnSp>
        <p:nvCxnSpPr>
          <p:cNvPr id="50192" name="Conector recto 31"/>
          <p:cNvCxnSpPr>
            <a:cxnSpLocks noChangeShapeType="1"/>
          </p:cNvCxnSpPr>
          <p:nvPr/>
        </p:nvCxnSpPr>
        <p:spPr bwMode="auto">
          <a:xfrm>
            <a:off x="3863975" y="3141663"/>
            <a:ext cx="15113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193" name="Conector recto 25"/>
          <p:cNvCxnSpPr>
            <a:cxnSpLocks noChangeShapeType="1"/>
          </p:cNvCxnSpPr>
          <p:nvPr/>
        </p:nvCxnSpPr>
        <p:spPr bwMode="auto">
          <a:xfrm>
            <a:off x="5375275" y="3213101"/>
            <a:ext cx="0" cy="24479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194" name="Conector recto 31"/>
          <p:cNvCxnSpPr>
            <a:cxnSpLocks noChangeShapeType="1"/>
          </p:cNvCxnSpPr>
          <p:nvPr/>
        </p:nvCxnSpPr>
        <p:spPr bwMode="auto">
          <a:xfrm>
            <a:off x="3863976" y="4508500"/>
            <a:ext cx="30956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195" name="Conector recto 25"/>
          <p:cNvCxnSpPr>
            <a:cxnSpLocks noChangeShapeType="1"/>
          </p:cNvCxnSpPr>
          <p:nvPr/>
        </p:nvCxnSpPr>
        <p:spPr bwMode="auto">
          <a:xfrm>
            <a:off x="7032625" y="4581525"/>
            <a:ext cx="0" cy="10795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22549" name="Text Box 22"/>
          <p:cNvSpPr txBox="1">
            <a:spLocks noChangeArrowheads="1"/>
          </p:cNvSpPr>
          <p:nvPr/>
        </p:nvSpPr>
        <p:spPr bwMode="auto">
          <a:xfrm>
            <a:off x="3071814" y="2924176"/>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s-ES" sz="2000" dirty="0">
                <a:latin typeface="Times New Roman" charset="0"/>
              </a:rPr>
              <a:t>Q</a:t>
            </a:r>
            <a:r>
              <a:rPr lang="es-ES" sz="2000" baseline="30000" dirty="0">
                <a:latin typeface="Times New Roman" charset="0"/>
              </a:rPr>
              <a:t>1</a:t>
            </a:r>
            <a:r>
              <a:rPr lang="es-ES" sz="2000" baseline="-25000" dirty="0">
                <a:latin typeface="Times New Roman" charset="0"/>
              </a:rPr>
              <a:t>M</a:t>
            </a:r>
            <a:endParaRPr lang="en-US" sz="2000" baseline="-25000" dirty="0">
              <a:latin typeface="Times New Roman" charset="0"/>
            </a:endParaRPr>
          </a:p>
        </p:txBody>
      </p:sp>
      <p:sp>
        <p:nvSpPr>
          <p:cNvPr id="22550" name="Text Box 23"/>
          <p:cNvSpPr txBox="1">
            <a:spLocks noChangeArrowheads="1"/>
          </p:cNvSpPr>
          <p:nvPr/>
        </p:nvSpPr>
        <p:spPr bwMode="auto">
          <a:xfrm>
            <a:off x="3071814" y="4292601"/>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s-ES" sz="2000" dirty="0">
                <a:latin typeface="Times New Roman" charset="0"/>
              </a:rPr>
              <a:t>Q</a:t>
            </a:r>
            <a:r>
              <a:rPr lang="es-ES" sz="2000" baseline="30000" dirty="0">
                <a:latin typeface="Times New Roman" charset="0"/>
              </a:rPr>
              <a:t>0</a:t>
            </a:r>
            <a:r>
              <a:rPr lang="es-ES" sz="2000" baseline="-25000" dirty="0">
                <a:latin typeface="Times New Roman" charset="0"/>
              </a:rPr>
              <a:t>M</a:t>
            </a:r>
            <a:endParaRPr lang="en-US" sz="2000" baseline="-25000" dirty="0">
              <a:latin typeface="Times New Roman" charset="0"/>
            </a:endParaRPr>
          </a:p>
        </p:txBody>
      </p:sp>
      <p:sp>
        <p:nvSpPr>
          <p:cNvPr id="22551" name="Text Box 24"/>
          <p:cNvSpPr txBox="1">
            <a:spLocks noChangeArrowheads="1"/>
          </p:cNvSpPr>
          <p:nvPr/>
        </p:nvSpPr>
        <p:spPr bwMode="auto">
          <a:xfrm>
            <a:off x="5016501" y="5805488"/>
            <a:ext cx="720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s-ES" sz="2000" dirty="0">
                <a:latin typeface="Times New Roman" charset="0"/>
              </a:rPr>
              <a:t>Q</a:t>
            </a:r>
            <a:r>
              <a:rPr lang="es-ES" sz="2000" baseline="30000" dirty="0">
                <a:latin typeface="Times New Roman" charset="0"/>
              </a:rPr>
              <a:t>1</a:t>
            </a:r>
            <a:r>
              <a:rPr lang="es-ES" sz="2000" baseline="-25000" dirty="0">
                <a:latin typeface="Times New Roman" charset="0"/>
              </a:rPr>
              <a:t>A</a:t>
            </a:r>
            <a:endParaRPr lang="en-US" sz="2000" baseline="-25000" dirty="0">
              <a:latin typeface="Times New Roman" charset="0"/>
            </a:endParaRPr>
          </a:p>
        </p:txBody>
      </p:sp>
      <p:sp>
        <p:nvSpPr>
          <p:cNvPr id="22552" name="Text Box 25"/>
          <p:cNvSpPr txBox="1">
            <a:spLocks noChangeArrowheads="1"/>
          </p:cNvSpPr>
          <p:nvPr/>
        </p:nvSpPr>
        <p:spPr bwMode="auto">
          <a:xfrm>
            <a:off x="6672262" y="5812691"/>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s-ES" sz="2000" dirty="0">
                <a:latin typeface="Times New Roman" charset="0"/>
              </a:rPr>
              <a:t>Q</a:t>
            </a:r>
            <a:r>
              <a:rPr lang="es-ES" sz="2000" baseline="30000" dirty="0">
                <a:latin typeface="Times New Roman" charset="0"/>
              </a:rPr>
              <a:t>0</a:t>
            </a:r>
            <a:r>
              <a:rPr lang="es-ES" sz="2000" baseline="-25000" dirty="0">
                <a:latin typeface="Times New Roman" charset="0"/>
              </a:rPr>
              <a:t>A</a:t>
            </a:r>
            <a:endParaRPr lang="en-US" sz="2000" baseline="-25000" dirty="0">
              <a:latin typeface="Times New Roman" charset="0"/>
            </a:endParaRPr>
          </a:p>
        </p:txBody>
      </p:sp>
      <p:sp>
        <p:nvSpPr>
          <p:cNvPr id="20" name="Arco 19"/>
          <p:cNvSpPr/>
          <p:nvPr/>
        </p:nvSpPr>
        <p:spPr bwMode="auto">
          <a:xfrm flipH="1" flipV="1">
            <a:off x="6960096" y="3284389"/>
            <a:ext cx="1774825" cy="1728787"/>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es-UY">
              <a:ea typeface="+mn-ea"/>
            </a:endParaRPr>
          </a:p>
        </p:txBody>
      </p:sp>
      <p:sp>
        <p:nvSpPr>
          <p:cNvPr id="50202" name="Oval 296"/>
          <p:cNvSpPr>
            <a:spLocks noChangeArrowheads="1"/>
          </p:cNvSpPr>
          <p:nvPr/>
        </p:nvSpPr>
        <p:spPr bwMode="auto">
          <a:xfrm>
            <a:off x="7847508" y="4114651"/>
            <a:ext cx="79375" cy="68262"/>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a:p>
        </p:txBody>
      </p:sp>
      <p:sp>
        <p:nvSpPr>
          <p:cNvPr id="50203" name="Text Box 286"/>
          <p:cNvSpPr txBox="1">
            <a:spLocks noChangeArrowheads="1"/>
          </p:cNvSpPr>
          <p:nvPr/>
        </p:nvSpPr>
        <p:spPr bwMode="auto">
          <a:xfrm>
            <a:off x="7752184" y="4149080"/>
            <a:ext cx="1108075" cy="6413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UY" altLang="es-UY" sz="1600" dirty="0"/>
              <a:t>C</a:t>
            </a:r>
            <a:r>
              <a:rPr lang="es-UY" altLang="es-UY" sz="1600" baseline="30000" dirty="0"/>
              <a:t>1</a:t>
            </a:r>
            <a:endParaRPr lang="es-ES" altLang="es-UY" sz="1600" baseline="30000" dirty="0"/>
          </a:p>
        </p:txBody>
      </p:sp>
      <p:sp>
        <p:nvSpPr>
          <p:cNvPr id="29" name="Arco 19"/>
          <p:cNvSpPr/>
          <p:nvPr/>
        </p:nvSpPr>
        <p:spPr bwMode="auto">
          <a:xfrm flipH="1" flipV="1">
            <a:off x="7329488" y="2456657"/>
            <a:ext cx="1774825" cy="1728787"/>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es-UY">
              <a:ea typeface="+mn-ea"/>
            </a:endParaRPr>
          </a:p>
        </p:txBody>
      </p:sp>
    </p:spTree>
    <p:extLst>
      <p:ext uri="{BB962C8B-B14F-4D97-AF65-F5344CB8AC3E}">
        <p14:creationId xmlns:p14="http://schemas.microsoft.com/office/powerpoint/2010/main" val="624302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09600" y="274638"/>
            <a:ext cx="10814992" cy="994122"/>
          </a:xfrm>
        </p:spPr>
        <p:txBody>
          <a:bodyPr/>
          <a:lstStyle/>
          <a:p>
            <a:pPr eaLnBrk="1" hangingPunct="1"/>
            <a:r>
              <a:rPr lang="en-US" altLang="es-UY" sz="4000" dirty="0" err="1"/>
              <a:t>Equilibrio</a:t>
            </a:r>
            <a:r>
              <a:rPr lang="en-US" altLang="es-UY" sz="4000" dirty="0"/>
              <a:t> </a:t>
            </a:r>
            <a:r>
              <a:rPr lang="en-US" altLang="es-UY" sz="4000" dirty="0" err="1"/>
              <a:t>en</a:t>
            </a:r>
            <a:r>
              <a:rPr lang="en-US" altLang="es-UY" sz="4000" dirty="0"/>
              <a:t> </a:t>
            </a:r>
            <a:r>
              <a:rPr lang="en-US" altLang="es-UY" sz="4000" dirty="0" err="1"/>
              <a:t>econom</a:t>
            </a:r>
            <a:r>
              <a:rPr lang="es-ES" altLang="es-UY" sz="4000" dirty="0" err="1"/>
              <a:t>ía</a:t>
            </a:r>
            <a:r>
              <a:rPr lang="es-ES" altLang="es-UY" sz="4000" dirty="0"/>
              <a:t> abierta (economía doméstica)</a:t>
            </a:r>
            <a:endParaRPr lang="en-US" altLang="es-UY" sz="4000" dirty="0"/>
          </a:p>
        </p:txBody>
      </p:sp>
      <p:sp>
        <p:nvSpPr>
          <p:cNvPr id="50178" name="Text Box 283"/>
          <p:cNvSpPr txBox="1">
            <a:spLocks noChangeArrowheads="1"/>
          </p:cNvSpPr>
          <p:nvPr/>
        </p:nvSpPr>
        <p:spPr bwMode="auto">
          <a:xfrm>
            <a:off x="7559676" y="4999038"/>
            <a:ext cx="2149475" cy="639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UY" altLang="es-UY" sz="1600" dirty="0"/>
          </a:p>
          <a:p>
            <a:r>
              <a:rPr lang="es-UY" altLang="es-UY" sz="1600" dirty="0"/>
              <a:t>-</a:t>
            </a:r>
            <a:r>
              <a:rPr lang="es-ES" altLang="es-UY" sz="1600" dirty="0"/>
              <a:t>P</a:t>
            </a:r>
            <a:r>
              <a:rPr lang="es-UY" altLang="es-UY" sz="1600" baseline="30000" dirty="0"/>
              <a:t>0</a:t>
            </a:r>
            <a:r>
              <a:rPr lang="es-UY" altLang="es-UY" sz="1600" baseline="-25000" dirty="0"/>
              <a:t>A</a:t>
            </a:r>
            <a:r>
              <a:rPr lang="es-ES" altLang="es-UY" sz="1600" dirty="0"/>
              <a:t>/P</a:t>
            </a:r>
            <a:r>
              <a:rPr lang="es-ES" altLang="es-UY" sz="1600" baseline="30000" dirty="0"/>
              <a:t>0</a:t>
            </a:r>
            <a:r>
              <a:rPr lang="es-ES" altLang="es-UY" sz="1600" baseline="-25000" dirty="0"/>
              <a:t>M</a:t>
            </a:r>
            <a:endParaRPr lang="es-ES" altLang="es-UY" sz="1600" dirty="0"/>
          </a:p>
        </p:txBody>
      </p:sp>
      <p:sp>
        <p:nvSpPr>
          <p:cNvPr id="50179" name="Text Box 284"/>
          <p:cNvSpPr txBox="1">
            <a:spLocks noChangeArrowheads="1"/>
          </p:cNvSpPr>
          <p:nvPr/>
        </p:nvSpPr>
        <p:spPr bwMode="auto">
          <a:xfrm>
            <a:off x="3944338" y="2082801"/>
            <a:ext cx="2149475" cy="641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UY" altLang="es-UY" sz="1600" dirty="0"/>
          </a:p>
          <a:p>
            <a:r>
              <a:rPr lang="es-UY" altLang="es-UY" sz="1600" dirty="0"/>
              <a:t>-</a:t>
            </a:r>
            <a:r>
              <a:rPr lang="es-ES" altLang="es-UY" sz="1600" dirty="0"/>
              <a:t>P</a:t>
            </a:r>
            <a:r>
              <a:rPr lang="es-ES" altLang="es-UY" sz="1600" baseline="30000" dirty="0"/>
              <a:t>1</a:t>
            </a:r>
            <a:r>
              <a:rPr lang="es-UY" altLang="es-UY" sz="1600" baseline="-25000" dirty="0"/>
              <a:t>A</a:t>
            </a:r>
            <a:r>
              <a:rPr lang="es-ES" altLang="es-UY" sz="1600" dirty="0"/>
              <a:t>/P</a:t>
            </a:r>
            <a:r>
              <a:rPr lang="es-ES" altLang="es-UY" sz="1600" baseline="30000" dirty="0"/>
              <a:t>1</a:t>
            </a:r>
            <a:r>
              <a:rPr lang="es-ES" altLang="es-UY" sz="1600" baseline="-25000" dirty="0"/>
              <a:t>M</a:t>
            </a:r>
            <a:endParaRPr lang="es-ES" altLang="es-UY" sz="1600" dirty="0"/>
          </a:p>
        </p:txBody>
      </p:sp>
      <p:sp>
        <p:nvSpPr>
          <p:cNvPr id="50180" name="Text Box 285"/>
          <p:cNvSpPr txBox="1">
            <a:spLocks noChangeArrowheads="1"/>
          </p:cNvSpPr>
          <p:nvPr/>
        </p:nvSpPr>
        <p:spPr bwMode="auto">
          <a:xfrm>
            <a:off x="7029450" y="4135438"/>
            <a:ext cx="1106488" cy="639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1600" dirty="0"/>
              <a:t>Q</a:t>
            </a:r>
            <a:r>
              <a:rPr lang="es-UY" altLang="es-UY" sz="1600" baseline="30000" dirty="0"/>
              <a:t>0</a:t>
            </a:r>
            <a:r>
              <a:rPr lang="es-UY" altLang="es-UY" sz="1600" dirty="0"/>
              <a:t>= C</a:t>
            </a:r>
            <a:r>
              <a:rPr lang="es-UY" altLang="es-UY" sz="1600" baseline="30000" dirty="0"/>
              <a:t>0</a:t>
            </a:r>
            <a:endParaRPr lang="es-ES" altLang="es-UY" sz="1600" dirty="0"/>
          </a:p>
        </p:txBody>
      </p:sp>
      <p:sp>
        <p:nvSpPr>
          <p:cNvPr id="50181" name="Text Box 286"/>
          <p:cNvSpPr txBox="1">
            <a:spLocks noChangeArrowheads="1"/>
          </p:cNvSpPr>
          <p:nvPr/>
        </p:nvSpPr>
        <p:spPr bwMode="auto">
          <a:xfrm>
            <a:off x="5187951" y="2640013"/>
            <a:ext cx="1108075" cy="641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1600" dirty="0"/>
              <a:t>Q</a:t>
            </a:r>
            <a:r>
              <a:rPr lang="es-ES" altLang="es-UY" sz="1600" baseline="30000" dirty="0"/>
              <a:t>1</a:t>
            </a:r>
          </a:p>
        </p:txBody>
      </p:sp>
      <p:sp>
        <p:nvSpPr>
          <p:cNvPr id="50182" name="Text Box 287"/>
          <p:cNvSpPr txBox="1">
            <a:spLocks noChangeArrowheads="1"/>
          </p:cNvSpPr>
          <p:nvPr/>
        </p:nvSpPr>
        <p:spPr bwMode="auto">
          <a:xfrm>
            <a:off x="6594475" y="5133975"/>
            <a:ext cx="1106488" cy="641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sz="1600"/>
          </a:p>
        </p:txBody>
      </p:sp>
      <p:sp>
        <p:nvSpPr>
          <p:cNvPr id="50183" name="Text Box 288"/>
          <p:cNvSpPr txBox="1">
            <a:spLocks noChangeArrowheads="1"/>
          </p:cNvSpPr>
          <p:nvPr/>
        </p:nvSpPr>
        <p:spPr bwMode="auto">
          <a:xfrm>
            <a:off x="10128448" y="5848569"/>
            <a:ext cx="954087" cy="785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2000" dirty="0"/>
              <a:t>Q</a:t>
            </a:r>
            <a:r>
              <a:rPr lang="es-ES" altLang="es-UY" sz="2000" baseline="-25000" dirty="0"/>
              <a:t>A</a:t>
            </a:r>
            <a:endParaRPr lang="es-ES" altLang="es-UY" sz="2000" dirty="0"/>
          </a:p>
        </p:txBody>
      </p:sp>
      <p:sp>
        <p:nvSpPr>
          <p:cNvPr id="50184" name="Text Box 289"/>
          <p:cNvSpPr txBox="1">
            <a:spLocks noChangeArrowheads="1"/>
          </p:cNvSpPr>
          <p:nvPr/>
        </p:nvSpPr>
        <p:spPr bwMode="auto">
          <a:xfrm>
            <a:off x="2927350" y="1989138"/>
            <a:ext cx="1041400"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ES" altLang="es-UY" sz="2000" dirty="0"/>
              <a:t>Q</a:t>
            </a:r>
            <a:r>
              <a:rPr lang="es-ES" altLang="es-UY" sz="2000" baseline="-25000" dirty="0"/>
              <a:t>M</a:t>
            </a:r>
          </a:p>
        </p:txBody>
      </p:sp>
      <p:sp>
        <p:nvSpPr>
          <p:cNvPr id="50185" name="Line 290"/>
          <p:cNvSpPr>
            <a:spLocks noChangeShapeType="1"/>
          </p:cNvSpPr>
          <p:nvPr/>
        </p:nvSpPr>
        <p:spPr bwMode="auto">
          <a:xfrm flipV="1">
            <a:off x="3838575" y="1989138"/>
            <a:ext cx="0" cy="36496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50186" name="Line 291"/>
          <p:cNvSpPr>
            <a:spLocks noChangeShapeType="1"/>
          </p:cNvSpPr>
          <p:nvPr/>
        </p:nvSpPr>
        <p:spPr bwMode="auto">
          <a:xfrm>
            <a:off x="3838576" y="5638800"/>
            <a:ext cx="6505896" cy="222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UY"/>
          </a:p>
        </p:txBody>
      </p:sp>
      <p:sp>
        <p:nvSpPr>
          <p:cNvPr id="50187" name="Arc 292"/>
          <p:cNvSpPr>
            <a:spLocks/>
          </p:cNvSpPr>
          <p:nvPr/>
        </p:nvSpPr>
        <p:spPr bwMode="auto">
          <a:xfrm>
            <a:off x="3838576" y="2855914"/>
            <a:ext cx="3514725" cy="27844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UY"/>
          </a:p>
        </p:txBody>
      </p:sp>
      <p:sp>
        <p:nvSpPr>
          <p:cNvPr id="50188" name="Line 293"/>
          <p:cNvSpPr>
            <a:spLocks noChangeShapeType="1"/>
          </p:cNvSpPr>
          <p:nvPr/>
        </p:nvSpPr>
        <p:spPr bwMode="auto">
          <a:xfrm>
            <a:off x="4295800" y="2710358"/>
            <a:ext cx="3967411" cy="15827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50189" name="Line 294"/>
          <p:cNvSpPr>
            <a:spLocks noChangeShapeType="1"/>
          </p:cNvSpPr>
          <p:nvPr/>
        </p:nvSpPr>
        <p:spPr bwMode="auto">
          <a:xfrm>
            <a:off x="5735639" y="1989139"/>
            <a:ext cx="1824037" cy="347027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UY"/>
          </a:p>
        </p:txBody>
      </p:sp>
      <p:sp>
        <p:nvSpPr>
          <p:cNvPr id="50190" name="Oval 295"/>
          <p:cNvSpPr>
            <a:spLocks noChangeArrowheads="1"/>
          </p:cNvSpPr>
          <p:nvPr/>
        </p:nvSpPr>
        <p:spPr bwMode="auto">
          <a:xfrm>
            <a:off x="5354639" y="3095626"/>
            <a:ext cx="79375" cy="6826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a:p>
        </p:txBody>
      </p:sp>
      <p:sp>
        <p:nvSpPr>
          <p:cNvPr id="50191" name="Oval 296"/>
          <p:cNvSpPr>
            <a:spLocks noChangeArrowheads="1"/>
          </p:cNvSpPr>
          <p:nvPr/>
        </p:nvSpPr>
        <p:spPr bwMode="auto">
          <a:xfrm>
            <a:off x="7029451" y="4483101"/>
            <a:ext cx="79375" cy="68263"/>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a:p>
        </p:txBody>
      </p:sp>
      <p:cxnSp>
        <p:nvCxnSpPr>
          <p:cNvPr id="50192" name="Conector recto 31"/>
          <p:cNvCxnSpPr>
            <a:cxnSpLocks noChangeShapeType="1"/>
          </p:cNvCxnSpPr>
          <p:nvPr/>
        </p:nvCxnSpPr>
        <p:spPr bwMode="auto">
          <a:xfrm>
            <a:off x="3863975" y="3141663"/>
            <a:ext cx="15113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193" name="Conector recto 25"/>
          <p:cNvCxnSpPr>
            <a:cxnSpLocks noChangeShapeType="1"/>
          </p:cNvCxnSpPr>
          <p:nvPr/>
        </p:nvCxnSpPr>
        <p:spPr bwMode="auto">
          <a:xfrm>
            <a:off x="5375275" y="3213101"/>
            <a:ext cx="0" cy="24479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194" name="Conector recto 31"/>
          <p:cNvCxnSpPr>
            <a:cxnSpLocks noChangeShapeType="1"/>
          </p:cNvCxnSpPr>
          <p:nvPr/>
        </p:nvCxnSpPr>
        <p:spPr bwMode="auto">
          <a:xfrm>
            <a:off x="3863976" y="4508500"/>
            <a:ext cx="30956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195" name="Conector recto 25"/>
          <p:cNvCxnSpPr>
            <a:cxnSpLocks noChangeShapeType="1"/>
          </p:cNvCxnSpPr>
          <p:nvPr/>
        </p:nvCxnSpPr>
        <p:spPr bwMode="auto">
          <a:xfrm>
            <a:off x="7032625" y="4581525"/>
            <a:ext cx="0" cy="10795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22549" name="Text Box 22"/>
          <p:cNvSpPr txBox="1">
            <a:spLocks noChangeArrowheads="1"/>
          </p:cNvSpPr>
          <p:nvPr/>
        </p:nvSpPr>
        <p:spPr bwMode="auto">
          <a:xfrm>
            <a:off x="3071814" y="2924176"/>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s-ES" sz="2000" dirty="0">
                <a:latin typeface="Times New Roman" charset="0"/>
              </a:rPr>
              <a:t>Q</a:t>
            </a:r>
            <a:r>
              <a:rPr lang="es-ES" sz="2000" baseline="30000" dirty="0">
                <a:latin typeface="Times New Roman" charset="0"/>
              </a:rPr>
              <a:t>1</a:t>
            </a:r>
            <a:r>
              <a:rPr lang="es-ES" sz="2000" baseline="-25000" dirty="0">
                <a:latin typeface="Times New Roman" charset="0"/>
              </a:rPr>
              <a:t>M</a:t>
            </a:r>
            <a:endParaRPr lang="en-US" sz="2000" baseline="-25000" dirty="0">
              <a:latin typeface="Times New Roman" charset="0"/>
            </a:endParaRPr>
          </a:p>
        </p:txBody>
      </p:sp>
      <p:sp>
        <p:nvSpPr>
          <p:cNvPr id="22550" name="Text Box 23"/>
          <p:cNvSpPr txBox="1">
            <a:spLocks noChangeArrowheads="1"/>
          </p:cNvSpPr>
          <p:nvPr/>
        </p:nvSpPr>
        <p:spPr bwMode="auto">
          <a:xfrm>
            <a:off x="3071814" y="4292601"/>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s-ES" sz="2000" dirty="0">
                <a:latin typeface="Times New Roman" charset="0"/>
              </a:rPr>
              <a:t>Q</a:t>
            </a:r>
            <a:r>
              <a:rPr lang="es-ES" sz="2000" baseline="30000" dirty="0">
                <a:latin typeface="Times New Roman" charset="0"/>
              </a:rPr>
              <a:t>0</a:t>
            </a:r>
            <a:r>
              <a:rPr lang="es-ES" sz="2000" baseline="-25000" dirty="0">
                <a:latin typeface="Times New Roman" charset="0"/>
              </a:rPr>
              <a:t>M</a:t>
            </a:r>
            <a:endParaRPr lang="en-US" sz="2000" baseline="-25000" dirty="0">
              <a:latin typeface="Times New Roman" charset="0"/>
            </a:endParaRPr>
          </a:p>
        </p:txBody>
      </p:sp>
      <p:sp>
        <p:nvSpPr>
          <p:cNvPr id="22551" name="Text Box 24"/>
          <p:cNvSpPr txBox="1">
            <a:spLocks noChangeArrowheads="1"/>
          </p:cNvSpPr>
          <p:nvPr/>
        </p:nvSpPr>
        <p:spPr bwMode="auto">
          <a:xfrm>
            <a:off x="5016501" y="5805488"/>
            <a:ext cx="720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s-ES" sz="2000" dirty="0">
                <a:latin typeface="Times New Roman" charset="0"/>
              </a:rPr>
              <a:t>Q</a:t>
            </a:r>
            <a:r>
              <a:rPr lang="es-ES" sz="2000" baseline="30000" dirty="0">
                <a:latin typeface="Times New Roman" charset="0"/>
              </a:rPr>
              <a:t>1</a:t>
            </a:r>
            <a:r>
              <a:rPr lang="es-ES" sz="2000" baseline="-25000" dirty="0">
                <a:latin typeface="Times New Roman" charset="0"/>
              </a:rPr>
              <a:t>A</a:t>
            </a:r>
            <a:endParaRPr lang="en-US" sz="2000" baseline="-25000" dirty="0">
              <a:latin typeface="Times New Roman" charset="0"/>
            </a:endParaRPr>
          </a:p>
        </p:txBody>
      </p:sp>
      <p:sp>
        <p:nvSpPr>
          <p:cNvPr id="22552" name="Text Box 25"/>
          <p:cNvSpPr txBox="1">
            <a:spLocks noChangeArrowheads="1"/>
          </p:cNvSpPr>
          <p:nvPr/>
        </p:nvSpPr>
        <p:spPr bwMode="auto">
          <a:xfrm>
            <a:off x="6456364" y="5805489"/>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s-ES" sz="2000" dirty="0">
                <a:latin typeface="Times New Roman" charset="0"/>
              </a:rPr>
              <a:t>Q</a:t>
            </a:r>
            <a:r>
              <a:rPr lang="es-ES" sz="2000" baseline="30000" dirty="0">
                <a:latin typeface="Times New Roman" charset="0"/>
              </a:rPr>
              <a:t>0</a:t>
            </a:r>
            <a:r>
              <a:rPr lang="es-ES" sz="2000" baseline="-25000" dirty="0">
                <a:latin typeface="Times New Roman" charset="0"/>
              </a:rPr>
              <a:t>A</a:t>
            </a:r>
            <a:endParaRPr lang="en-US" sz="2000" baseline="-25000" dirty="0">
              <a:latin typeface="Times New Roman" charset="0"/>
            </a:endParaRPr>
          </a:p>
        </p:txBody>
      </p:sp>
      <p:sp>
        <p:nvSpPr>
          <p:cNvPr id="20" name="Arco 19"/>
          <p:cNvSpPr/>
          <p:nvPr/>
        </p:nvSpPr>
        <p:spPr bwMode="auto">
          <a:xfrm flipH="1" flipV="1">
            <a:off x="6960096" y="3284389"/>
            <a:ext cx="1774825" cy="1728787"/>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es-UY">
              <a:ea typeface="+mn-ea"/>
            </a:endParaRPr>
          </a:p>
        </p:txBody>
      </p:sp>
      <p:sp>
        <p:nvSpPr>
          <p:cNvPr id="50202" name="Oval 296"/>
          <p:cNvSpPr>
            <a:spLocks noChangeArrowheads="1"/>
          </p:cNvSpPr>
          <p:nvPr/>
        </p:nvSpPr>
        <p:spPr bwMode="auto">
          <a:xfrm>
            <a:off x="7847508" y="4114651"/>
            <a:ext cx="79375" cy="68262"/>
          </a:xfrm>
          <a:prstGeom prst="ellipse">
            <a:avLst/>
          </a:prstGeom>
          <a:solidFill>
            <a:srgbClr val="000000"/>
          </a:solidFill>
          <a:ln w="9525">
            <a:solidFill>
              <a:srgbClr val="000000"/>
            </a:solidFill>
            <a:round/>
            <a:headEnd/>
            <a:tailEnd/>
          </a:ln>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s-ES" altLang="es-UY"/>
          </a:p>
        </p:txBody>
      </p:sp>
      <p:sp>
        <p:nvSpPr>
          <p:cNvPr id="50203" name="Text Box 286"/>
          <p:cNvSpPr txBox="1">
            <a:spLocks noChangeArrowheads="1"/>
          </p:cNvSpPr>
          <p:nvPr/>
        </p:nvSpPr>
        <p:spPr bwMode="auto">
          <a:xfrm>
            <a:off x="7752184" y="4149080"/>
            <a:ext cx="1108075" cy="6413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s-UY" altLang="es-UY" sz="1600" dirty="0"/>
              <a:t>C</a:t>
            </a:r>
            <a:r>
              <a:rPr lang="es-UY" altLang="es-UY" sz="1600" baseline="30000" dirty="0"/>
              <a:t>1</a:t>
            </a:r>
            <a:endParaRPr lang="es-ES" altLang="es-UY" sz="1600" baseline="30000" dirty="0"/>
          </a:p>
        </p:txBody>
      </p:sp>
      <p:sp>
        <p:nvSpPr>
          <p:cNvPr id="29" name="Arco 19"/>
          <p:cNvSpPr/>
          <p:nvPr/>
        </p:nvSpPr>
        <p:spPr bwMode="auto">
          <a:xfrm flipH="1" flipV="1">
            <a:off x="7375798" y="2494992"/>
            <a:ext cx="1774825" cy="1728787"/>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es-UY">
              <a:ea typeface="+mn-ea"/>
            </a:endParaRPr>
          </a:p>
        </p:txBody>
      </p:sp>
      <p:sp>
        <p:nvSpPr>
          <p:cNvPr id="30" name="Text Box 32">
            <a:extLst>
              <a:ext uri="{FF2B5EF4-FFF2-40B4-BE49-F238E27FC236}">
                <a16:creationId xmlns:a16="http://schemas.microsoft.com/office/drawing/2014/main" xmlns="" id="{D221CCE3-2A5C-E749-A4E6-2157EE16FCEA}"/>
              </a:ext>
            </a:extLst>
          </p:cNvPr>
          <p:cNvSpPr txBox="1">
            <a:spLocks noChangeArrowheads="1"/>
          </p:cNvSpPr>
          <p:nvPr/>
        </p:nvSpPr>
        <p:spPr bwMode="auto">
          <a:xfrm>
            <a:off x="3053406" y="3895726"/>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s-ES" sz="2000" dirty="0">
                <a:latin typeface="Times New Roman" charset="0"/>
              </a:rPr>
              <a:t>C</a:t>
            </a:r>
            <a:r>
              <a:rPr lang="es-ES" sz="2000" baseline="30000" dirty="0">
                <a:latin typeface="Times New Roman" charset="0"/>
              </a:rPr>
              <a:t>1</a:t>
            </a:r>
            <a:r>
              <a:rPr lang="es-ES" sz="2000" baseline="-25000" dirty="0">
                <a:latin typeface="Times New Roman" charset="0"/>
              </a:rPr>
              <a:t>M</a:t>
            </a:r>
            <a:endParaRPr lang="en-US" sz="2000" baseline="-25000" dirty="0">
              <a:latin typeface="Times New Roman" charset="0"/>
            </a:endParaRPr>
          </a:p>
        </p:txBody>
      </p:sp>
      <p:cxnSp>
        <p:nvCxnSpPr>
          <p:cNvPr id="31" name="Conector recto 31">
            <a:extLst>
              <a:ext uri="{FF2B5EF4-FFF2-40B4-BE49-F238E27FC236}">
                <a16:creationId xmlns:a16="http://schemas.microsoft.com/office/drawing/2014/main" xmlns="" id="{AF15BE73-3313-3242-BDBA-C6A6AB283F63}"/>
              </a:ext>
            </a:extLst>
          </p:cNvPr>
          <p:cNvCxnSpPr>
            <a:cxnSpLocks noChangeShapeType="1"/>
          </p:cNvCxnSpPr>
          <p:nvPr/>
        </p:nvCxnSpPr>
        <p:spPr bwMode="auto">
          <a:xfrm>
            <a:off x="3838575" y="4094163"/>
            <a:ext cx="4048620" cy="412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33" name="3 CuadroTexto">
            <a:extLst>
              <a:ext uri="{FF2B5EF4-FFF2-40B4-BE49-F238E27FC236}">
                <a16:creationId xmlns:a16="http://schemas.microsoft.com/office/drawing/2014/main" xmlns="" id="{9E0C5095-1EEC-914D-ABC8-D2039C9E86EE}"/>
              </a:ext>
            </a:extLst>
          </p:cNvPr>
          <p:cNvSpPr txBox="1"/>
          <p:nvPr/>
        </p:nvSpPr>
        <p:spPr>
          <a:xfrm>
            <a:off x="1450888" y="3371094"/>
            <a:ext cx="2520156" cy="276999"/>
          </a:xfrm>
          <a:prstGeom prst="rect">
            <a:avLst/>
          </a:prstGeom>
          <a:noFill/>
        </p:spPr>
        <p:txBody>
          <a:bodyPr wrap="square" rtlCol="0">
            <a:spAutoFit/>
          </a:bodyPr>
          <a:lstStyle/>
          <a:p>
            <a:r>
              <a:rPr lang="es-ES" sz="1200" dirty="0"/>
              <a:t>Exportaciones</a:t>
            </a:r>
            <a:endParaRPr lang="es-UY" sz="1200" dirty="0"/>
          </a:p>
        </p:txBody>
      </p:sp>
      <p:sp>
        <p:nvSpPr>
          <p:cNvPr id="34" name="33 Abrir llave">
            <a:extLst>
              <a:ext uri="{FF2B5EF4-FFF2-40B4-BE49-F238E27FC236}">
                <a16:creationId xmlns:a16="http://schemas.microsoft.com/office/drawing/2014/main" xmlns="" id="{D50EBC0C-7954-6E47-B75E-866A5ABB4E09}"/>
              </a:ext>
            </a:extLst>
          </p:cNvPr>
          <p:cNvSpPr/>
          <p:nvPr/>
        </p:nvSpPr>
        <p:spPr>
          <a:xfrm>
            <a:off x="2809139" y="3129757"/>
            <a:ext cx="149070" cy="10556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35" name="2 Abrir llave">
            <a:extLst>
              <a:ext uri="{FF2B5EF4-FFF2-40B4-BE49-F238E27FC236}">
                <a16:creationId xmlns:a16="http://schemas.microsoft.com/office/drawing/2014/main" xmlns="" id="{6DBA3D8E-1DF8-A44E-AA39-9D70C822FE63}"/>
              </a:ext>
            </a:extLst>
          </p:cNvPr>
          <p:cNvSpPr/>
          <p:nvPr/>
        </p:nvSpPr>
        <p:spPr>
          <a:xfrm rot="16200000">
            <a:off x="6503781" y="5030483"/>
            <a:ext cx="194584" cy="24928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36" name="4 CuadroTexto">
            <a:extLst>
              <a:ext uri="{FF2B5EF4-FFF2-40B4-BE49-F238E27FC236}">
                <a16:creationId xmlns:a16="http://schemas.microsoft.com/office/drawing/2014/main" xmlns="" id="{DD9E1746-905E-A842-8FD0-C07F606510BF}"/>
              </a:ext>
            </a:extLst>
          </p:cNvPr>
          <p:cNvSpPr txBox="1"/>
          <p:nvPr/>
        </p:nvSpPr>
        <p:spPr>
          <a:xfrm>
            <a:off x="6108634" y="6374362"/>
            <a:ext cx="1080120" cy="276999"/>
          </a:xfrm>
          <a:prstGeom prst="rect">
            <a:avLst/>
          </a:prstGeom>
          <a:noFill/>
        </p:spPr>
        <p:txBody>
          <a:bodyPr wrap="square" rtlCol="0">
            <a:spAutoFit/>
          </a:bodyPr>
          <a:lstStyle/>
          <a:p>
            <a:r>
              <a:rPr lang="es-ES" sz="1200" dirty="0"/>
              <a:t>Importaciones</a:t>
            </a:r>
            <a:endParaRPr lang="es-UY" sz="1200" dirty="0"/>
          </a:p>
        </p:txBody>
      </p:sp>
      <p:sp>
        <p:nvSpPr>
          <p:cNvPr id="37" name="Text Box 31">
            <a:extLst>
              <a:ext uri="{FF2B5EF4-FFF2-40B4-BE49-F238E27FC236}">
                <a16:creationId xmlns:a16="http://schemas.microsoft.com/office/drawing/2014/main" xmlns="" id="{8095CAB8-1979-554A-81F9-947B770735CE}"/>
              </a:ext>
            </a:extLst>
          </p:cNvPr>
          <p:cNvSpPr txBox="1">
            <a:spLocks noChangeArrowheads="1"/>
          </p:cNvSpPr>
          <p:nvPr/>
        </p:nvSpPr>
        <p:spPr bwMode="auto">
          <a:xfrm>
            <a:off x="7585496" y="5805488"/>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fontAlgn="base">
              <a:spcAft>
                <a:spcPct val="0"/>
              </a:spcAft>
              <a:buFont typeface="Arial" charset="0"/>
              <a:buChar char="»"/>
              <a:defRPr sz="2000">
                <a:solidFill>
                  <a:schemeClr val="tx1"/>
                </a:solidFill>
                <a:latin typeface="Calibri" charset="0"/>
                <a:ea typeface="ＭＳ Ｐゴシック" charset="0"/>
              </a:defRPr>
            </a:lvl6pPr>
            <a:lvl7pPr fontAlgn="base">
              <a:spcAft>
                <a:spcPct val="0"/>
              </a:spcAft>
              <a:buFont typeface="Arial" charset="0"/>
              <a:buChar char="»"/>
              <a:defRPr sz="2000">
                <a:solidFill>
                  <a:schemeClr val="tx1"/>
                </a:solidFill>
                <a:latin typeface="Calibri" charset="0"/>
                <a:ea typeface="ＭＳ Ｐゴシック" charset="0"/>
              </a:defRPr>
            </a:lvl7pPr>
            <a:lvl8pPr fontAlgn="base">
              <a:spcAft>
                <a:spcPct val="0"/>
              </a:spcAft>
              <a:buFont typeface="Arial" charset="0"/>
              <a:buChar char="»"/>
              <a:defRPr sz="2000">
                <a:solidFill>
                  <a:schemeClr val="tx1"/>
                </a:solidFill>
                <a:latin typeface="Calibri" charset="0"/>
                <a:ea typeface="ＭＳ Ｐゴシック" charset="0"/>
              </a:defRPr>
            </a:lvl8pPr>
            <a:lvl9pPr fontAlgn="base">
              <a:spcAft>
                <a:spcPct val="0"/>
              </a:spcAft>
              <a:buFont typeface="Arial" charset="0"/>
              <a:buChar char="»"/>
              <a:defRPr sz="2000">
                <a:solidFill>
                  <a:schemeClr val="tx1"/>
                </a:solidFill>
                <a:latin typeface="Calibri" charset="0"/>
                <a:ea typeface="ＭＳ Ｐゴシック" charset="0"/>
              </a:defRPr>
            </a:lvl9pPr>
          </a:lstStyle>
          <a:p>
            <a:pPr>
              <a:spcBef>
                <a:spcPct val="50000"/>
              </a:spcBef>
              <a:defRPr/>
            </a:pPr>
            <a:r>
              <a:rPr lang="es-ES" sz="2000" dirty="0">
                <a:latin typeface="Times New Roman" charset="0"/>
              </a:rPr>
              <a:t>C</a:t>
            </a:r>
            <a:r>
              <a:rPr lang="es-ES" sz="2000" baseline="30000" dirty="0">
                <a:latin typeface="Times New Roman" charset="0"/>
              </a:rPr>
              <a:t>1</a:t>
            </a:r>
            <a:r>
              <a:rPr lang="es-ES" sz="2000" baseline="-25000" dirty="0">
                <a:latin typeface="Times New Roman" charset="0"/>
              </a:rPr>
              <a:t>A</a:t>
            </a:r>
            <a:endParaRPr lang="en-US" sz="2000" baseline="-25000" dirty="0">
              <a:latin typeface="Times New Roman" charset="0"/>
            </a:endParaRPr>
          </a:p>
        </p:txBody>
      </p:sp>
      <p:cxnSp>
        <p:nvCxnSpPr>
          <p:cNvPr id="38" name="Conector recto 25">
            <a:extLst>
              <a:ext uri="{FF2B5EF4-FFF2-40B4-BE49-F238E27FC236}">
                <a16:creationId xmlns:a16="http://schemas.microsoft.com/office/drawing/2014/main" xmlns="" id="{C1C416A1-EADD-1049-8B69-EE6535B5C814}"/>
              </a:ext>
            </a:extLst>
          </p:cNvPr>
          <p:cNvCxnSpPr>
            <a:cxnSpLocks noChangeShapeType="1"/>
          </p:cNvCxnSpPr>
          <p:nvPr/>
        </p:nvCxnSpPr>
        <p:spPr bwMode="auto">
          <a:xfrm>
            <a:off x="7887195" y="4185428"/>
            <a:ext cx="0" cy="146448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s-UY" altLang="es-UY" sz="3200" dirty="0"/>
              <a:t>Teorema de Heckscher-Ohlin</a:t>
            </a:r>
            <a:endParaRPr lang="es-ES" altLang="es-UY" sz="3200" dirty="0"/>
          </a:p>
        </p:txBody>
      </p:sp>
      <p:sp>
        <p:nvSpPr>
          <p:cNvPr id="52226" name="Rectangle 3"/>
          <p:cNvSpPr>
            <a:spLocks noGrp="1" noChangeArrowheads="1"/>
          </p:cNvSpPr>
          <p:nvPr>
            <p:ph idx="1"/>
          </p:nvPr>
        </p:nvSpPr>
        <p:spPr/>
        <p:txBody>
          <a:bodyPr/>
          <a:lstStyle/>
          <a:p>
            <a:pPr eaLnBrk="1" hangingPunct="1"/>
            <a:r>
              <a:rPr lang="es-UY" altLang="es-UY" sz="2400" dirty="0"/>
              <a:t>El país que es relativamente abundante en un factor exporta el bien cuya producción es relativamente intensiva en ese factor</a:t>
            </a:r>
          </a:p>
          <a:p>
            <a:pPr marL="342900" lvl="1" indent="-342900" eaLnBrk="1" hangingPunct="1">
              <a:buFont typeface="Arial" pitchFamily="34" charset="0"/>
              <a:buChar char="•"/>
            </a:pPr>
            <a:r>
              <a:rPr lang="es-ES" altLang="es-UY" sz="2400" dirty="0" smtClean="0"/>
              <a:t>T</a:t>
            </a:r>
            <a:r>
              <a:rPr lang="es-UY" altLang="es-UY" sz="2400" dirty="0" err="1"/>
              <a:t>eoría</a:t>
            </a:r>
            <a:r>
              <a:rPr lang="es-UY" altLang="es-UY" sz="2400" dirty="0"/>
              <a:t> de las proporciones </a:t>
            </a:r>
            <a:r>
              <a:rPr lang="es-UY" altLang="es-UY" sz="2400" dirty="0" smtClean="0"/>
              <a:t>factoriales:  Al </a:t>
            </a:r>
            <a:r>
              <a:rPr lang="es-UY" altLang="es-UY" sz="2400" dirty="0"/>
              <a:t>exportar el bien intensivo en capital e importar el bien intensivo en trabajo, la economía doméstica implícitamente exporta servicios de capital, su factor abundante, e importa servicios de trabajo, su factor escaso.</a:t>
            </a:r>
            <a:endParaRPr lang="es-ES" altLang="es-UY" sz="2400" dirty="0"/>
          </a:p>
          <a:p>
            <a:pPr eaLnBrk="1" hangingPunct="1"/>
            <a:r>
              <a:rPr lang="es-UY" altLang="es-UY" sz="2400" dirty="0" smtClean="0"/>
              <a:t>El </a:t>
            </a:r>
            <a:r>
              <a:rPr lang="es-UY" altLang="es-UY" sz="2400" dirty="0"/>
              <a:t>teorema de H-O predice intercambio comercial inter-industrial</a:t>
            </a:r>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22</a:t>
            </a:fld>
            <a:endParaRPr lang="es-ES" altLang="es-UY"/>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altLang="es-UY" sz="3200" dirty="0"/>
              <a:t>Determinación de precios relativos en la economía mundial</a:t>
            </a:r>
            <a:endParaRPr lang="es-ES" sz="3200" dirty="0"/>
          </a:p>
        </p:txBody>
      </p:sp>
      <p:sp>
        <p:nvSpPr>
          <p:cNvPr id="3" name="Marcador de contenido 2"/>
          <p:cNvSpPr>
            <a:spLocks noGrp="1"/>
          </p:cNvSpPr>
          <p:nvPr>
            <p:ph idx="1"/>
          </p:nvPr>
        </p:nvSpPr>
        <p:spPr>
          <a:xfrm>
            <a:off x="767408" y="1772816"/>
            <a:ext cx="10814992" cy="4353348"/>
          </a:xfrm>
        </p:spPr>
        <p:txBody>
          <a:bodyPr/>
          <a:lstStyle/>
          <a:p>
            <a:r>
              <a:rPr lang="es-ES" sz="2800" dirty="0" smtClean="0"/>
              <a:t>Los precios relativos internacionales se determinan por las curvas de oferta y demanda relativas mundiales. </a:t>
            </a:r>
          </a:p>
          <a:p>
            <a:r>
              <a:rPr lang="es-ES" sz="2800" dirty="0" smtClean="0"/>
              <a:t>Como asumimos preferencias idénticas de los consumidores en ambos países, la curva de demanda relativa mundial coincide con las curvas de demanda relativa de cada país. </a:t>
            </a:r>
          </a:p>
          <a:p>
            <a:r>
              <a:rPr lang="es-ES" sz="2800" dirty="0" smtClean="0"/>
              <a:t>En cambio, cada país presenta una curva de oferta relativa diferente, y la curva </a:t>
            </a:r>
            <a:r>
              <a:rPr lang="es-ES" sz="2800" dirty="0"/>
              <a:t>de oferta relativa mundial estará entre las curvas de oferta relativa de cada país</a:t>
            </a:r>
          </a:p>
          <a:p>
            <a:endParaRPr lang="es-ES" sz="2800" dirty="0"/>
          </a:p>
        </p:txBody>
      </p:sp>
    </p:spTree>
    <p:extLst>
      <p:ext uri="{BB962C8B-B14F-4D97-AF65-F5344CB8AC3E}">
        <p14:creationId xmlns:p14="http://schemas.microsoft.com/office/powerpoint/2010/main" val="1712153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82"/>
          <p:cNvGrpSpPr>
            <a:grpSpLocks/>
          </p:cNvGrpSpPr>
          <p:nvPr/>
        </p:nvGrpSpPr>
        <p:grpSpPr bwMode="auto">
          <a:xfrm>
            <a:off x="3800140" y="1824184"/>
            <a:ext cx="8592515" cy="4588579"/>
            <a:chOff x="1520" y="1504"/>
            <a:chExt cx="5768" cy="4705"/>
          </a:xfrm>
        </p:grpSpPr>
        <p:sp>
          <p:nvSpPr>
            <p:cNvPr id="9220" name="Text Box 283"/>
            <p:cNvSpPr txBox="1">
              <a:spLocks noChangeArrowheads="1"/>
            </p:cNvSpPr>
            <p:nvPr/>
          </p:nvSpPr>
          <p:spPr bwMode="auto">
            <a:xfrm>
              <a:off x="5364" y="4597"/>
              <a:ext cx="1924"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dirty="0">
                  <a:latin typeface="Times New Roman" charset="0"/>
                </a:rPr>
                <a:t>VV</a:t>
              </a:r>
              <a:r>
                <a:rPr lang="es-ES" sz="1600" baseline="30000" dirty="0">
                  <a:latin typeface="Times New Roman" charset="0"/>
                </a:rPr>
                <a:t>2</a:t>
              </a:r>
              <a:r>
                <a:rPr lang="es-ES" sz="1600" dirty="0">
                  <a:latin typeface="Times New Roman" charset="0"/>
                </a:rPr>
                <a:t>(P</a:t>
              </a:r>
              <a:r>
                <a:rPr lang="es-ES" sz="1600" baseline="-25000" dirty="0">
                  <a:latin typeface="Times New Roman" charset="0"/>
                </a:rPr>
                <a:t>T</a:t>
              </a:r>
              <a:r>
                <a:rPr lang="es-ES" sz="1600" dirty="0">
                  <a:latin typeface="Times New Roman" charset="0"/>
                </a:rPr>
                <a:t>/P</a:t>
              </a:r>
              <a:r>
                <a:rPr lang="es-ES" sz="1600" baseline="-25000" dirty="0">
                  <a:latin typeface="Times New Roman" charset="0"/>
                </a:rPr>
                <a:t>A</a:t>
              </a:r>
              <a:r>
                <a:rPr lang="es-ES" sz="1600" dirty="0">
                  <a:latin typeface="Times New Roman" charset="0"/>
                </a:rPr>
                <a:t>)</a:t>
              </a:r>
              <a:r>
                <a:rPr lang="es-ES" sz="1600" baseline="30000" dirty="0">
                  <a:latin typeface="Times New Roman" charset="0"/>
                </a:rPr>
                <a:t>2</a:t>
              </a:r>
              <a:endParaRPr lang="es-ES" sz="1600" dirty="0">
                <a:latin typeface="Times New Roman" charset="0"/>
              </a:endParaRPr>
            </a:p>
          </p:txBody>
        </p:sp>
        <p:sp>
          <p:nvSpPr>
            <p:cNvPr id="9221" name="Text Box 284"/>
            <p:cNvSpPr txBox="1">
              <a:spLocks noChangeArrowheads="1"/>
            </p:cNvSpPr>
            <p:nvPr/>
          </p:nvSpPr>
          <p:spPr bwMode="auto">
            <a:xfrm>
              <a:off x="4718" y="2846"/>
              <a:ext cx="1924"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VV</a:t>
              </a:r>
              <a:r>
                <a:rPr lang="es-ES" sz="1600" baseline="30000">
                  <a:latin typeface="Times New Roman" charset="0"/>
                </a:rPr>
                <a:t>1</a:t>
              </a:r>
              <a:r>
                <a:rPr lang="es-ES" sz="1600">
                  <a:latin typeface="Times New Roman" charset="0"/>
                </a:rPr>
                <a:t>(P</a:t>
              </a:r>
              <a:r>
                <a:rPr lang="es-ES" sz="1600" baseline="-25000">
                  <a:latin typeface="Times New Roman" charset="0"/>
                </a:rPr>
                <a:t>T</a:t>
              </a:r>
              <a:r>
                <a:rPr lang="es-ES" sz="1600">
                  <a:latin typeface="Times New Roman" charset="0"/>
                </a:rPr>
                <a:t>/P</a:t>
              </a:r>
              <a:r>
                <a:rPr lang="es-ES" sz="1600" baseline="-25000">
                  <a:latin typeface="Times New Roman" charset="0"/>
                </a:rPr>
                <a:t>A</a:t>
              </a:r>
              <a:r>
                <a:rPr lang="es-ES" sz="1600">
                  <a:latin typeface="Times New Roman" charset="0"/>
                </a:rPr>
                <a:t>)</a:t>
              </a:r>
              <a:r>
                <a:rPr lang="es-ES" sz="1600" baseline="30000">
                  <a:latin typeface="Times New Roman" charset="0"/>
                </a:rPr>
                <a:t>1</a:t>
              </a:r>
              <a:endParaRPr lang="es-ES" sz="1600">
                <a:latin typeface="Times New Roman" charset="0"/>
              </a:endParaRPr>
            </a:p>
          </p:txBody>
        </p:sp>
        <p:sp>
          <p:nvSpPr>
            <p:cNvPr id="9222" name="Text Box 285"/>
            <p:cNvSpPr txBox="1">
              <a:spLocks noChangeArrowheads="1"/>
            </p:cNvSpPr>
            <p:nvPr/>
          </p:nvSpPr>
          <p:spPr bwMode="auto">
            <a:xfrm>
              <a:off x="4847" y="3721"/>
              <a:ext cx="991"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Q</a:t>
              </a:r>
              <a:r>
                <a:rPr lang="es-ES" sz="1600" baseline="30000">
                  <a:latin typeface="Times New Roman" charset="0"/>
                </a:rPr>
                <a:t>2</a:t>
              </a:r>
              <a:endParaRPr lang="es-ES" sz="1600">
                <a:latin typeface="Times New Roman" charset="0"/>
              </a:endParaRPr>
            </a:p>
          </p:txBody>
        </p:sp>
        <p:sp>
          <p:nvSpPr>
            <p:cNvPr id="9223" name="Text Box 286"/>
            <p:cNvSpPr txBox="1">
              <a:spLocks noChangeArrowheads="1"/>
            </p:cNvSpPr>
            <p:nvPr/>
          </p:nvSpPr>
          <p:spPr bwMode="auto">
            <a:xfrm>
              <a:off x="3200" y="2189"/>
              <a:ext cx="991"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dirty="0">
                  <a:latin typeface="Times New Roman" charset="0"/>
                </a:rPr>
                <a:t>Q</a:t>
              </a:r>
              <a:r>
                <a:rPr lang="es-ES" sz="1600" baseline="30000" dirty="0">
                  <a:latin typeface="Times New Roman" charset="0"/>
                </a:rPr>
                <a:t>1</a:t>
              </a:r>
              <a:endParaRPr lang="es-ES" sz="1600" dirty="0">
                <a:latin typeface="Times New Roman" charset="0"/>
              </a:endParaRPr>
            </a:p>
          </p:txBody>
        </p:sp>
        <p:sp>
          <p:nvSpPr>
            <p:cNvPr id="9224" name="Text Box 287"/>
            <p:cNvSpPr txBox="1">
              <a:spLocks noChangeArrowheads="1"/>
            </p:cNvSpPr>
            <p:nvPr/>
          </p:nvSpPr>
          <p:spPr bwMode="auto">
            <a:xfrm>
              <a:off x="4458" y="4746"/>
              <a:ext cx="991"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TT</a:t>
              </a:r>
            </a:p>
          </p:txBody>
        </p:sp>
        <p:sp>
          <p:nvSpPr>
            <p:cNvPr id="9225" name="Text Box 288"/>
            <p:cNvSpPr txBox="1">
              <a:spLocks noChangeArrowheads="1"/>
            </p:cNvSpPr>
            <p:nvPr/>
          </p:nvSpPr>
          <p:spPr bwMode="auto">
            <a:xfrm>
              <a:off x="5057" y="5403"/>
              <a:ext cx="853" cy="8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2000">
                  <a:latin typeface="Times New Roman" charset="0"/>
                </a:rPr>
                <a:t>Q</a:t>
              </a:r>
              <a:r>
                <a:rPr lang="es-ES" sz="2000" baseline="-25000">
                  <a:latin typeface="Times New Roman" charset="0"/>
                </a:rPr>
                <a:t>T</a:t>
              </a:r>
              <a:endParaRPr lang="es-ES" sz="2000">
                <a:latin typeface="Times New Roman" charset="0"/>
              </a:endParaRPr>
            </a:p>
          </p:txBody>
        </p:sp>
        <p:sp>
          <p:nvSpPr>
            <p:cNvPr id="9226" name="Text Box 289"/>
            <p:cNvSpPr txBox="1">
              <a:spLocks noChangeArrowheads="1"/>
            </p:cNvSpPr>
            <p:nvPr/>
          </p:nvSpPr>
          <p:spPr bwMode="auto">
            <a:xfrm>
              <a:off x="1520" y="1504"/>
              <a:ext cx="932" cy="5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2000" dirty="0">
                  <a:latin typeface="Times New Roman" charset="0"/>
                </a:rPr>
                <a:t>Q</a:t>
              </a:r>
              <a:r>
                <a:rPr lang="es-ES" sz="2000" baseline="-25000" dirty="0">
                  <a:latin typeface="Times New Roman" charset="0"/>
                </a:rPr>
                <a:t>A</a:t>
              </a:r>
              <a:endParaRPr lang="es-ES" sz="2000" dirty="0">
                <a:latin typeface="Times New Roman" charset="0"/>
              </a:endParaRPr>
            </a:p>
          </p:txBody>
        </p:sp>
        <p:sp>
          <p:nvSpPr>
            <p:cNvPr id="9227" name="Line 290"/>
            <p:cNvSpPr>
              <a:spLocks noChangeShapeType="1"/>
            </p:cNvSpPr>
            <p:nvPr/>
          </p:nvSpPr>
          <p:spPr bwMode="auto">
            <a:xfrm flipV="1">
              <a:off x="1992" y="1521"/>
              <a:ext cx="0" cy="37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228" name="Line 291"/>
            <p:cNvSpPr>
              <a:spLocks noChangeShapeType="1"/>
            </p:cNvSpPr>
            <p:nvPr/>
          </p:nvSpPr>
          <p:spPr bwMode="auto">
            <a:xfrm>
              <a:off x="1992" y="5264"/>
              <a:ext cx="391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229" name="Arc 292"/>
            <p:cNvSpPr>
              <a:spLocks/>
            </p:cNvSpPr>
            <p:nvPr/>
          </p:nvSpPr>
          <p:spPr bwMode="auto">
            <a:xfrm>
              <a:off x="1992" y="2409"/>
              <a:ext cx="3146" cy="28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230" name="Line 293"/>
            <p:cNvSpPr>
              <a:spLocks noChangeShapeType="1"/>
            </p:cNvSpPr>
            <p:nvPr/>
          </p:nvSpPr>
          <p:spPr bwMode="auto">
            <a:xfrm>
              <a:off x="2465" y="2260"/>
              <a:ext cx="2489" cy="11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31" name="Line 294"/>
            <p:cNvSpPr>
              <a:spLocks noChangeShapeType="1"/>
            </p:cNvSpPr>
            <p:nvPr/>
          </p:nvSpPr>
          <p:spPr bwMode="auto">
            <a:xfrm>
              <a:off x="4124" y="2409"/>
              <a:ext cx="1198" cy="267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232" name="Oval 295"/>
            <p:cNvSpPr>
              <a:spLocks noChangeArrowheads="1"/>
            </p:cNvSpPr>
            <p:nvPr/>
          </p:nvSpPr>
          <p:spPr bwMode="auto">
            <a:xfrm>
              <a:off x="3348" y="2655"/>
              <a:ext cx="71" cy="71"/>
            </a:xfrm>
            <a:prstGeom prst="ellipse">
              <a:avLst/>
            </a:prstGeom>
            <a:solidFill>
              <a:srgbClr val="000000"/>
            </a:solidFill>
            <a:ln w="9525">
              <a:solidFill>
                <a:srgbClr val="000000"/>
              </a:solidFill>
              <a:round/>
              <a:headEnd/>
              <a:tailEnd/>
            </a:ln>
          </p:spPr>
          <p:txBody>
            <a:bodyPr/>
            <a:lstStyle/>
            <a:p>
              <a:endParaRPr lang="es-ES"/>
            </a:p>
          </p:txBody>
        </p:sp>
        <p:sp>
          <p:nvSpPr>
            <p:cNvPr id="9233" name="Oval 296"/>
            <p:cNvSpPr>
              <a:spLocks noChangeArrowheads="1"/>
            </p:cNvSpPr>
            <p:nvPr/>
          </p:nvSpPr>
          <p:spPr bwMode="auto">
            <a:xfrm>
              <a:off x="4847" y="4078"/>
              <a:ext cx="71" cy="71"/>
            </a:xfrm>
            <a:prstGeom prst="ellipse">
              <a:avLst/>
            </a:prstGeom>
            <a:solidFill>
              <a:srgbClr val="000000"/>
            </a:solidFill>
            <a:ln w="9525">
              <a:solidFill>
                <a:srgbClr val="000000"/>
              </a:solidFill>
              <a:round/>
              <a:headEnd/>
              <a:tailEnd/>
            </a:ln>
          </p:spPr>
          <p:txBody>
            <a:bodyPr/>
            <a:lstStyle/>
            <a:p>
              <a:endParaRPr lang="es-ES"/>
            </a:p>
          </p:txBody>
        </p:sp>
      </p:grpSp>
      <p:sp>
        <p:nvSpPr>
          <p:cNvPr id="6147" name="Rectangle 297"/>
          <p:cNvSpPr>
            <a:spLocks noGrp="1" noChangeArrowheads="1"/>
          </p:cNvSpPr>
          <p:nvPr>
            <p:ph type="title"/>
          </p:nvPr>
        </p:nvSpPr>
        <p:spPr>
          <a:xfrm>
            <a:off x="911424" y="188640"/>
            <a:ext cx="10261600" cy="1143000"/>
          </a:xfrm>
        </p:spPr>
        <p:txBody>
          <a:bodyPr>
            <a:normAutofit/>
          </a:bodyPr>
          <a:lstStyle/>
          <a:p>
            <a:pPr eaLnBrk="1" hangingPunct="1"/>
            <a:r>
              <a:rPr lang="es-ES" sz="4000" dirty="0" smtClean="0">
                <a:latin typeface="Calibri"/>
                <a:cs typeface="Calibri"/>
              </a:rPr>
              <a:t>Oferta relativa y precio relativo</a:t>
            </a:r>
            <a:endParaRPr lang="es-ES" sz="4000" dirty="0">
              <a:latin typeface="Calibri"/>
              <a:cs typeface="Calibri"/>
            </a:endParaRPr>
          </a:p>
        </p:txBody>
      </p:sp>
      <p:sp>
        <p:nvSpPr>
          <p:cNvPr id="2" name="1 Rectángulo"/>
          <p:cNvSpPr/>
          <p:nvPr/>
        </p:nvSpPr>
        <p:spPr>
          <a:xfrm>
            <a:off x="479376" y="1726962"/>
            <a:ext cx="2352601" cy="4154984"/>
          </a:xfrm>
          <a:prstGeom prst="rect">
            <a:avLst/>
          </a:prstGeom>
        </p:spPr>
        <p:txBody>
          <a:bodyPr wrap="square">
            <a:spAutoFit/>
          </a:bodyPr>
          <a:lstStyle/>
          <a:p>
            <a:pPr eaLnBrk="1" hangingPunct="1"/>
            <a:r>
              <a:rPr lang="es-ES" dirty="0">
                <a:latin typeface="Calibri"/>
                <a:cs typeface="Calibri"/>
              </a:rPr>
              <a:t>A medida que aumenta el precio relativo de un bien </a:t>
            </a:r>
            <a:r>
              <a:rPr lang="es-ES" dirty="0" smtClean="0">
                <a:latin typeface="Calibri"/>
                <a:cs typeface="Calibri"/>
              </a:rPr>
              <a:t>aumenta su oferta relativa. </a:t>
            </a:r>
            <a:endParaRPr lang="es-ES" dirty="0">
              <a:latin typeface="Calibri"/>
              <a:cs typeface="Calibri"/>
            </a:endParaRPr>
          </a:p>
          <a:p>
            <a:pPr eaLnBrk="1" hangingPunct="1"/>
            <a:endParaRPr lang="es-ES" dirty="0" smtClean="0">
              <a:latin typeface="Calibri"/>
              <a:cs typeface="Calibri"/>
            </a:endParaRPr>
          </a:p>
          <a:p>
            <a:pPr eaLnBrk="1" hangingPunct="1"/>
            <a:r>
              <a:rPr lang="es-ES" dirty="0" smtClean="0">
                <a:latin typeface="Calibri"/>
                <a:cs typeface="Calibri"/>
              </a:rPr>
              <a:t>Hay una </a:t>
            </a:r>
            <a:r>
              <a:rPr lang="es-ES" dirty="0">
                <a:latin typeface="Calibri"/>
                <a:cs typeface="Calibri"/>
              </a:rPr>
              <a:t>relación creciente entre la oferta relativa de bienes y su precio relativo</a:t>
            </a:r>
          </a:p>
        </p:txBody>
      </p:sp>
    </p:spTree>
    <p:extLst>
      <p:ext uri="{BB962C8B-B14F-4D97-AF65-F5344CB8AC3E}">
        <p14:creationId xmlns:p14="http://schemas.microsoft.com/office/powerpoint/2010/main" val="301467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41"/>
          <p:cNvGrpSpPr>
            <a:grpSpLocks/>
          </p:cNvGrpSpPr>
          <p:nvPr/>
        </p:nvGrpSpPr>
        <p:grpSpPr bwMode="auto">
          <a:xfrm>
            <a:off x="1391478" y="1700808"/>
            <a:ext cx="7586509" cy="3924952"/>
            <a:chOff x="912" y="1200"/>
            <a:chExt cx="3251" cy="2313"/>
          </a:xfrm>
        </p:grpSpPr>
        <p:sp>
          <p:nvSpPr>
            <p:cNvPr id="10245" name="Text Box 35"/>
            <p:cNvSpPr txBox="1">
              <a:spLocks noChangeArrowheads="1"/>
            </p:cNvSpPr>
            <p:nvPr/>
          </p:nvSpPr>
          <p:spPr bwMode="auto">
            <a:xfrm>
              <a:off x="912" y="1200"/>
              <a:ext cx="985"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400" dirty="0">
                  <a:latin typeface="Times New Roman" charset="0"/>
                </a:rPr>
                <a:t>Precio relativo de la </a:t>
              </a:r>
              <a:r>
                <a:rPr lang="es-ES" sz="1400" dirty="0" smtClean="0">
                  <a:latin typeface="Times New Roman" charset="0"/>
                </a:rPr>
                <a:t>manufacturas, P</a:t>
              </a:r>
              <a:r>
                <a:rPr lang="es-ES" sz="1400" baseline="-25000" dirty="0">
                  <a:latin typeface="Times New Roman" charset="0"/>
                </a:rPr>
                <a:t>M</a:t>
              </a:r>
              <a:r>
                <a:rPr lang="es-ES" sz="1400" dirty="0" smtClean="0">
                  <a:latin typeface="Times New Roman" charset="0"/>
                </a:rPr>
                <a:t>/P</a:t>
              </a:r>
              <a:r>
                <a:rPr lang="es-ES" sz="1400" baseline="-25000" dirty="0" smtClean="0">
                  <a:latin typeface="Times New Roman" charset="0"/>
                </a:rPr>
                <a:t>A</a:t>
              </a:r>
              <a:endParaRPr lang="es-ES" sz="1400" dirty="0">
                <a:latin typeface="Times New Roman" charset="0"/>
              </a:endParaRPr>
            </a:p>
          </p:txBody>
        </p:sp>
        <p:sp>
          <p:nvSpPr>
            <p:cNvPr id="10246" name="Text Box 36"/>
            <p:cNvSpPr txBox="1">
              <a:spLocks noChangeArrowheads="1"/>
            </p:cNvSpPr>
            <p:nvPr/>
          </p:nvSpPr>
          <p:spPr bwMode="auto">
            <a:xfrm>
              <a:off x="3219" y="1614"/>
              <a:ext cx="483" cy="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dirty="0">
                  <a:latin typeface="Times New Roman" charset="0"/>
                </a:rPr>
                <a:t>OR</a:t>
              </a:r>
            </a:p>
          </p:txBody>
        </p:sp>
        <p:sp>
          <p:nvSpPr>
            <p:cNvPr id="10247" name="Line 37"/>
            <p:cNvSpPr>
              <a:spLocks noChangeShapeType="1"/>
            </p:cNvSpPr>
            <p:nvPr/>
          </p:nvSpPr>
          <p:spPr bwMode="auto">
            <a:xfrm flipV="1">
              <a:off x="1611" y="1452"/>
              <a:ext cx="0" cy="206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248" name="Line 38"/>
            <p:cNvSpPr>
              <a:spLocks noChangeShapeType="1"/>
            </p:cNvSpPr>
            <p:nvPr/>
          </p:nvSpPr>
          <p:spPr bwMode="auto">
            <a:xfrm>
              <a:off x="1611" y="3513"/>
              <a:ext cx="255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0249" name="Line 39"/>
            <p:cNvSpPr>
              <a:spLocks noChangeShapeType="1"/>
            </p:cNvSpPr>
            <p:nvPr/>
          </p:nvSpPr>
          <p:spPr bwMode="auto">
            <a:xfrm flipV="1">
              <a:off x="2092" y="1857"/>
              <a:ext cx="1096" cy="1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7171" name="Rectangle 40"/>
          <p:cNvSpPr>
            <a:spLocks noGrp="1" noChangeArrowheads="1"/>
          </p:cNvSpPr>
          <p:nvPr>
            <p:ph type="title"/>
          </p:nvPr>
        </p:nvSpPr>
        <p:spPr>
          <a:xfrm>
            <a:off x="911424" y="260648"/>
            <a:ext cx="10668000" cy="1143000"/>
          </a:xfrm>
        </p:spPr>
        <p:txBody>
          <a:bodyPr>
            <a:normAutofit/>
          </a:bodyPr>
          <a:lstStyle/>
          <a:p>
            <a:pPr eaLnBrk="1" hangingPunct="1">
              <a:defRPr/>
            </a:pPr>
            <a:r>
              <a:rPr lang="es-ES" altLang="es-UY" sz="3200" dirty="0" smtClean="0">
                <a:latin typeface="+mn-lt"/>
                <a:ea typeface="+mj-ea"/>
              </a:rPr>
              <a:t>La oferta relativa de T aumenta cuando su precio relativo aumenta</a:t>
            </a:r>
          </a:p>
        </p:txBody>
      </p:sp>
      <p:sp>
        <p:nvSpPr>
          <p:cNvPr id="10" name="Text Box 34"/>
          <p:cNvSpPr txBox="1">
            <a:spLocks noChangeArrowheads="1"/>
          </p:cNvSpPr>
          <p:nvPr/>
        </p:nvSpPr>
        <p:spPr bwMode="auto">
          <a:xfrm>
            <a:off x="8304246" y="5733257"/>
            <a:ext cx="2111901" cy="9723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400" dirty="0" smtClean="0">
                <a:latin typeface="Times New Roman" charset="0"/>
              </a:rPr>
              <a:t>Q</a:t>
            </a:r>
            <a:r>
              <a:rPr lang="es-ES" sz="1400" baseline="-25000" dirty="0">
                <a:latin typeface="Times New Roman" charset="0"/>
              </a:rPr>
              <a:t>M</a:t>
            </a:r>
            <a:r>
              <a:rPr lang="es-ES" sz="1400" dirty="0" smtClean="0">
                <a:latin typeface="Times New Roman" charset="0"/>
              </a:rPr>
              <a:t>/Q</a:t>
            </a:r>
            <a:r>
              <a:rPr lang="es-ES" sz="1400" baseline="-25000" dirty="0" smtClean="0">
                <a:latin typeface="Times New Roman" charset="0"/>
              </a:rPr>
              <a:t>A</a:t>
            </a:r>
            <a:endParaRPr lang="es-ES" sz="1400" dirty="0">
              <a:latin typeface="Times New Roman" charset="0"/>
            </a:endParaRPr>
          </a:p>
        </p:txBody>
      </p:sp>
    </p:spTree>
    <p:extLst>
      <p:ext uri="{BB962C8B-B14F-4D97-AF65-F5344CB8AC3E}">
        <p14:creationId xmlns:p14="http://schemas.microsoft.com/office/powerpoint/2010/main" val="1636031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1424" y="116633"/>
            <a:ext cx="10657184" cy="1019381"/>
          </a:xfrm>
        </p:spPr>
        <p:txBody>
          <a:bodyPr>
            <a:normAutofit/>
          </a:bodyPr>
          <a:lstStyle/>
          <a:p>
            <a:pPr eaLnBrk="1" hangingPunct="1"/>
            <a:r>
              <a:rPr lang="es-ES" sz="3600" dirty="0" smtClean="0"/>
              <a:t>Precios relativos y consumo</a:t>
            </a:r>
            <a:endParaRPr lang="es-ES" sz="3600" dirty="0"/>
          </a:p>
        </p:txBody>
      </p:sp>
      <p:grpSp>
        <p:nvGrpSpPr>
          <p:cNvPr id="12291" name="Group 5"/>
          <p:cNvGrpSpPr>
            <a:grpSpLocks/>
          </p:cNvGrpSpPr>
          <p:nvPr/>
        </p:nvGrpSpPr>
        <p:grpSpPr bwMode="auto">
          <a:xfrm>
            <a:off x="209821" y="1583604"/>
            <a:ext cx="7630312" cy="4725464"/>
            <a:chOff x="2722" y="8720"/>
            <a:chExt cx="7455" cy="6071"/>
          </a:xfrm>
        </p:grpSpPr>
        <p:sp>
          <p:nvSpPr>
            <p:cNvPr id="12296" name="Text Box 7"/>
            <p:cNvSpPr txBox="1">
              <a:spLocks noChangeArrowheads="1"/>
            </p:cNvSpPr>
            <p:nvPr/>
          </p:nvSpPr>
          <p:spPr bwMode="auto">
            <a:xfrm>
              <a:off x="4271" y="10177"/>
              <a:ext cx="1096" cy="7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D</a:t>
              </a:r>
              <a:r>
                <a:rPr lang="es-ES" sz="1600" baseline="-25000">
                  <a:latin typeface="Times New Roman" charset="0"/>
                </a:rPr>
                <a:t>1</a:t>
              </a:r>
              <a:endParaRPr lang="es-ES" sz="1600">
                <a:latin typeface="Times New Roman" charset="0"/>
              </a:endParaRPr>
            </a:p>
          </p:txBody>
        </p:sp>
        <p:sp>
          <p:nvSpPr>
            <p:cNvPr id="12297" name="Text Box 10"/>
            <p:cNvSpPr txBox="1">
              <a:spLocks noChangeArrowheads="1"/>
            </p:cNvSpPr>
            <p:nvPr/>
          </p:nvSpPr>
          <p:spPr bwMode="auto">
            <a:xfrm>
              <a:off x="6148" y="13202"/>
              <a:ext cx="1096" cy="7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TT</a:t>
              </a:r>
            </a:p>
          </p:txBody>
        </p:sp>
        <p:sp>
          <p:nvSpPr>
            <p:cNvPr id="12298" name="Text Box 11"/>
            <p:cNvSpPr txBox="1">
              <a:spLocks noChangeArrowheads="1"/>
            </p:cNvSpPr>
            <p:nvPr/>
          </p:nvSpPr>
          <p:spPr bwMode="auto">
            <a:xfrm>
              <a:off x="9233" y="13916"/>
              <a:ext cx="944" cy="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2000">
                  <a:latin typeface="Times New Roman" charset="0"/>
                </a:rPr>
                <a:t>Q</a:t>
              </a:r>
              <a:r>
                <a:rPr lang="es-ES" sz="2000" baseline="-25000">
                  <a:latin typeface="Times New Roman" charset="0"/>
                </a:rPr>
                <a:t>T</a:t>
              </a:r>
              <a:endParaRPr lang="es-ES" sz="2000">
                <a:latin typeface="Times New Roman" charset="0"/>
              </a:endParaRPr>
            </a:p>
          </p:txBody>
        </p:sp>
        <p:sp>
          <p:nvSpPr>
            <p:cNvPr id="12299" name="Text Box 12"/>
            <p:cNvSpPr txBox="1">
              <a:spLocks noChangeArrowheads="1"/>
            </p:cNvSpPr>
            <p:nvPr/>
          </p:nvSpPr>
          <p:spPr bwMode="auto">
            <a:xfrm>
              <a:off x="2722" y="8720"/>
              <a:ext cx="1031" cy="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2000" dirty="0">
                  <a:latin typeface="Times New Roman" charset="0"/>
                </a:rPr>
                <a:t>Q</a:t>
              </a:r>
              <a:r>
                <a:rPr lang="es-ES" sz="2000" baseline="-25000" dirty="0">
                  <a:latin typeface="Times New Roman" charset="0"/>
                </a:rPr>
                <a:t>A</a:t>
              </a:r>
              <a:endParaRPr lang="es-ES" sz="2000" dirty="0">
                <a:latin typeface="Times New Roman" charset="0"/>
              </a:endParaRPr>
            </a:p>
          </p:txBody>
        </p:sp>
        <p:sp>
          <p:nvSpPr>
            <p:cNvPr id="12300" name="Line 13"/>
            <p:cNvSpPr>
              <a:spLocks noChangeShapeType="1"/>
            </p:cNvSpPr>
            <p:nvPr/>
          </p:nvSpPr>
          <p:spPr bwMode="auto">
            <a:xfrm flipV="1">
              <a:off x="3420" y="8754"/>
              <a:ext cx="0" cy="501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301" name="Line 14"/>
            <p:cNvSpPr>
              <a:spLocks noChangeShapeType="1"/>
            </p:cNvSpPr>
            <p:nvPr/>
          </p:nvSpPr>
          <p:spPr bwMode="auto">
            <a:xfrm>
              <a:off x="3420" y="13765"/>
              <a:ext cx="649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302" name="Arc 15"/>
            <p:cNvSpPr>
              <a:spLocks/>
            </p:cNvSpPr>
            <p:nvPr/>
          </p:nvSpPr>
          <p:spPr bwMode="auto">
            <a:xfrm>
              <a:off x="3420" y="10665"/>
              <a:ext cx="3480" cy="310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303" name="Line 16"/>
            <p:cNvSpPr>
              <a:spLocks noChangeShapeType="1"/>
            </p:cNvSpPr>
            <p:nvPr/>
          </p:nvSpPr>
          <p:spPr bwMode="auto">
            <a:xfrm>
              <a:off x="3548" y="10131"/>
              <a:ext cx="3894" cy="22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304" name="Oval 17"/>
            <p:cNvSpPr>
              <a:spLocks noChangeArrowheads="1"/>
            </p:cNvSpPr>
            <p:nvPr/>
          </p:nvSpPr>
          <p:spPr bwMode="auto">
            <a:xfrm>
              <a:off x="5580" y="11315"/>
              <a:ext cx="78" cy="78"/>
            </a:xfrm>
            <a:prstGeom prst="ellipse">
              <a:avLst/>
            </a:prstGeom>
            <a:solidFill>
              <a:srgbClr val="000000"/>
            </a:solidFill>
            <a:ln w="9525">
              <a:solidFill>
                <a:srgbClr val="000000"/>
              </a:solidFill>
              <a:round/>
              <a:headEnd/>
              <a:tailEnd/>
            </a:ln>
          </p:spPr>
          <p:txBody>
            <a:bodyPr/>
            <a:lstStyle/>
            <a:p>
              <a:endParaRPr lang="es-ES"/>
            </a:p>
          </p:txBody>
        </p:sp>
        <p:sp>
          <p:nvSpPr>
            <p:cNvPr id="12305" name="Arc 18"/>
            <p:cNvSpPr>
              <a:spLocks/>
            </p:cNvSpPr>
            <p:nvPr/>
          </p:nvSpPr>
          <p:spPr bwMode="auto">
            <a:xfrm flipH="1" flipV="1">
              <a:off x="4178" y="10127"/>
              <a:ext cx="806" cy="7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306" name="Oval 19"/>
            <p:cNvSpPr>
              <a:spLocks noChangeArrowheads="1"/>
            </p:cNvSpPr>
            <p:nvPr/>
          </p:nvSpPr>
          <p:spPr bwMode="auto">
            <a:xfrm>
              <a:off x="4400" y="10618"/>
              <a:ext cx="78" cy="78"/>
            </a:xfrm>
            <a:prstGeom prst="ellipse">
              <a:avLst/>
            </a:prstGeom>
            <a:solidFill>
              <a:srgbClr val="000000"/>
            </a:solidFill>
            <a:ln w="9525">
              <a:solidFill>
                <a:srgbClr val="000000"/>
              </a:solidFill>
              <a:round/>
              <a:headEnd/>
              <a:tailEnd/>
            </a:ln>
          </p:spPr>
          <p:txBody>
            <a:bodyPr/>
            <a:lstStyle/>
            <a:p>
              <a:endParaRPr lang="es-ES"/>
            </a:p>
          </p:txBody>
        </p:sp>
        <p:sp>
          <p:nvSpPr>
            <p:cNvPr id="12307" name="Arc 20"/>
            <p:cNvSpPr>
              <a:spLocks/>
            </p:cNvSpPr>
            <p:nvPr/>
          </p:nvSpPr>
          <p:spPr bwMode="auto">
            <a:xfrm flipH="1" flipV="1">
              <a:off x="4490" y="9875"/>
              <a:ext cx="806" cy="7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308" name="Arc 21"/>
            <p:cNvSpPr>
              <a:spLocks/>
            </p:cNvSpPr>
            <p:nvPr/>
          </p:nvSpPr>
          <p:spPr bwMode="auto">
            <a:xfrm flipH="1" flipV="1">
              <a:off x="3968" y="10365"/>
              <a:ext cx="806" cy="7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309" name="Arc 22"/>
            <p:cNvSpPr>
              <a:spLocks/>
            </p:cNvSpPr>
            <p:nvPr/>
          </p:nvSpPr>
          <p:spPr bwMode="auto">
            <a:xfrm flipH="1" flipV="1">
              <a:off x="4772" y="9602"/>
              <a:ext cx="806" cy="7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310" name="Arc 23"/>
            <p:cNvSpPr>
              <a:spLocks/>
            </p:cNvSpPr>
            <p:nvPr/>
          </p:nvSpPr>
          <p:spPr bwMode="auto">
            <a:xfrm flipH="1" flipV="1">
              <a:off x="3750" y="10660"/>
              <a:ext cx="806" cy="7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311" name="Line 25"/>
            <p:cNvSpPr>
              <a:spLocks noChangeShapeType="1"/>
            </p:cNvSpPr>
            <p:nvPr/>
          </p:nvSpPr>
          <p:spPr bwMode="auto">
            <a:xfrm>
              <a:off x="4450" y="10664"/>
              <a:ext cx="0" cy="310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2312" name="Line 26"/>
            <p:cNvSpPr>
              <a:spLocks noChangeShapeType="1"/>
            </p:cNvSpPr>
            <p:nvPr/>
          </p:nvSpPr>
          <p:spPr bwMode="auto">
            <a:xfrm>
              <a:off x="3420" y="11363"/>
              <a:ext cx="2214"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12313" name="Line 27"/>
            <p:cNvSpPr>
              <a:spLocks noChangeShapeType="1"/>
            </p:cNvSpPr>
            <p:nvPr/>
          </p:nvSpPr>
          <p:spPr bwMode="auto">
            <a:xfrm>
              <a:off x="3420" y="10665"/>
              <a:ext cx="1016"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12292" name="Line 32"/>
          <p:cNvSpPr>
            <a:spLocks noChangeShapeType="1"/>
          </p:cNvSpPr>
          <p:nvPr/>
        </p:nvSpPr>
        <p:spPr bwMode="auto">
          <a:xfrm flipH="1" flipV="1">
            <a:off x="1763183" y="2473669"/>
            <a:ext cx="3168651" cy="252095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2293" name="Text Box 7"/>
          <p:cNvSpPr txBox="1">
            <a:spLocks noChangeArrowheads="1"/>
          </p:cNvSpPr>
          <p:nvPr/>
        </p:nvSpPr>
        <p:spPr bwMode="auto">
          <a:xfrm>
            <a:off x="2159001" y="2586383"/>
            <a:ext cx="1121833" cy="5556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D</a:t>
            </a:r>
            <a:r>
              <a:rPr lang="es-ES" sz="1600" baseline="-25000">
                <a:latin typeface="Times New Roman" charset="0"/>
              </a:rPr>
              <a:t>2</a:t>
            </a:r>
            <a:endParaRPr lang="es-ES" sz="1600">
              <a:latin typeface="Times New Roman" charset="0"/>
            </a:endParaRPr>
          </a:p>
        </p:txBody>
      </p:sp>
      <p:sp>
        <p:nvSpPr>
          <p:cNvPr id="12294" name="Text Box 284"/>
          <p:cNvSpPr txBox="1">
            <a:spLocks noChangeArrowheads="1"/>
          </p:cNvSpPr>
          <p:nvPr/>
        </p:nvSpPr>
        <p:spPr bwMode="auto">
          <a:xfrm>
            <a:off x="4838701" y="3896070"/>
            <a:ext cx="2865967" cy="639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VV</a:t>
            </a:r>
            <a:r>
              <a:rPr lang="es-ES" sz="1600" baseline="30000">
                <a:latin typeface="Times New Roman" charset="0"/>
              </a:rPr>
              <a:t>1</a:t>
            </a:r>
            <a:r>
              <a:rPr lang="es-ES" sz="1600">
                <a:latin typeface="Times New Roman" charset="0"/>
              </a:rPr>
              <a:t>(P</a:t>
            </a:r>
            <a:r>
              <a:rPr lang="es-ES" sz="1600" baseline="-25000">
                <a:latin typeface="Times New Roman" charset="0"/>
              </a:rPr>
              <a:t>T</a:t>
            </a:r>
            <a:r>
              <a:rPr lang="es-ES" sz="1600">
                <a:latin typeface="Times New Roman" charset="0"/>
              </a:rPr>
              <a:t>/P</a:t>
            </a:r>
            <a:r>
              <a:rPr lang="es-ES" sz="1600" baseline="-25000">
                <a:latin typeface="Times New Roman" charset="0"/>
              </a:rPr>
              <a:t>A</a:t>
            </a:r>
            <a:r>
              <a:rPr lang="es-ES" sz="1600">
                <a:latin typeface="Times New Roman" charset="0"/>
              </a:rPr>
              <a:t>)</a:t>
            </a:r>
            <a:r>
              <a:rPr lang="es-ES" sz="1600" baseline="30000">
                <a:latin typeface="Times New Roman" charset="0"/>
              </a:rPr>
              <a:t>1</a:t>
            </a:r>
            <a:endParaRPr lang="es-ES" sz="1600">
              <a:latin typeface="Times New Roman" charset="0"/>
            </a:endParaRPr>
          </a:p>
        </p:txBody>
      </p:sp>
      <p:sp>
        <p:nvSpPr>
          <p:cNvPr id="12295" name="Text Box 283"/>
          <p:cNvSpPr txBox="1">
            <a:spLocks noChangeArrowheads="1"/>
          </p:cNvSpPr>
          <p:nvPr/>
        </p:nvSpPr>
        <p:spPr bwMode="auto">
          <a:xfrm>
            <a:off x="4709583" y="5010494"/>
            <a:ext cx="2865967" cy="6413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VV</a:t>
            </a:r>
            <a:r>
              <a:rPr lang="es-ES" sz="1600" baseline="30000">
                <a:latin typeface="Times New Roman" charset="0"/>
              </a:rPr>
              <a:t>2</a:t>
            </a:r>
            <a:r>
              <a:rPr lang="es-ES" sz="1600">
                <a:latin typeface="Times New Roman" charset="0"/>
              </a:rPr>
              <a:t>(P</a:t>
            </a:r>
            <a:r>
              <a:rPr lang="es-ES" sz="1600" baseline="-25000">
                <a:latin typeface="Times New Roman" charset="0"/>
              </a:rPr>
              <a:t>T</a:t>
            </a:r>
            <a:r>
              <a:rPr lang="es-ES" sz="1600">
                <a:latin typeface="Times New Roman" charset="0"/>
              </a:rPr>
              <a:t>/P</a:t>
            </a:r>
            <a:r>
              <a:rPr lang="es-ES" sz="1600" baseline="-25000">
                <a:latin typeface="Times New Roman" charset="0"/>
              </a:rPr>
              <a:t>A</a:t>
            </a:r>
            <a:r>
              <a:rPr lang="es-ES" sz="1600">
                <a:latin typeface="Times New Roman" charset="0"/>
              </a:rPr>
              <a:t>)</a:t>
            </a:r>
            <a:r>
              <a:rPr lang="es-ES" sz="1600" baseline="30000">
                <a:latin typeface="Times New Roman" charset="0"/>
              </a:rPr>
              <a:t>2</a:t>
            </a:r>
            <a:endParaRPr lang="es-ES" sz="1600">
              <a:latin typeface="Times New Roman" charset="0"/>
            </a:endParaRPr>
          </a:p>
        </p:txBody>
      </p:sp>
      <p:sp>
        <p:nvSpPr>
          <p:cNvPr id="27" name="Rectángulo 26"/>
          <p:cNvSpPr/>
          <p:nvPr/>
        </p:nvSpPr>
        <p:spPr>
          <a:xfrm>
            <a:off x="7998303" y="1696652"/>
            <a:ext cx="3888432" cy="2850011"/>
          </a:xfrm>
          <a:prstGeom prst="rect">
            <a:avLst/>
          </a:prstGeom>
        </p:spPr>
        <p:txBody>
          <a:bodyPr wrap="square">
            <a:spAutoFit/>
          </a:bodyPr>
          <a:lstStyle/>
          <a:p>
            <a:pPr eaLnBrk="1" hangingPunct="1">
              <a:lnSpc>
                <a:spcPct val="80000"/>
              </a:lnSpc>
            </a:pPr>
            <a:r>
              <a:rPr lang="es-ES" sz="2800" dirty="0" smtClean="0">
                <a:latin typeface="Calibri"/>
                <a:cs typeface="Calibri"/>
              </a:rPr>
              <a:t>A medida que aumenta el precio relativo de un bien cae su consumo. </a:t>
            </a:r>
          </a:p>
          <a:p>
            <a:pPr eaLnBrk="1" hangingPunct="1">
              <a:lnSpc>
                <a:spcPct val="80000"/>
              </a:lnSpc>
            </a:pPr>
            <a:endParaRPr lang="es-ES" sz="2800" b="1" dirty="0">
              <a:latin typeface="Calibri"/>
              <a:cs typeface="Calibri"/>
            </a:endParaRPr>
          </a:p>
          <a:p>
            <a:pPr eaLnBrk="1" hangingPunct="1">
              <a:lnSpc>
                <a:spcPct val="80000"/>
              </a:lnSpc>
            </a:pPr>
            <a:r>
              <a:rPr lang="es-ES" sz="2800" dirty="0" smtClean="0">
                <a:latin typeface="Calibri"/>
                <a:cs typeface="Calibri"/>
              </a:rPr>
              <a:t>Se establece una relación decreciente entre el precio relativo y la demanda.</a:t>
            </a:r>
            <a:endParaRPr lang="es-ES" sz="2800" dirty="0">
              <a:latin typeface="Calibri"/>
              <a:cs typeface="Calibri"/>
            </a:endParaRPr>
          </a:p>
        </p:txBody>
      </p:sp>
    </p:spTree>
    <p:extLst>
      <p:ext uri="{BB962C8B-B14F-4D97-AF65-F5344CB8AC3E}">
        <p14:creationId xmlns:p14="http://schemas.microsoft.com/office/powerpoint/2010/main" val="3624037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14918" y="301625"/>
            <a:ext cx="11042649" cy="1143000"/>
          </a:xfrm>
        </p:spPr>
        <p:txBody>
          <a:bodyPr>
            <a:normAutofit/>
          </a:bodyPr>
          <a:lstStyle/>
          <a:p>
            <a:pPr algn="ctr" eaLnBrk="1" hangingPunct="1">
              <a:defRPr/>
            </a:pPr>
            <a:r>
              <a:rPr lang="es-UY" altLang="es-UY" sz="3200" dirty="0" smtClean="0">
                <a:latin typeface="+mn-lt"/>
                <a:ea typeface="+mj-ea"/>
              </a:rPr>
              <a:t>La demanda relativa de T cae cuando su precio relativo aumenta</a:t>
            </a:r>
            <a:endParaRPr lang="es-ES" altLang="es-UY" sz="3200" dirty="0" smtClean="0">
              <a:latin typeface="+mn-lt"/>
              <a:ea typeface="+mj-ea"/>
            </a:endParaRPr>
          </a:p>
        </p:txBody>
      </p:sp>
      <p:sp>
        <p:nvSpPr>
          <p:cNvPr id="13316" name="Text Box 6"/>
          <p:cNvSpPr txBox="1">
            <a:spLocks noChangeArrowheads="1"/>
          </p:cNvSpPr>
          <p:nvPr/>
        </p:nvSpPr>
        <p:spPr bwMode="auto">
          <a:xfrm>
            <a:off x="1517651" y="1665289"/>
            <a:ext cx="2175933" cy="1042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400" dirty="0">
                <a:latin typeface="Times New Roman" charset="0"/>
              </a:rPr>
              <a:t>Precio relativo de la tela, </a:t>
            </a:r>
            <a:r>
              <a:rPr lang="es-ES" sz="1400" dirty="0" smtClean="0">
                <a:latin typeface="Times New Roman" charset="0"/>
              </a:rPr>
              <a:t>P</a:t>
            </a:r>
            <a:r>
              <a:rPr lang="es-ES" sz="1400" baseline="-25000" dirty="0">
                <a:latin typeface="Times New Roman" charset="0"/>
              </a:rPr>
              <a:t>M</a:t>
            </a:r>
            <a:r>
              <a:rPr lang="es-ES" sz="1400" dirty="0" smtClean="0">
                <a:latin typeface="Times New Roman" charset="0"/>
              </a:rPr>
              <a:t>/P</a:t>
            </a:r>
            <a:r>
              <a:rPr lang="es-ES" sz="1400" baseline="-25000" dirty="0" smtClean="0">
                <a:latin typeface="Times New Roman" charset="0"/>
              </a:rPr>
              <a:t>A</a:t>
            </a:r>
            <a:endParaRPr lang="es-ES" sz="1400" dirty="0">
              <a:latin typeface="Times New Roman" charset="0"/>
            </a:endParaRPr>
          </a:p>
        </p:txBody>
      </p:sp>
      <p:sp>
        <p:nvSpPr>
          <p:cNvPr id="13317" name="Text Box 7"/>
          <p:cNvSpPr txBox="1">
            <a:spLocks noChangeArrowheads="1"/>
          </p:cNvSpPr>
          <p:nvPr/>
        </p:nvSpPr>
        <p:spPr bwMode="auto">
          <a:xfrm>
            <a:off x="3600451" y="2060575"/>
            <a:ext cx="1066800" cy="54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dirty="0">
                <a:latin typeface="Times New Roman" charset="0"/>
              </a:rPr>
              <a:t>DR</a:t>
            </a:r>
          </a:p>
        </p:txBody>
      </p:sp>
      <p:sp>
        <p:nvSpPr>
          <p:cNvPr id="13318" name="Line 8"/>
          <p:cNvSpPr>
            <a:spLocks noChangeShapeType="1"/>
          </p:cNvSpPr>
          <p:nvPr/>
        </p:nvSpPr>
        <p:spPr bwMode="auto">
          <a:xfrm flipV="1">
            <a:off x="3088217" y="2065339"/>
            <a:ext cx="0" cy="32718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319" name="Line 9"/>
          <p:cNvSpPr>
            <a:spLocks noChangeShapeType="1"/>
          </p:cNvSpPr>
          <p:nvPr/>
        </p:nvSpPr>
        <p:spPr bwMode="auto">
          <a:xfrm>
            <a:off x="2853267" y="5337175"/>
            <a:ext cx="5636684"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3320" name="Line 10"/>
          <p:cNvSpPr>
            <a:spLocks noChangeShapeType="1"/>
          </p:cNvSpPr>
          <p:nvPr/>
        </p:nvSpPr>
        <p:spPr bwMode="auto">
          <a:xfrm flipH="1" flipV="1">
            <a:off x="4078817" y="2708275"/>
            <a:ext cx="3327400" cy="2065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9" name="Text Box 34"/>
          <p:cNvSpPr txBox="1">
            <a:spLocks noChangeArrowheads="1"/>
          </p:cNvSpPr>
          <p:nvPr/>
        </p:nvSpPr>
        <p:spPr bwMode="auto">
          <a:xfrm>
            <a:off x="8400256" y="5373217"/>
            <a:ext cx="2111901" cy="9723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400" dirty="0" smtClean="0">
                <a:latin typeface="Times New Roman" charset="0"/>
              </a:rPr>
              <a:t>Q</a:t>
            </a:r>
            <a:r>
              <a:rPr lang="es-ES" sz="1400" baseline="-25000" dirty="0">
                <a:latin typeface="Times New Roman" charset="0"/>
              </a:rPr>
              <a:t>M</a:t>
            </a:r>
            <a:r>
              <a:rPr lang="es-ES" sz="1400" dirty="0" smtClean="0">
                <a:latin typeface="Times New Roman" charset="0"/>
              </a:rPr>
              <a:t>/Q</a:t>
            </a:r>
            <a:r>
              <a:rPr lang="es-ES" sz="1400" baseline="-25000" dirty="0" smtClean="0">
                <a:latin typeface="Times New Roman" charset="0"/>
              </a:rPr>
              <a:t>A</a:t>
            </a:r>
            <a:endParaRPr lang="es-ES" sz="1400" dirty="0">
              <a:latin typeface="Times New Roman" charset="0"/>
            </a:endParaRPr>
          </a:p>
        </p:txBody>
      </p:sp>
    </p:spTree>
    <p:extLst>
      <p:ext uri="{BB962C8B-B14F-4D97-AF65-F5344CB8AC3E}">
        <p14:creationId xmlns:p14="http://schemas.microsoft.com/office/powerpoint/2010/main" val="1824963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tretch>
            <a:fillRect/>
          </a:stretch>
        </p:blipFill>
        <p:spPr>
          <a:xfrm>
            <a:off x="3503712" y="1628800"/>
            <a:ext cx="5196714" cy="4824536"/>
          </a:xfrm>
          <a:prstGeom prst="rect">
            <a:avLst/>
          </a:prstGeom>
        </p:spPr>
      </p:pic>
      <p:sp>
        <p:nvSpPr>
          <p:cNvPr id="16" name="Rectangle 2"/>
          <p:cNvSpPr>
            <a:spLocks noGrp="1" noChangeArrowheads="1"/>
          </p:cNvSpPr>
          <p:nvPr>
            <p:ph type="title"/>
          </p:nvPr>
        </p:nvSpPr>
        <p:spPr>
          <a:xfrm>
            <a:off x="1981200" y="274638"/>
            <a:ext cx="8229600" cy="1143000"/>
          </a:xfrm>
        </p:spPr>
        <p:txBody>
          <a:bodyPr/>
          <a:lstStyle/>
          <a:p>
            <a:pPr eaLnBrk="1" hangingPunct="1"/>
            <a:r>
              <a:rPr lang="es-UY" altLang="es-UY" sz="3200" dirty="0"/>
              <a:t>Oferta y demanda relativa mundiales</a:t>
            </a:r>
            <a:endParaRPr lang="es-ES" altLang="es-UY" sz="3200" dirty="0"/>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28</a:t>
            </a:fld>
            <a:endParaRPr lang="es-ES" altLang="es-UY"/>
          </a:p>
        </p:txBody>
      </p:sp>
    </p:spTree>
    <p:extLst>
      <p:ext uri="{BB962C8B-B14F-4D97-AF65-F5344CB8AC3E}">
        <p14:creationId xmlns:p14="http://schemas.microsoft.com/office/powerpoint/2010/main" val="3581200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eaLnBrk="1" hangingPunct="1"/>
            <a:r>
              <a:rPr lang="es-ES" altLang="es-UY" sz="3600"/>
              <a:t>Comercio y precio de los factores de producción</a:t>
            </a:r>
          </a:p>
        </p:txBody>
      </p:sp>
      <p:sp>
        <p:nvSpPr>
          <p:cNvPr id="53250" name="Rectangle 3"/>
          <p:cNvSpPr>
            <a:spLocks noGrp="1" noChangeArrowheads="1"/>
          </p:cNvSpPr>
          <p:nvPr>
            <p:ph idx="1"/>
          </p:nvPr>
        </p:nvSpPr>
        <p:spPr>
          <a:xfrm>
            <a:off x="695400" y="1556792"/>
            <a:ext cx="10657184" cy="4392488"/>
          </a:xfrm>
        </p:spPr>
        <p:txBody>
          <a:bodyPr/>
          <a:lstStyle/>
          <a:p>
            <a:pPr eaLnBrk="1" hangingPunct="1">
              <a:lnSpc>
                <a:spcPct val="90000"/>
              </a:lnSpc>
            </a:pPr>
            <a:r>
              <a:rPr lang="es-ES" altLang="es-UY" sz="2800" dirty="0"/>
              <a:t>Si ambas economías se abren al comercio se establecerá un precio relativo comprendido entre los dos niveles de autarquía. </a:t>
            </a:r>
          </a:p>
          <a:p>
            <a:pPr eaLnBrk="1" hangingPunct="1">
              <a:lnSpc>
                <a:spcPct val="90000"/>
              </a:lnSpc>
            </a:pPr>
            <a:r>
              <a:rPr lang="es-ES" altLang="es-UY" sz="2800" dirty="0"/>
              <a:t>La economía abundante en capital exportará el bien intensivo en capital e importará el bien intensivo en trabajo. Lo contrario ocurrirá en la economía abundante en trabajo.</a:t>
            </a:r>
          </a:p>
          <a:p>
            <a:pPr eaLnBrk="1" hangingPunct="1">
              <a:lnSpc>
                <a:spcPct val="90000"/>
              </a:lnSpc>
            </a:pPr>
            <a:r>
              <a:rPr lang="es-ES" altLang="es-UY" sz="2800" dirty="0"/>
              <a:t>En la primera crecerá la demanda relativa de capital y por lo tanto su precio mientras que en la segunda crecerá la demanda relativa y el precio del factor trabajo</a:t>
            </a:r>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29</a:t>
            </a:fld>
            <a:endParaRPr lang="es-ES" altLang="es-UY"/>
          </a:p>
        </p:txBody>
      </p:sp>
    </p:spTree>
    <p:extLst>
      <p:ext uri="{BB962C8B-B14F-4D97-AF65-F5344CB8AC3E}">
        <p14:creationId xmlns:p14="http://schemas.microsoft.com/office/powerpoint/2010/main" val="325545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551384" y="3717032"/>
            <a:ext cx="10363200" cy="1500187"/>
          </a:xfrm>
        </p:spPr>
        <p:txBody>
          <a:bodyPr/>
          <a:lstStyle/>
          <a:p>
            <a:r>
              <a:rPr lang="es-ES" sz="3600" dirty="0" smtClean="0"/>
              <a:t>Modelo neoclásico de comercio</a:t>
            </a:r>
            <a:endParaRPr lang="es-UY" sz="3600" dirty="0"/>
          </a:p>
        </p:txBody>
      </p:sp>
      <p:sp>
        <p:nvSpPr>
          <p:cNvPr id="4" name="3 Marcador de número de diapositiva"/>
          <p:cNvSpPr>
            <a:spLocks noGrp="1"/>
          </p:cNvSpPr>
          <p:nvPr>
            <p:ph type="sldNum" sz="quarter" idx="12"/>
          </p:nvPr>
        </p:nvSpPr>
        <p:spPr/>
        <p:txBody>
          <a:bodyPr/>
          <a:lstStyle/>
          <a:p>
            <a:fld id="{76A57451-827F-4F67-97DF-10322FC298B5}" type="slidenum">
              <a:rPr lang="es-ES" altLang="es-UY" smtClean="0"/>
              <a:pPr/>
              <a:t>3</a:t>
            </a:fld>
            <a:endParaRPr lang="es-ES" altLang="es-UY"/>
          </a:p>
        </p:txBody>
      </p:sp>
    </p:spTree>
    <p:extLst>
      <p:ext uri="{BB962C8B-B14F-4D97-AF65-F5344CB8AC3E}">
        <p14:creationId xmlns:p14="http://schemas.microsoft.com/office/powerpoint/2010/main" val="3506933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400" y="311530"/>
            <a:ext cx="10009112" cy="1050364"/>
          </a:xfrm>
        </p:spPr>
        <p:txBody>
          <a:bodyPr/>
          <a:lstStyle/>
          <a:p>
            <a:r>
              <a:rPr lang="es-ES" sz="3600" dirty="0"/>
              <a:t>Relación entre precio relativo de factores de producción y precio relativo de bienes</a:t>
            </a:r>
          </a:p>
        </p:txBody>
      </p:sp>
      <p:sp>
        <p:nvSpPr>
          <p:cNvPr id="3" name="CuadroTexto 2"/>
          <p:cNvSpPr txBox="1"/>
          <p:nvPr/>
        </p:nvSpPr>
        <p:spPr>
          <a:xfrm>
            <a:off x="695400" y="1932954"/>
            <a:ext cx="10009112" cy="4832092"/>
          </a:xfrm>
          <a:prstGeom prst="rect">
            <a:avLst/>
          </a:prstGeom>
          <a:noFill/>
        </p:spPr>
        <p:txBody>
          <a:bodyPr wrap="square" rtlCol="0">
            <a:spAutoFit/>
          </a:bodyPr>
          <a:lstStyle/>
          <a:p>
            <a:pPr marL="342900" indent="-342900">
              <a:buFont typeface="Arial"/>
              <a:buChar char="•"/>
            </a:pPr>
            <a:r>
              <a:rPr lang="es-ES" sz="2800" dirty="0">
                <a:latin typeface="+mj-lt"/>
              </a:rPr>
              <a:t>El precio relativo de los factores es una función del precio relativo de los bienes.  </a:t>
            </a:r>
          </a:p>
          <a:p>
            <a:pPr marL="342900" indent="-342900">
              <a:buFont typeface="Arial"/>
              <a:buChar char="•"/>
            </a:pPr>
            <a:r>
              <a:rPr lang="es-ES" sz="2800" dirty="0" smtClean="0">
                <a:latin typeface="+mj-lt"/>
              </a:rPr>
              <a:t>Al </a:t>
            </a:r>
            <a:r>
              <a:rPr lang="es-ES" sz="2800" dirty="0">
                <a:latin typeface="+mj-lt"/>
              </a:rPr>
              <a:t>igualarse los precios de los bienes entre los países, también se van a igualar los precios de los </a:t>
            </a:r>
            <a:r>
              <a:rPr lang="es-ES" sz="2800" dirty="0" smtClean="0">
                <a:latin typeface="+mj-lt"/>
              </a:rPr>
              <a:t>factores.</a:t>
            </a:r>
          </a:p>
          <a:p>
            <a:pPr marL="342900" lvl="1" indent="-342900">
              <a:buFont typeface="Arial"/>
              <a:buChar char="•"/>
            </a:pPr>
            <a:r>
              <a:rPr lang="es-ES" sz="2800" b="1" dirty="0" smtClean="0">
                <a:latin typeface="+mj-lt"/>
              </a:rPr>
              <a:t>Teoría de la igualación de los precios de los factores:</a:t>
            </a:r>
            <a:r>
              <a:rPr lang="es-ES" sz="2800" dirty="0" smtClean="0">
                <a:latin typeface="+mj-lt"/>
              </a:rPr>
              <a:t> </a:t>
            </a:r>
            <a:r>
              <a:rPr lang="es-ES" sz="2800" dirty="0">
                <a:latin typeface="+mj-lt"/>
              </a:rPr>
              <a:t>Si dos países tienen idénticas tecnologías de producción con retornos constantes a escala, el libre comercio de bienes igualará el precio de los factores de producción, a través de la igualación del precio de los bienes, en la medida que los dos países produzcan ambos bienes. </a:t>
            </a:r>
          </a:p>
          <a:p>
            <a:pPr marL="342900" indent="-342900">
              <a:buFont typeface="Arial"/>
              <a:buChar char="•"/>
            </a:pPr>
            <a:endParaRPr lang="es-ES" sz="2800" dirty="0">
              <a:latin typeface="+mj-lt"/>
            </a:endParaRPr>
          </a:p>
        </p:txBody>
      </p:sp>
      <p:sp>
        <p:nvSpPr>
          <p:cNvPr id="6" name="Marcador de número de diapositiva 5"/>
          <p:cNvSpPr>
            <a:spLocks noGrp="1"/>
          </p:cNvSpPr>
          <p:nvPr>
            <p:ph type="sldNum" sz="quarter" idx="12"/>
          </p:nvPr>
        </p:nvSpPr>
        <p:spPr/>
        <p:txBody>
          <a:bodyPr/>
          <a:lstStyle/>
          <a:p>
            <a:fld id="{76A57451-827F-4F67-97DF-10322FC298B5}" type="slidenum">
              <a:rPr lang="es-ES" altLang="es-UY" smtClean="0"/>
              <a:pPr/>
              <a:t>30</a:t>
            </a:fld>
            <a:endParaRPr lang="es-ES" altLang="es-UY"/>
          </a:p>
        </p:txBody>
      </p:sp>
    </p:spTree>
    <p:extLst>
      <p:ext uri="{BB962C8B-B14F-4D97-AF65-F5344CB8AC3E}">
        <p14:creationId xmlns:p14="http://schemas.microsoft.com/office/powerpoint/2010/main" val="559443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s-ES" altLang="es-UY" sz="3600" dirty="0" smtClean="0"/>
              <a:t>Distribución del ingreso: Teorema </a:t>
            </a:r>
            <a:r>
              <a:rPr lang="es-ES" altLang="es-UY" sz="3600" dirty="0"/>
              <a:t>de </a:t>
            </a:r>
            <a:r>
              <a:rPr lang="es-ES" altLang="es-UY" sz="3600" dirty="0" err="1"/>
              <a:t>Stolper</a:t>
            </a:r>
            <a:r>
              <a:rPr lang="es-ES" altLang="es-UY" sz="3600" dirty="0"/>
              <a:t>- </a:t>
            </a:r>
            <a:r>
              <a:rPr lang="es-ES" altLang="es-UY" sz="3600" dirty="0" err="1"/>
              <a:t>Samuelson</a:t>
            </a:r>
            <a:endParaRPr lang="es-ES" altLang="es-UY" sz="3600" dirty="0"/>
          </a:p>
        </p:txBody>
      </p:sp>
      <p:sp>
        <p:nvSpPr>
          <p:cNvPr id="57346" name="Rectangle 3"/>
          <p:cNvSpPr>
            <a:spLocks noGrp="1" noChangeArrowheads="1"/>
          </p:cNvSpPr>
          <p:nvPr>
            <p:ph idx="1"/>
          </p:nvPr>
        </p:nvSpPr>
        <p:spPr>
          <a:xfrm>
            <a:off x="609600" y="1628802"/>
            <a:ext cx="10959008" cy="4752526"/>
          </a:xfrm>
        </p:spPr>
        <p:txBody>
          <a:bodyPr/>
          <a:lstStyle/>
          <a:p>
            <a:pPr eaLnBrk="1" hangingPunct="1">
              <a:lnSpc>
                <a:spcPct val="90000"/>
              </a:lnSpc>
            </a:pPr>
            <a:r>
              <a:rPr lang="es-ES" altLang="es-UY" sz="2400" dirty="0"/>
              <a:t>Considerando retornos constantes a escala y producción de ambos bienes, un incremento relativo en el precio de un bien incrementará la remuneración del factor usando intensivamente en la producción de dicho bien, y reducirá la remuneración del otro factor</a:t>
            </a:r>
            <a:r>
              <a:rPr lang="es-ES" altLang="es-UY" sz="2400" dirty="0" smtClean="0"/>
              <a:t>.</a:t>
            </a:r>
          </a:p>
          <a:p>
            <a:r>
              <a:rPr lang="es-ES" sz="2400" dirty="0"/>
              <a:t>El incremento del precio relativo de los factores será mayor que el incremento del precio relativo de los bienes</a:t>
            </a:r>
          </a:p>
          <a:p>
            <a:pPr marL="0" indent="0" algn="ctr">
              <a:buNone/>
            </a:pPr>
            <a:r>
              <a:rPr lang="es-ES" sz="2400" dirty="0" err="1" smtClean="0"/>
              <a:t>Δr</a:t>
            </a:r>
            <a:r>
              <a:rPr lang="es-ES" sz="2400" dirty="0"/>
              <a:t>&lt; </a:t>
            </a:r>
            <a:r>
              <a:rPr lang="es-ES" sz="2400" dirty="0" err="1" smtClean="0"/>
              <a:t>Δp</a:t>
            </a:r>
            <a:r>
              <a:rPr lang="es-ES" sz="2400" baseline="-25000" dirty="0" err="1" smtClean="0"/>
              <a:t>y</a:t>
            </a:r>
            <a:r>
              <a:rPr lang="es-ES" sz="2400" dirty="0"/>
              <a:t>&lt; </a:t>
            </a:r>
            <a:r>
              <a:rPr lang="es-ES" sz="2400" dirty="0" err="1" smtClean="0"/>
              <a:t>Δp</a:t>
            </a:r>
            <a:r>
              <a:rPr lang="es-ES" sz="2400" baseline="-25000" dirty="0" err="1" smtClean="0"/>
              <a:t>x</a:t>
            </a:r>
            <a:r>
              <a:rPr lang="es-ES" sz="2400" dirty="0"/>
              <a:t>&lt; </a:t>
            </a:r>
            <a:r>
              <a:rPr lang="es-ES" sz="2400" dirty="0" err="1" smtClean="0"/>
              <a:t>Δw</a:t>
            </a:r>
            <a:endParaRPr lang="es-ES" sz="2400" dirty="0"/>
          </a:p>
          <a:p>
            <a:pPr eaLnBrk="1" hangingPunct="1">
              <a:lnSpc>
                <a:spcPct val="90000"/>
              </a:lnSpc>
            </a:pPr>
            <a:endParaRPr lang="es-ES" altLang="es-UY" sz="2400" dirty="0" smtClean="0"/>
          </a:p>
          <a:p>
            <a:pPr eaLnBrk="1" hangingPunct="1">
              <a:lnSpc>
                <a:spcPct val="90000"/>
              </a:lnSpc>
            </a:pPr>
            <a:r>
              <a:rPr lang="es-ES" altLang="es-UY" sz="2400" dirty="0" smtClean="0"/>
              <a:t>Por lo tanto, las </a:t>
            </a:r>
            <a:r>
              <a:rPr lang="es-ES" altLang="es-UY" sz="2400" dirty="0"/>
              <a:t>ganancias del intercambio se distribuyen en forma desigual entre los propietarios de los factores de producción.  </a:t>
            </a:r>
          </a:p>
          <a:p>
            <a:pPr eaLnBrk="1" hangingPunct="1">
              <a:lnSpc>
                <a:spcPct val="90000"/>
              </a:lnSpc>
            </a:pPr>
            <a:endParaRPr lang="es-ES" altLang="es-UY" sz="2400" dirty="0"/>
          </a:p>
          <a:p>
            <a:pPr eaLnBrk="1" hangingPunct="1">
              <a:lnSpc>
                <a:spcPct val="90000"/>
              </a:lnSpc>
            </a:pPr>
            <a:endParaRPr lang="es-ES" altLang="es-UY" sz="2400" dirty="0"/>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31</a:t>
            </a:fld>
            <a:endParaRPr lang="es-ES" altLang="es-UY" dirty="0"/>
          </a:p>
        </p:txBody>
      </p:sp>
    </p:spTree>
    <p:extLst>
      <p:ext uri="{BB962C8B-B14F-4D97-AF65-F5344CB8AC3E}">
        <p14:creationId xmlns:p14="http://schemas.microsoft.com/office/powerpoint/2010/main" val="475375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91264" cy="850106"/>
          </a:xfrm>
        </p:spPr>
        <p:txBody>
          <a:bodyPr/>
          <a:lstStyle/>
          <a:p>
            <a:r>
              <a:rPr lang="es-UY" sz="3600" dirty="0"/>
              <a:t>Evidencia empírica</a:t>
            </a:r>
          </a:p>
        </p:txBody>
      </p:sp>
      <p:sp>
        <p:nvSpPr>
          <p:cNvPr id="3" name="2 Marcador de contenido"/>
          <p:cNvSpPr>
            <a:spLocks noGrp="1"/>
          </p:cNvSpPr>
          <p:nvPr>
            <p:ph idx="1"/>
          </p:nvPr>
        </p:nvSpPr>
        <p:spPr>
          <a:xfrm>
            <a:off x="623392" y="1268761"/>
            <a:ext cx="9649072" cy="4896543"/>
          </a:xfrm>
        </p:spPr>
        <p:txBody>
          <a:bodyPr/>
          <a:lstStyle/>
          <a:p>
            <a:r>
              <a:rPr lang="es-UY" sz="2400" dirty="0" err="1"/>
              <a:t>Leontief</a:t>
            </a:r>
            <a:r>
              <a:rPr lang="es-UY" sz="2400" dirty="0"/>
              <a:t> (1953) analiza el patrón de comercio de Estados Unidos, un país capital-abundante. Analiza los requerimientos directos e indirectos para la producción de los bienes. </a:t>
            </a:r>
          </a:p>
          <a:p>
            <a:r>
              <a:rPr lang="es-UY" sz="2400" dirty="0"/>
              <a:t>“Paradoja de </a:t>
            </a:r>
            <a:r>
              <a:rPr lang="es-UY" sz="2400" dirty="0" err="1"/>
              <a:t>Leontief</a:t>
            </a:r>
            <a:r>
              <a:rPr lang="es-UY" sz="2400" dirty="0"/>
              <a:t>”: Encuentra el resultado opuesto al esperado: las exportaciones de Estados Unidos eran producidas con una relación capital- trabajo más baja que sus importaciones.</a:t>
            </a:r>
          </a:p>
        </p:txBody>
      </p:sp>
      <p:sp>
        <p:nvSpPr>
          <p:cNvPr id="4" name="Marcador de número de diapositiva 3"/>
          <p:cNvSpPr>
            <a:spLocks noGrp="1"/>
          </p:cNvSpPr>
          <p:nvPr>
            <p:ph type="sldNum" sz="quarter" idx="12"/>
          </p:nvPr>
        </p:nvSpPr>
        <p:spPr/>
        <p:txBody>
          <a:bodyPr/>
          <a:lstStyle/>
          <a:p>
            <a:fld id="{76A57451-827F-4F67-97DF-10322FC298B5}" type="slidenum">
              <a:rPr lang="es-ES" altLang="es-UY" smtClean="0"/>
              <a:pPr/>
              <a:t>32</a:t>
            </a:fld>
            <a:endParaRPr lang="es-ES" altLang="es-UY"/>
          </a:p>
        </p:txBody>
      </p:sp>
      <p:pic>
        <p:nvPicPr>
          <p:cNvPr id="5" name="Picture 4">
            <a:extLst>
              <a:ext uri="{FF2B5EF4-FFF2-40B4-BE49-F238E27FC236}">
                <a16:creationId xmlns:a16="http://schemas.microsoft.com/office/drawing/2014/main" xmlns="" id="{266B6BC1-2750-F943-B422-CD8D73D977D5}"/>
              </a:ext>
            </a:extLst>
          </p:cNvPr>
          <p:cNvPicPr>
            <a:picLocks noChangeAspect="1"/>
          </p:cNvPicPr>
          <p:nvPr/>
        </p:nvPicPr>
        <p:blipFill>
          <a:blip r:embed="rId2"/>
          <a:stretch>
            <a:fillRect/>
          </a:stretch>
        </p:blipFill>
        <p:spPr>
          <a:xfrm>
            <a:off x="1631504" y="3601744"/>
            <a:ext cx="8208912" cy="3151288"/>
          </a:xfrm>
          <a:prstGeom prst="rect">
            <a:avLst/>
          </a:prstGeom>
        </p:spPr>
      </p:pic>
    </p:spTree>
    <p:extLst>
      <p:ext uri="{BB962C8B-B14F-4D97-AF65-F5344CB8AC3E}">
        <p14:creationId xmlns:p14="http://schemas.microsoft.com/office/powerpoint/2010/main" val="2612259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188640"/>
            <a:ext cx="8208912" cy="864096"/>
          </a:xfrm>
        </p:spPr>
        <p:txBody>
          <a:bodyPr/>
          <a:lstStyle/>
          <a:p>
            <a:r>
              <a:rPr lang="es-UY" sz="3600" dirty="0"/>
              <a:t>Explicaciones a la paradoja de </a:t>
            </a:r>
            <a:r>
              <a:rPr lang="es-UY" sz="3600" dirty="0" err="1"/>
              <a:t>Leontief</a:t>
            </a:r>
            <a:endParaRPr lang="es-UY" sz="3600" dirty="0"/>
          </a:p>
        </p:txBody>
      </p:sp>
      <p:sp>
        <p:nvSpPr>
          <p:cNvPr id="3" name="2 Marcador de contenido"/>
          <p:cNvSpPr>
            <a:spLocks noGrp="1"/>
          </p:cNvSpPr>
          <p:nvPr>
            <p:ph idx="1"/>
          </p:nvPr>
        </p:nvSpPr>
        <p:spPr>
          <a:xfrm>
            <a:off x="335360" y="1196752"/>
            <a:ext cx="10801200" cy="5524724"/>
          </a:xfrm>
        </p:spPr>
        <p:txBody>
          <a:bodyPr/>
          <a:lstStyle/>
          <a:p>
            <a:r>
              <a:rPr lang="es-UY" sz="2400" dirty="0"/>
              <a:t>El trabajo en Estados Unidos era altamente calificado (por lo que se podía también considerar una economía trabajo-intensiva)</a:t>
            </a:r>
          </a:p>
          <a:p>
            <a:r>
              <a:rPr lang="es-UY" sz="2400" dirty="0"/>
              <a:t>Año elegido para el análisis: a partir de 1970 Estados Unidos comienza a exportar relativamente más bienes intensivos en capital (</a:t>
            </a:r>
            <a:r>
              <a:rPr lang="es-UY" sz="2400" dirty="0" err="1"/>
              <a:t>Stern</a:t>
            </a:r>
            <a:r>
              <a:rPr lang="es-UY" sz="2400" dirty="0"/>
              <a:t> and </a:t>
            </a:r>
            <a:r>
              <a:rPr lang="es-UY" sz="2400" dirty="0" err="1"/>
              <a:t>Maskus</a:t>
            </a:r>
            <a:r>
              <a:rPr lang="es-UY" sz="2400" dirty="0"/>
              <a:t>)</a:t>
            </a:r>
          </a:p>
          <a:p>
            <a:r>
              <a:rPr lang="es-UY" sz="2400" dirty="0"/>
              <a:t>Supuestos de H-O demasiado restrictivos</a:t>
            </a:r>
          </a:p>
          <a:p>
            <a:pPr lvl="1"/>
            <a:r>
              <a:rPr lang="es-UY" sz="2000" dirty="0"/>
              <a:t>Existencia de barreras arancelarias a las importaciones de bienes producidos intensivamente con el factor más escaso</a:t>
            </a:r>
          </a:p>
          <a:p>
            <a:pPr lvl="1"/>
            <a:r>
              <a:rPr lang="es-UY" sz="2000" dirty="0"/>
              <a:t>Preferencias no homogéneas en el mundo</a:t>
            </a:r>
          </a:p>
          <a:p>
            <a:pPr lvl="1"/>
            <a:r>
              <a:rPr lang="es-UY" sz="2000" dirty="0"/>
              <a:t>Tecnologías de producción diferentes en el mundo</a:t>
            </a:r>
          </a:p>
          <a:p>
            <a:pPr lvl="1"/>
            <a:r>
              <a:rPr lang="es-UY" sz="2000" dirty="0"/>
              <a:t>Más factores de producción</a:t>
            </a:r>
          </a:p>
        </p:txBody>
      </p:sp>
      <p:sp>
        <p:nvSpPr>
          <p:cNvPr id="4" name="Marcador de número de diapositiva 3"/>
          <p:cNvSpPr>
            <a:spLocks noGrp="1"/>
          </p:cNvSpPr>
          <p:nvPr>
            <p:ph type="sldNum" sz="quarter" idx="12"/>
          </p:nvPr>
        </p:nvSpPr>
        <p:spPr/>
        <p:txBody>
          <a:bodyPr/>
          <a:lstStyle/>
          <a:p>
            <a:fld id="{76A57451-827F-4F67-97DF-10322FC298B5}" type="slidenum">
              <a:rPr lang="es-ES" altLang="es-UY" smtClean="0"/>
              <a:pPr/>
              <a:t>33</a:t>
            </a:fld>
            <a:endParaRPr lang="es-ES" altLang="es-UY"/>
          </a:p>
        </p:txBody>
      </p:sp>
    </p:spTree>
    <p:extLst>
      <p:ext uri="{BB962C8B-B14F-4D97-AF65-F5344CB8AC3E}">
        <p14:creationId xmlns:p14="http://schemas.microsoft.com/office/powerpoint/2010/main" val="3525882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19256" cy="562074"/>
          </a:xfrm>
        </p:spPr>
        <p:txBody>
          <a:bodyPr/>
          <a:lstStyle/>
          <a:p>
            <a:r>
              <a:rPr lang="es-UY" sz="3200" dirty="0"/>
              <a:t>Evidencia empírica con datos globales</a:t>
            </a:r>
          </a:p>
        </p:txBody>
      </p:sp>
      <p:sp>
        <p:nvSpPr>
          <p:cNvPr id="3" name="2 Marcador de contenido"/>
          <p:cNvSpPr>
            <a:spLocks noGrp="1"/>
          </p:cNvSpPr>
          <p:nvPr>
            <p:ph idx="1"/>
          </p:nvPr>
        </p:nvSpPr>
        <p:spPr>
          <a:xfrm>
            <a:off x="1981200" y="1196753"/>
            <a:ext cx="8219256" cy="4929411"/>
          </a:xfrm>
        </p:spPr>
        <p:txBody>
          <a:bodyPr/>
          <a:lstStyle/>
          <a:p>
            <a:pPr marL="0" indent="0">
              <a:buNone/>
            </a:pPr>
            <a:r>
              <a:rPr lang="es-UY" sz="2400" dirty="0"/>
              <a:t>Bowen, Leamer y Sveikauskas (1987) analizan 27 países y 12 factores de producción (tomando el teorema H-O-V)</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5" y="1988840"/>
            <a:ext cx="7883983"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número de diapositiva 3"/>
          <p:cNvSpPr>
            <a:spLocks noGrp="1"/>
          </p:cNvSpPr>
          <p:nvPr>
            <p:ph type="sldNum" sz="quarter" idx="12"/>
          </p:nvPr>
        </p:nvSpPr>
        <p:spPr/>
        <p:txBody>
          <a:bodyPr/>
          <a:lstStyle/>
          <a:p>
            <a:fld id="{76A57451-827F-4F67-97DF-10322FC298B5}" type="slidenum">
              <a:rPr lang="es-ES" altLang="es-UY" smtClean="0"/>
              <a:pPr/>
              <a:t>34</a:t>
            </a:fld>
            <a:endParaRPr lang="es-ES" altLang="es-UY"/>
          </a:p>
        </p:txBody>
      </p:sp>
    </p:spTree>
    <p:extLst>
      <p:ext uri="{BB962C8B-B14F-4D97-AF65-F5344CB8AC3E}">
        <p14:creationId xmlns:p14="http://schemas.microsoft.com/office/powerpoint/2010/main" val="1100037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sz="3200" dirty="0"/>
              <a:t>Patrones de comercio entre países desarrollados y en desarrollo</a:t>
            </a:r>
          </a:p>
        </p:txBody>
      </p:sp>
      <p:sp>
        <p:nvSpPr>
          <p:cNvPr id="3" name="2 Marcador de contenido"/>
          <p:cNvSpPr>
            <a:spLocks noGrp="1"/>
          </p:cNvSpPr>
          <p:nvPr>
            <p:ph idx="1"/>
          </p:nvPr>
        </p:nvSpPr>
        <p:spPr/>
        <p:txBody>
          <a:bodyPr/>
          <a:lstStyle/>
          <a:p>
            <a:r>
              <a:rPr lang="es-UY" sz="2400" dirty="0"/>
              <a:t>Los </a:t>
            </a:r>
            <a:r>
              <a:rPr lang="es-UY" sz="2400" dirty="0" err="1"/>
              <a:t>tests</a:t>
            </a:r>
            <a:r>
              <a:rPr lang="es-UY" sz="2400" dirty="0"/>
              <a:t> empíricos al teorema de H-O en general fallan, pero los datos de los flujos de comercio entre países desarrollados y en desarrollo parecen seguir la teoría.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2996952"/>
            <a:ext cx="6186516" cy="3381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número de diapositiva 3"/>
          <p:cNvSpPr>
            <a:spLocks noGrp="1"/>
          </p:cNvSpPr>
          <p:nvPr>
            <p:ph type="sldNum" sz="quarter" idx="12"/>
          </p:nvPr>
        </p:nvSpPr>
        <p:spPr/>
        <p:txBody>
          <a:bodyPr/>
          <a:lstStyle/>
          <a:p>
            <a:fld id="{76A57451-827F-4F67-97DF-10322FC298B5}" type="slidenum">
              <a:rPr lang="es-ES" altLang="es-UY" smtClean="0"/>
              <a:pPr/>
              <a:t>35</a:t>
            </a:fld>
            <a:endParaRPr lang="es-ES" altLang="es-UY"/>
          </a:p>
        </p:txBody>
      </p:sp>
    </p:spTree>
    <p:extLst>
      <p:ext uri="{BB962C8B-B14F-4D97-AF65-F5344CB8AC3E}">
        <p14:creationId xmlns:p14="http://schemas.microsoft.com/office/powerpoint/2010/main" val="3660140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767408" y="4077072"/>
            <a:ext cx="10363200" cy="1500187"/>
          </a:xfrm>
        </p:spPr>
        <p:txBody>
          <a:bodyPr/>
          <a:lstStyle/>
          <a:p>
            <a:r>
              <a:rPr lang="es-ES" sz="3600" dirty="0" smtClean="0"/>
              <a:t>Distribución del ingreso: modelo de factores específicos</a:t>
            </a:r>
            <a:endParaRPr lang="es-UY" sz="3600" dirty="0"/>
          </a:p>
        </p:txBody>
      </p:sp>
      <p:sp>
        <p:nvSpPr>
          <p:cNvPr id="4" name="3 Marcador de número de diapositiva"/>
          <p:cNvSpPr>
            <a:spLocks noGrp="1"/>
          </p:cNvSpPr>
          <p:nvPr>
            <p:ph type="sldNum" sz="quarter" idx="12"/>
          </p:nvPr>
        </p:nvSpPr>
        <p:spPr/>
        <p:txBody>
          <a:bodyPr/>
          <a:lstStyle/>
          <a:p>
            <a:fld id="{76A57451-827F-4F67-97DF-10322FC298B5}" type="slidenum">
              <a:rPr lang="es-ES" altLang="es-UY" smtClean="0"/>
              <a:pPr/>
              <a:t>36</a:t>
            </a:fld>
            <a:endParaRPr lang="es-ES" altLang="es-UY"/>
          </a:p>
        </p:txBody>
      </p:sp>
    </p:spTree>
    <p:extLst>
      <p:ext uri="{BB962C8B-B14F-4D97-AF65-F5344CB8AC3E}">
        <p14:creationId xmlns:p14="http://schemas.microsoft.com/office/powerpoint/2010/main" val="2353352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741362"/>
          </a:xfrm>
        </p:spPr>
        <p:txBody>
          <a:bodyPr>
            <a:normAutofit/>
          </a:bodyPr>
          <a:lstStyle/>
          <a:p>
            <a:r>
              <a:rPr lang="es-UY" sz="3200" dirty="0" smtClean="0"/>
              <a:t>Modelo de factores específicos</a:t>
            </a:r>
            <a:endParaRPr lang="es-UY" sz="3200" dirty="0"/>
          </a:p>
        </p:txBody>
      </p:sp>
      <p:sp>
        <p:nvSpPr>
          <p:cNvPr id="3" name="2 Marcador de contenido"/>
          <p:cNvSpPr>
            <a:spLocks noGrp="1"/>
          </p:cNvSpPr>
          <p:nvPr>
            <p:ph idx="1"/>
          </p:nvPr>
        </p:nvSpPr>
        <p:spPr>
          <a:xfrm>
            <a:off x="623392" y="1340768"/>
            <a:ext cx="10972800" cy="4525963"/>
          </a:xfrm>
        </p:spPr>
        <p:txBody>
          <a:bodyPr/>
          <a:lstStyle/>
          <a:p>
            <a:r>
              <a:rPr lang="es-UY" sz="2800" dirty="0" smtClean="0"/>
              <a:t>Si asumimos que uno de los factores productivos no es completamente móvil entre sectores, estamos ante el </a:t>
            </a:r>
            <a:r>
              <a:rPr lang="es-UY" sz="2800" b="1" dirty="0" smtClean="0"/>
              <a:t>modelo de factores específicos </a:t>
            </a:r>
            <a:r>
              <a:rPr lang="es-UY" sz="2800" dirty="0" smtClean="0"/>
              <a:t>(capítulo 4 </a:t>
            </a:r>
            <a:r>
              <a:rPr lang="es-UY" sz="2800" dirty="0" err="1" smtClean="0"/>
              <a:t>Krugman</a:t>
            </a:r>
            <a:r>
              <a:rPr lang="es-UY" sz="2800" dirty="0" smtClean="0"/>
              <a:t> et al.). </a:t>
            </a:r>
          </a:p>
          <a:p>
            <a:pPr eaLnBrk="1" hangingPunct="1">
              <a:lnSpc>
                <a:spcPct val="90000"/>
              </a:lnSpc>
            </a:pPr>
            <a:r>
              <a:rPr lang="es-ES" altLang="es-UY" sz="2800" dirty="0" smtClean="0"/>
              <a:t>En el modelo de HO, vimos que el comercio </a:t>
            </a:r>
            <a:r>
              <a:rPr lang="es-ES" altLang="es-UY" sz="2800" dirty="0"/>
              <a:t>implica cambios en la distribución del ingreso:  genera </a:t>
            </a:r>
            <a:r>
              <a:rPr lang="es-ES" altLang="es-ES" sz="2800" dirty="0"/>
              <a:t>“</a:t>
            </a:r>
            <a:r>
              <a:rPr lang="es-ES" altLang="es-UY" sz="2800" dirty="0"/>
              <a:t>ganadores</a:t>
            </a:r>
            <a:r>
              <a:rPr lang="es-ES" altLang="es-ES" sz="2800" dirty="0"/>
              <a:t>”</a:t>
            </a:r>
            <a:r>
              <a:rPr lang="es-ES" altLang="es-UY" sz="2800" dirty="0"/>
              <a:t> y </a:t>
            </a:r>
            <a:r>
              <a:rPr lang="es-ES" altLang="es-ES" sz="2800" dirty="0"/>
              <a:t>“</a:t>
            </a:r>
            <a:r>
              <a:rPr lang="es-ES" altLang="es-UY" sz="2800" dirty="0"/>
              <a:t>perdedores</a:t>
            </a:r>
            <a:r>
              <a:rPr lang="es-ES" altLang="es-ES" sz="2800" dirty="0"/>
              <a:t>” entre los propietarios de los factores de </a:t>
            </a:r>
            <a:r>
              <a:rPr lang="es-ES" altLang="es-ES" sz="2800" dirty="0" smtClean="0"/>
              <a:t>producción.</a:t>
            </a:r>
            <a:endParaRPr lang="es-ES" altLang="es-UY" sz="2800" dirty="0"/>
          </a:p>
          <a:p>
            <a:pPr eaLnBrk="1" hangingPunct="1">
              <a:lnSpc>
                <a:spcPct val="90000"/>
              </a:lnSpc>
            </a:pPr>
            <a:r>
              <a:rPr lang="es-ES" altLang="es-UY" sz="2800" dirty="0"/>
              <a:t>Esto explica que las políticas comerciales generen oposición por parte de los grupos </a:t>
            </a:r>
            <a:r>
              <a:rPr lang="es-ES" altLang="es-UY" sz="2800" dirty="0" smtClean="0"/>
              <a:t>afectados.</a:t>
            </a:r>
            <a:endParaRPr lang="es-ES" altLang="es-UY" sz="2800" dirty="0"/>
          </a:p>
          <a:p>
            <a:pPr>
              <a:lnSpc>
                <a:spcPct val="90000"/>
              </a:lnSpc>
            </a:pPr>
            <a:r>
              <a:rPr lang="es-ES" altLang="es-UY" sz="2800" dirty="0"/>
              <a:t>Los obstáculos a la movilidad y adaptación de los factores actúan fundamentalmente en el corto </a:t>
            </a:r>
            <a:r>
              <a:rPr lang="es-ES" altLang="es-UY" sz="2800" dirty="0" smtClean="0"/>
              <a:t>plazo, por lo que tiene sentido asumir mayor rigidez en la movilidad de al menos un factor de producción. </a:t>
            </a:r>
            <a:endParaRPr lang="es-ES" altLang="es-UY" sz="2800" dirty="0"/>
          </a:p>
          <a:p>
            <a:endParaRPr lang="es-UY" sz="2800" dirty="0"/>
          </a:p>
        </p:txBody>
      </p:sp>
      <p:sp>
        <p:nvSpPr>
          <p:cNvPr id="4" name="Marcador de número de diapositiva 3"/>
          <p:cNvSpPr>
            <a:spLocks noGrp="1"/>
          </p:cNvSpPr>
          <p:nvPr>
            <p:ph type="sldNum" sz="quarter" idx="12"/>
          </p:nvPr>
        </p:nvSpPr>
        <p:spPr/>
        <p:txBody>
          <a:bodyPr/>
          <a:lstStyle/>
          <a:p>
            <a:fld id="{CB669D11-9020-0A4B-8296-BA23E006E24A}" type="slidenum">
              <a:rPr lang="es-ES" smtClean="0"/>
              <a:t>37</a:t>
            </a:fld>
            <a:endParaRPr lang="es-ES"/>
          </a:p>
        </p:txBody>
      </p:sp>
    </p:spTree>
    <p:extLst>
      <p:ext uri="{BB962C8B-B14F-4D97-AF65-F5344CB8AC3E}">
        <p14:creationId xmlns:p14="http://schemas.microsoft.com/office/powerpoint/2010/main" val="3080974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eaLnBrk="1" hangingPunct="1"/>
            <a:r>
              <a:rPr lang="es-ES" altLang="es-UY" sz="3600" dirty="0" smtClean="0"/>
              <a:t>Supuestos del modelo de factores específicos</a:t>
            </a:r>
            <a:endParaRPr lang="es-ES" altLang="es-UY" sz="3600" dirty="0"/>
          </a:p>
        </p:txBody>
      </p:sp>
      <p:sp>
        <p:nvSpPr>
          <p:cNvPr id="64514" name="Rectangle 3"/>
          <p:cNvSpPr>
            <a:spLocks noGrp="1" noChangeArrowheads="1"/>
          </p:cNvSpPr>
          <p:nvPr>
            <p:ph idx="1"/>
          </p:nvPr>
        </p:nvSpPr>
        <p:spPr>
          <a:xfrm>
            <a:off x="901258" y="1703232"/>
            <a:ext cx="9947270" cy="3741992"/>
          </a:xfrm>
        </p:spPr>
        <p:txBody>
          <a:bodyPr>
            <a:noAutofit/>
          </a:bodyPr>
          <a:lstStyle/>
          <a:p>
            <a:pPr eaLnBrk="1" hangingPunct="1">
              <a:lnSpc>
                <a:spcPct val="90000"/>
              </a:lnSpc>
            </a:pPr>
            <a:r>
              <a:rPr lang="es-ES" altLang="es-UY" sz="2800" dirty="0"/>
              <a:t>Se producen dos bienes finales (A y M)</a:t>
            </a:r>
          </a:p>
          <a:p>
            <a:pPr eaLnBrk="1" hangingPunct="1">
              <a:lnSpc>
                <a:spcPct val="90000"/>
              </a:lnSpc>
            </a:pPr>
            <a:r>
              <a:rPr lang="es-ES" altLang="es-UY" sz="2800" dirty="0"/>
              <a:t>Dos factores productivos: trabajo (L) y capital (S,R), cuyas dotaciones están dadas para cada país.</a:t>
            </a:r>
          </a:p>
          <a:p>
            <a:pPr eaLnBrk="1" hangingPunct="1">
              <a:lnSpc>
                <a:spcPct val="90000"/>
              </a:lnSpc>
            </a:pPr>
            <a:r>
              <a:rPr lang="es-ES" altLang="es-UY" sz="2800" dirty="0"/>
              <a:t>El trabajo es un factor </a:t>
            </a:r>
            <a:r>
              <a:rPr lang="es-ES" altLang="es-UY" sz="2800" b="1" dirty="0"/>
              <a:t>móvil </a:t>
            </a:r>
            <a:r>
              <a:rPr lang="es-ES" altLang="es-UY" sz="2800" dirty="0" smtClean="0"/>
              <a:t>utilizado </a:t>
            </a:r>
            <a:r>
              <a:rPr lang="es-ES" altLang="es-UY" sz="2800" dirty="0"/>
              <a:t>en ambos sectores. El capital es un factor </a:t>
            </a:r>
            <a:r>
              <a:rPr lang="es-ES" altLang="es-UY" sz="2800" b="1" dirty="0"/>
              <a:t>específico</a:t>
            </a:r>
            <a:r>
              <a:rPr lang="es-ES" altLang="es-UY" sz="2800" dirty="0"/>
              <a:t> a cada sector.</a:t>
            </a:r>
          </a:p>
          <a:p>
            <a:pPr eaLnBrk="1" hangingPunct="1">
              <a:lnSpc>
                <a:spcPct val="90000"/>
              </a:lnSpc>
            </a:pPr>
            <a:r>
              <a:rPr lang="es-ES" altLang="es-UY" sz="2800" dirty="0"/>
              <a:t>Funciones de producción con </a:t>
            </a:r>
            <a:r>
              <a:rPr lang="es-ES" altLang="es-UY" sz="2800" dirty="0" err="1"/>
              <a:t>sustituibilidad</a:t>
            </a:r>
            <a:r>
              <a:rPr lang="es-ES" altLang="es-UY" sz="2800" dirty="0"/>
              <a:t> entre factores. El factor específico no puede trasladarse a otro sector.</a:t>
            </a:r>
          </a:p>
          <a:p>
            <a:pPr eaLnBrk="1" hangingPunct="1">
              <a:lnSpc>
                <a:spcPct val="90000"/>
              </a:lnSpc>
            </a:pPr>
            <a:endParaRPr lang="es-ES" altLang="es-UY" sz="2800" dirty="0"/>
          </a:p>
        </p:txBody>
      </p:sp>
      <p:sp>
        <p:nvSpPr>
          <p:cNvPr id="3" name="Marcador de número de diapositiva 2"/>
          <p:cNvSpPr>
            <a:spLocks noGrp="1"/>
          </p:cNvSpPr>
          <p:nvPr>
            <p:ph type="sldNum" sz="quarter" idx="12"/>
          </p:nvPr>
        </p:nvSpPr>
        <p:spPr/>
        <p:txBody>
          <a:bodyPr/>
          <a:lstStyle/>
          <a:p>
            <a:fld id="{CB669D11-9020-0A4B-8296-BA23E006E24A}" type="slidenum">
              <a:rPr lang="es-ES" smtClean="0"/>
              <a:t>38</a:t>
            </a:fld>
            <a:endParaRPr lang="es-ES"/>
          </a:p>
        </p:txBody>
      </p:sp>
    </p:spTree>
    <p:extLst>
      <p:ext uri="{BB962C8B-B14F-4D97-AF65-F5344CB8AC3E}">
        <p14:creationId xmlns:p14="http://schemas.microsoft.com/office/powerpoint/2010/main" val="18746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eaLnBrk="1" hangingPunct="1"/>
            <a:r>
              <a:rPr lang="es-ES" altLang="es-UY" sz="3600" dirty="0"/>
              <a:t>Economía abierta y distribución del ingreso</a:t>
            </a:r>
          </a:p>
        </p:txBody>
      </p:sp>
      <p:sp>
        <p:nvSpPr>
          <p:cNvPr id="68610" name="Rectangle 3"/>
          <p:cNvSpPr>
            <a:spLocks noGrp="1" noChangeArrowheads="1"/>
          </p:cNvSpPr>
          <p:nvPr>
            <p:ph idx="1"/>
          </p:nvPr>
        </p:nvSpPr>
        <p:spPr>
          <a:xfrm>
            <a:off x="623392" y="1417639"/>
            <a:ext cx="10317324" cy="4938712"/>
          </a:xfrm>
        </p:spPr>
        <p:txBody>
          <a:bodyPr>
            <a:noAutofit/>
          </a:bodyPr>
          <a:lstStyle/>
          <a:p>
            <a:pPr eaLnBrk="1" hangingPunct="1">
              <a:lnSpc>
                <a:spcPct val="90000"/>
              </a:lnSpc>
            </a:pPr>
            <a:r>
              <a:rPr lang="es-ES" altLang="es-UY" sz="2800" dirty="0"/>
              <a:t>El comercio internacional se origina en las diferencias entre los precios relativos de autarquía de las economías. </a:t>
            </a:r>
          </a:p>
          <a:p>
            <a:pPr eaLnBrk="1" hangingPunct="1">
              <a:lnSpc>
                <a:spcPct val="90000"/>
              </a:lnSpc>
            </a:pPr>
            <a:r>
              <a:rPr lang="es-ES" altLang="es-UY" sz="2800" dirty="0"/>
              <a:t>Si la economía doméstica tiene una mayor dotación relativa de capital producirá bienes </a:t>
            </a:r>
            <a:r>
              <a:rPr lang="es-ES" altLang="es-UY" sz="2800" dirty="0" smtClean="0"/>
              <a:t>manufacturados </a:t>
            </a:r>
            <a:r>
              <a:rPr lang="es-ES" altLang="es-UY" sz="2800" dirty="0"/>
              <a:t>a un precio relativo menor. La oferta relativa de ese bien será mayor en el país con mayor abundancia relativa de capital. </a:t>
            </a:r>
          </a:p>
          <a:p>
            <a:pPr eaLnBrk="1" hangingPunct="1">
              <a:lnSpc>
                <a:spcPct val="90000"/>
              </a:lnSpc>
            </a:pPr>
            <a:r>
              <a:rPr lang="es-ES" altLang="es-UY" sz="2800" dirty="0"/>
              <a:t>Al establecerse el comercio, la economía doméstica, abundante en capital, exportará bienes manufacturados e importará bienes agrícolas.</a:t>
            </a:r>
          </a:p>
          <a:p>
            <a:pPr eaLnBrk="1" hangingPunct="1">
              <a:lnSpc>
                <a:spcPct val="90000"/>
              </a:lnSpc>
            </a:pPr>
            <a:r>
              <a:rPr lang="es-ES" altLang="es-UY" sz="2800" dirty="0"/>
              <a:t>En el modelo de factores específicos, el patrón de comercio dependerá del stock absoluto del factor específico, asumiendo que ambos países tienen idéntica oferta del factor móvil.</a:t>
            </a:r>
          </a:p>
        </p:txBody>
      </p:sp>
      <p:sp>
        <p:nvSpPr>
          <p:cNvPr id="2" name="Marcador de número de diapositiva 1"/>
          <p:cNvSpPr>
            <a:spLocks noGrp="1"/>
          </p:cNvSpPr>
          <p:nvPr>
            <p:ph type="sldNum" sz="quarter" idx="12"/>
          </p:nvPr>
        </p:nvSpPr>
        <p:spPr/>
        <p:txBody>
          <a:bodyPr/>
          <a:lstStyle/>
          <a:p>
            <a:fld id="{CB669D11-9020-0A4B-8296-BA23E006E24A}" type="slidenum">
              <a:rPr lang="es-ES" smtClean="0"/>
              <a:t>39</a:t>
            </a:fld>
            <a:endParaRPr lang="es-ES"/>
          </a:p>
        </p:txBody>
      </p:sp>
    </p:spTree>
    <p:extLst>
      <p:ext uri="{BB962C8B-B14F-4D97-AF65-F5344CB8AC3E}">
        <p14:creationId xmlns:p14="http://schemas.microsoft.com/office/powerpoint/2010/main" val="376160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179762" y="141708"/>
            <a:ext cx="8524750" cy="983036"/>
          </a:xfrm>
        </p:spPr>
        <p:txBody>
          <a:bodyPr/>
          <a:lstStyle/>
          <a:p>
            <a:pPr eaLnBrk="1" hangingPunct="1"/>
            <a:r>
              <a:rPr lang="es-UY" altLang="es-UY" sz="3200" dirty="0"/>
              <a:t>Modelo Neoclásico – Introducción</a:t>
            </a:r>
            <a:endParaRPr lang="es-ES" altLang="es-UY" sz="3200" dirty="0"/>
          </a:p>
        </p:txBody>
      </p:sp>
      <p:sp>
        <p:nvSpPr>
          <p:cNvPr id="6147" name="Rectangle 3"/>
          <p:cNvSpPr>
            <a:spLocks noGrp="1" noChangeArrowheads="1"/>
          </p:cNvSpPr>
          <p:nvPr>
            <p:ph idx="1"/>
          </p:nvPr>
        </p:nvSpPr>
        <p:spPr>
          <a:xfrm>
            <a:off x="335360" y="1412777"/>
            <a:ext cx="10657183" cy="4943574"/>
          </a:xfrm>
        </p:spPr>
        <p:txBody>
          <a:bodyPr>
            <a:normAutofit/>
          </a:bodyPr>
          <a:lstStyle/>
          <a:p>
            <a:pPr eaLnBrk="1" hangingPunct="1">
              <a:lnSpc>
                <a:spcPct val="80000"/>
              </a:lnSpc>
            </a:pPr>
            <a:r>
              <a:rPr lang="es-UY" altLang="es-UY" sz="3000" dirty="0"/>
              <a:t>El comercio se explica por ventajas comparativas. </a:t>
            </a:r>
          </a:p>
          <a:p>
            <a:pPr eaLnBrk="1" hangingPunct="1">
              <a:lnSpc>
                <a:spcPct val="80000"/>
              </a:lnSpc>
            </a:pPr>
            <a:r>
              <a:rPr lang="es-UY" altLang="es-UY" sz="3000" dirty="0"/>
              <a:t>Las ventajas comparativas se determinan a través de dos supuestos claves:</a:t>
            </a:r>
          </a:p>
          <a:p>
            <a:pPr lvl="1" eaLnBrk="1" hangingPunct="1">
              <a:lnSpc>
                <a:spcPct val="80000"/>
              </a:lnSpc>
            </a:pPr>
            <a:r>
              <a:rPr lang="es-UY" altLang="es-UY" sz="2600" dirty="0"/>
              <a:t>Los países tienen distinta oferta relativa de factores de producción (capital por trabajador, trabajo por unidad de capital, tierra por trabajador)</a:t>
            </a:r>
          </a:p>
          <a:p>
            <a:pPr lvl="1" eaLnBrk="1" hangingPunct="1">
              <a:lnSpc>
                <a:spcPct val="80000"/>
              </a:lnSpc>
            </a:pPr>
            <a:r>
              <a:rPr lang="es-UY" altLang="es-UY" sz="2600" dirty="0"/>
              <a:t>Los bienes se producen combinando los factores de producción de distinta manera. Hay bienes intensivos en capital, intensivos en trabajo, etc.</a:t>
            </a:r>
          </a:p>
          <a:p>
            <a:pPr eaLnBrk="1" hangingPunct="1">
              <a:lnSpc>
                <a:spcPct val="80000"/>
              </a:lnSpc>
            </a:pPr>
            <a:endParaRPr lang="es-ES" altLang="es-UY" sz="3000" dirty="0"/>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4</a:t>
            </a:fld>
            <a:endParaRPr lang="es-ES" altLang="es-UY"/>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981200" y="101925"/>
            <a:ext cx="8229600" cy="868362"/>
          </a:xfrm>
        </p:spPr>
        <p:txBody>
          <a:bodyPr>
            <a:normAutofit/>
          </a:bodyPr>
          <a:lstStyle/>
          <a:p>
            <a:pPr eaLnBrk="1" hangingPunct="1"/>
            <a:r>
              <a:rPr lang="es-ES" altLang="es-UY" sz="3200" dirty="0" smtClean="0"/>
              <a:t>Apertura comercial y distribución del ingreso</a:t>
            </a:r>
            <a:endParaRPr lang="es-ES" altLang="es-UY" sz="3200" dirty="0"/>
          </a:p>
        </p:txBody>
      </p:sp>
      <p:sp>
        <p:nvSpPr>
          <p:cNvPr id="65538" name="Rectangle 3"/>
          <p:cNvSpPr>
            <a:spLocks noGrp="1" noChangeArrowheads="1"/>
          </p:cNvSpPr>
          <p:nvPr>
            <p:ph idx="1"/>
          </p:nvPr>
        </p:nvSpPr>
        <p:spPr>
          <a:xfrm>
            <a:off x="321733" y="1412776"/>
            <a:ext cx="11091334" cy="5040414"/>
          </a:xfrm>
        </p:spPr>
        <p:txBody>
          <a:bodyPr>
            <a:normAutofit/>
          </a:bodyPr>
          <a:lstStyle/>
          <a:p>
            <a:pPr>
              <a:lnSpc>
                <a:spcPct val="90000"/>
              </a:lnSpc>
            </a:pPr>
            <a:r>
              <a:rPr lang="es-ES" altLang="es-UY" sz="2800" dirty="0"/>
              <a:t>Se considera competencia perfecta en los mercados de bienes y de factores. El trabajo se mueve libremente entre sectores, por lo que se asegura la igualación del salario en ambos sectores. </a:t>
            </a:r>
            <a:endParaRPr lang="es-ES" altLang="es-UY" sz="2800" dirty="0" smtClean="0"/>
          </a:p>
          <a:p>
            <a:r>
              <a:rPr lang="es-ES" sz="2800" dirty="0" smtClean="0"/>
              <a:t>Cuando cambian los precios relativos debido a la apertura comercial, </a:t>
            </a:r>
            <a:r>
              <a:rPr lang="es-ES" sz="2800" dirty="0"/>
              <a:t>aumenta la cantidad de trabajadores empleados en el </a:t>
            </a:r>
            <a:r>
              <a:rPr lang="es-ES" sz="2800" dirty="0" smtClean="0"/>
              <a:t>sector que se expande. </a:t>
            </a:r>
            <a:r>
              <a:rPr lang="es-ES" sz="2800" dirty="0"/>
              <a:t>El salario medido en términos del bien </a:t>
            </a:r>
            <a:r>
              <a:rPr lang="es-ES" sz="2800" dirty="0" smtClean="0"/>
              <a:t>exportado </a:t>
            </a:r>
            <a:r>
              <a:rPr lang="es-ES" sz="2800" dirty="0"/>
              <a:t>cae, y el ingreso real de los propietarios del </a:t>
            </a:r>
            <a:r>
              <a:rPr lang="es-ES" sz="2800" dirty="0" smtClean="0"/>
              <a:t>capital empleado en dicho sector </a:t>
            </a:r>
            <a:r>
              <a:rPr lang="es-ES" sz="2800" dirty="0"/>
              <a:t>aumenta.</a:t>
            </a:r>
          </a:p>
          <a:p>
            <a:endParaRPr lang="es-UY" sz="2800" dirty="0"/>
          </a:p>
          <a:p>
            <a:pPr>
              <a:lnSpc>
                <a:spcPct val="90000"/>
              </a:lnSpc>
            </a:pPr>
            <a:endParaRPr lang="es-ES" altLang="es-UY" sz="2800" dirty="0"/>
          </a:p>
        </p:txBody>
      </p:sp>
      <p:sp>
        <p:nvSpPr>
          <p:cNvPr id="4" name="Marcador de número de diapositiva 3"/>
          <p:cNvSpPr>
            <a:spLocks noGrp="1"/>
          </p:cNvSpPr>
          <p:nvPr>
            <p:ph type="sldNum" sz="quarter" idx="12"/>
          </p:nvPr>
        </p:nvSpPr>
        <p:spPr/>
        <p:txBody>
          <a:bodyPr/>
          <a:lstStyle/>
          <a:p>
            <a:fld id="{CB669D11-9020-0A4B-8296-BA23E006E24A}" type="slidenum">
              <a:rPr lang="es-ES" smtClean="0"/>
              <a:t>40</a:t>
            </a:fld>
            <a:endParaRPr lang="es-ES"/>
          </a:p>
        </p:txBody>
      </p:sp>
    </p:spTree>
    <p:extLst>
      <p:ext uri="{BB962C8B-B14F-4D97-AF65-F5344CB8AC3E}">
        <p14:creationId xmlns:p14="http://schemas.microsoft.com/office/powerpoint/2010/main" val="3787352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136524"/>
            <a:ext cx="10972800" cy="1143000"/>
          </a:xfrm>
        </p:spPr>
        <p:txBody>
          <a:bodyPr>
            <a:normAutofit/>
          </a:bodyPr>
          <a:lstStyle/>
          <a:p>
            <a:pPr eaLnBrk="1" hangingPunct="1"/>
            <a:r>
              <a:rPr lang="es-ES" altLang="es-UY" sz="3200" dirty="0"/>
              <a:t>Remuneraciones de factores y asignación sectorial del trabajo</a:t>
            </a:r>
          </a:p>
        </p:txBody>
      </p:sp>
      <mc:AlternateContent xmlns:mc="http://schemas.openxmlformats.org/markup-compatibility/2006" xmlns:a14="http://schemas.microsoft.com/office/drawing/2010/main">
        <mc:Choice Requires="a14">
          <p:sp>
            <p:nvSpPr>
              <p:cNvPr id="66562" name="Rectangle 3"/>
              <p:cNvSpPr>
                <a:spLocks noGrp="1" noChangeArrowheads="1"/>
              </p:cNvSpPr>
              <p:nvPr>
                <p:ph idx="1"/>
              </p:nvPr>
            </p:nvSpPr>
            <p:spPr>
              <a:xfrm>
                <a:off x="433138" y="1340768"/>
                <a:ext cx="11351494" cy="5220660"/>
              </a:xfrm>
            </p:spPr>
            <p:txBody>
              <a:bodyPr>
                <a:normAutofit fontScale="92500"/>
              </a:bodyPr>
              <a:lstStyle/>
              <a:p>
                <a:pPr eaLnBrk="1" hangingPunct="1">
                  <a:lnSpc>
                    <a:spcPct val="90000"/>
                  </a:lnSpc>
                </a:pPr>
                <a:r>
                  <a:rPr lang="es-ES" altLang="es-UY" sz="2800" dirty="0" smtClean="0"/>
                  <a:t>Cambios en la remuneración de factores:</a:t>
                </a:r>
              </a:p>
              <a:p>
                <a:pPr lvl="1" eaLnBrk="1" hangingPunct="1">
                  <a:lnSpc>
                    <a:spcPct val="90000"/>
                  </a:lnSpc>
                </a:pPr>
                <a:r>
                  <a:rPr lang="es-ES" altLang="es-UY" sz="2400" dirty="0" smtClean="0"/>
                  <a:t>El </a:t>
                </a:r>
                <a:r>
                  <a:rPr lang="es-ES" altLang="es-UY" sz="2400" dirty="0"/>
                  <a:t>salario sube pero menos que el precio de las manufacturas porque al aumentar la cantidad de trabajadores en el sector baja su producto marginal.</a:t>
                </a:r>
              </a:p>
              <a:p>
                <a:pPr lvl="1" eaLnBrk="1" hangingPunct="1">
                  <a:lnSpc>
                    <a:spcPct val="90000"/>
                  </a:lnSpc>
                </a:pPr>
                <a:r>
                  <a:rPr lang="es-ES" altLang="es-UY" sz="2400" dirty="0"/>
                  <a:t>El salario medido en términos del bien agrícola sube porque disminuyen los trabajadores en el sector y, por lo tanto, aumenta su producto marginal.</a:t>
                </a:r>
              </a:p>
              <a:p>
                <a:pPr lvl="1" eaLnBrk="1" hangingPunct="1">
                  <a:lnSpc>
                    <a:spcPct val="90000"/>
                  </a:lnSpc>
                </a:pPr>
                <a:r>
                  <a:rPr lang="es-ES" altLang="es-UY" sz="2400" dirty="0" smtClean="0"/>
                  <a:t>Por lo tanto, el </a:t>
                </a:r>
                <a:r>
                  <a:rPr lang="es-ES" altLang="es-UY" sz="2400" dirty="0"/>
                  <a:t>efecto del aumento del precio de </a:t>
                </a:r>
                <a:r>
                  <a:rPr lang="es-ES" altLang="es-UY" sz="2400" dirty="0" smtClean="0"/>
                  <a:t>las manufacturas </a:t>
                </a:r>
                <a:r>
                  <a:rPr lang="es-ES" altLang="es-UY" sz="2400" dirty="0"/>
                  <a:t>sobre el salario real es </a:t>
                </a:r>
                <a:r>
                  <a:rPr lang="es-ES" altLang="es-UY" sz="2400" dirty="0" smtClean="0"/>
                  <a:t>ambiguo y depende del peso relativo de los bienes en la canasta de consumo. </a:t>
                </a:r>
                <a:endParaRPr lang="es-ES" altLang="es-UY" sz="2400" dirty="0"/>
              </a:p>
              <a:p>
                <a:pPr lvl="1"/>
                <a:r>
                  <a:rPr lang="es-ES" altLang="es-UY" sz="2400" dirty="0"/>
                  <a:t>Aumenta la remuneración real del factor específico del sector </a:t>
                </a:r>
                <a:r>
                  <a:rPr lang="es-ES" altLang="es-UY" sz="2400" dirty="0" smtClean="0"/>
                  <a:t>manufacturas (sector que se expande). </a:t>
                </a:r>
                <a:endParaRPr lang="es-ES" altLang="es-UY" sz="2400" dirty="0"/>
              </a:p>
              <a:p>
                <a:pPr lvl="1"/>
                <a:r>
                  <a:rPr lang="es-ES" altLang="es-UY" sz="2400" dirty="0">
                    <a:latin typeface="Calibri" pitchFamily="34" charset="0"/>
                  </a:rPr>
                  <a:t>Cae la remuneración real del factor específico del sector </a:t>
                </a:r>
                <a:r>
                  <a:rPr lang="es-ES" altLang="es-UY" sz="2400" dirty="0" smtClean="0">
                    <a:latin typeface="Calibri" pitchFamily="34" charset="0"/>
                  </a:rPr>
                  <a:t>agrícola (sector que se contrae).</a:t>
                </a:r>
              </a:p>
              <a:p>
                <a:pPr lvl="1"/>
                <a:endParaRPr lang="es-ES" altLang="es-UY" sz="2400" dirty="0">
                  <a:latin typeface="Calibri" pitchFamily="34" charset="0"/>
                </a:endParaRPr>
              </a:p>
              <a:p>
                <a:r>
                  <a:rPr lang="es-UY" sz="2800" dirty="0"/>
                  <a:t>Lo relevante no es la intensidad factorial sino si los factores son específicos o no.</a:t>
                </a:r>
              </a:p>
              <a:p>
                <a:pPr marL="0" indent="0">
                  <a:buNone/>
                </a:pPr>
                <a14:m>
                  <m:oMathPara xmlns:m="http://schemas.openxmlformats.org/officeDocument/2006/math">
                    <m:oMathParaPr>
                      <m:jc m:val="center"/>
                    </m:oMathParaPr>
                    <m:oMath xmlns:m="http://schemas.openxmlformats.org/officeDocument/2006/math">
                      <m:r>
                        <a:rPr lang="es-ES" i="1">
                          <a:latin typeface="Cambria Math"/>
                          <a:ea typeface="Cambria Math"/>
                        </a:rPr>
                        <m:t>∆</m:t>
                      </m:r>
                      <m:r>
                        <a:rPr lang="es-ES" i="1">
                          <a:latin typeface="Cambria Math"/>
                          <a:ea typeface="Cambria Math"/>
                        </a:rPr>
                        <m:t>𝑠</m:t>
                      </m:r>
                      <m:r>
                        <a:rPr lang="es-ES" i="1">
                          <a:latin typeface="Cambria Math"/>
                          <a:ea typeface="Cambria Math"/>
                        </a:rPr>
                        <m:t>&lt;∆</m:t>
                      </m:r>
                      <m:sSub>
                        <m:sSubPr>
                          <m:ctrlPr>
                            <a:rPr lang="es-ES" i="1">
                              <a:latin typeface="Cambria Math"/>
                              <a:ea typeface="Cambria Math"/>
                            </a:rPr>
                          </m:ctrlPr>
                        </m:sSubPr>
                        <m:e>
                          <m:r>
                            <a:rPr lang="es-ES" i="1">
                              <a:latin typeface="Cambria Math"/>
                              <a:ea typeface="Cambria Math"/>
                            </a:rPr>
                            <m:t>𝑝</m:t>
                          </m:r>
                        </m:e>
                        <m:sub>
                          <m:r>
                            <a:rPr lang="es-ES" i="1">
                              <a:latin typeface="Cambria Math"/>
                              <a:ea typeface="Cambria Math"/>
                            </a:rPr>
                            <m:t>𝑦</m:t>
                          </m:r>
                        </m:sub>
                      </m:sSub>
                      <m:r>
                        <a:rPr lang="es-ES">
                          <a:latin typeface="Cambria Math"/>
                          <a:ea typeface="Cambria Math"/>
                        </a:rPr>
                        <m:t>&lt;</m:t>
                      </m:r>
                      <m:r>
                        <a:rPr lang="es-ES" i="1">
                          <a:latin typeface="Cambria Math"/>
                          <a:ea typeface="Cambria Math"/>
                        </a:rPr>
                        <m:t>∆</m:t>
                      </m:r>
                      <m:r>
                        <a:rPr lang="es-ES" i="1">
                          <a:latin typeface="Cambria Math"/>
                          <a:ea typeface="Cambria Math"/>
                        </a:rPr>
                        <m:t>𝑤</m:t>
                      </m:r>
                      <m:r>
                        <a:rPr lang="es-ES" i="1">
                          <a:latin typeface="Cambria Math"/>
                          <a:ea typeface="Cambria Math"/>
                        </a:rPr>
                        <m:t>&lt;∆</m:t>
                      </m:r>
                      <m:sSub>
                        <m:sSubPr>
                          <m:ctrlPr>
                            <a:rPr lang="es-ES" i="1">
                              <a:latin typeface="Cambria Math"/>
                              <a:ea typeface="Cambria Math"/>
                            </a:rPr>
                          </m:ctrlPr>
                        </m:sSubPr>
                        <m:e>
                          <m:r>
                            <a:rPr lang="es-ES" i="1">
                              <a:latin typeface="Cambria Math"/>
                              <a:ea typeface="Cambria Math"/>
                            </a:rPr>
                            <m:t>𝑝</m:t>
                          </m:r>
                        </m:e>
                        <m:sub>
                          <m:r>
                            <a:rPr lang="es-ES" i="1">
                              <a:latin typeface="Cambria Math"/>
                              <a:ea typeface="Cambria Math"/>
                            </a:rPr>
                            <m:t>𝑥</m:t>
                          </m:r>
                        </m:sub>
                      </m:sSub>
                      <m:r>
                        <a:rPr lang="es-ES" i="1">
                          <a:latin typeface="Cambria Math"/>
                          <a:ea typeface="Cambria Math"/>
                        </a:rPr>
                        <m:t>&lt;∆</m:t>
                      </m:r>
                      <m:r>
                        <a:rPr lang="es-ES" i="1">
                          <a:latin typeface="Cambria Math"/>
                          <a:ea typeface="Cambria Math"/>
                        </a:rPr>
                        <m:t>𝑟</m:t>
                      </m:r>
                    </m:oMath>
                  </m:oMathPara>
                </a14:m>
                <a:endParaRPr lang="es-ES" dirty="0"/>
              </a:p>
              <a:p>
                <a:pPr lvl="1"/>
                <a:endParaRPr lang="es-ES" altLang="es-UY" sz="2400" dirty="0"/>
              </a:p>
            </p:txBody>
          </p:sp>
        </mc:Choice>
        <mc:Fallback xmlns="">
          <p:sp>
            <p:nvSpPr>
              <p:cNvPr id="66562" name="Rectangle 3"/>
              <p:cNvSpPr>
                <a:spLocks noGrp="1" noRot="1" noChangeAspect="1" noMove="1" noResize="1" noEditPoints="1" noAdjustHandles="1" noChangeArrowheads="1" noChangeShapeType="1" noTextEdit="1"/>
              </p:cNvSpPr>
              <p:nvPr>
                <p:ph idx="1"/>
              </p:nvPr>
            </p:nvSpPr>
            <p:spPr>
              <a:xfrm>
                <a:off x="433138" y="1340768"/>
                <a:ext cx="11351494" cy="5220660"/>
              </a:xfrm>
              <a:blipFill rotWithShape="1">
                <a:blip r:embed="rId2"/>
                <a:stretch>
                  <a:fillRect l="-806" t="-1752" r="-913"/>
                </a:stretch>
              </a:blipFill>
            </p:spPr>
            <p:txBody>
              <a:bodyPr/>
              <a:lstStyle/>
              <a:p>
                <a:r>
                  <a:rPr lang="es-UY">
                    <a:noFill/>
                  </a:rPr>
                  <a:t> </a:t>
                </a:r>
              </a:p>
            </p:txBody>
          </p:sp>
        </mc:Fallback>
      </mc:AlternateContent>
      <p:sp>
        <p:nvSpPr>
          <p:cNvPr id="2" name="Marcador de número de diapositiva 1"/>
          <p:cNvSpPr>
            <a:spLocks noGrp="1"/>
          </p:cNvSpPr>
          <p:nvPr>
            <p:ph type="sldNum" sz="quarter" idx="12"/>
          </p:nvPr>
        </p:nvSpPr>
        <p:spPr/>
        <p:txBody>
          <a:bodyPr/>
          <a:lstStyle/>
          <a:p>
            <a:fld id="{CB669D11-9020-0A4B-8296-BA23E006E24A}" type="slidenum">
              <a:rPr lang="es-ES" smtClean="0"/>
              <a:t>41</a:t>
            </a:fld>
            <a:endParaRPr lang="es-ES"/>
          </a:p>
        </p:txBody>
      </p:sp>
    </p:spTree>
    <p:extLst>
      <p:ext uri="{BB962C8B-B14F-4D97-AF65-F5344CB8AC3E}">
        <p14:creationId xmlns:p14="http://schemas.microsoft.com/office/powerpoint/2010/main" val="4246150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eaLnBrk="1" hangingPunct="1"/>
            <a:r>
              <a:rPr lang="es-ES" altLang="es-UY" sz="3600" dirty="0"/>
              <a:t>Economía abierta y distribución del </a:t>
            </a:r>
            <a:r>
              <a:rPr lang="es-ES" altLang="es-UY" sz="3600" dirty="0" smtClean="0"/>
              <a:t>ingreso</a:t>
            </a:r>
            <a:endParaRPr lang="es-ES" altLang="es-UY" sz="3600" dirty="0"/>
          </a:p>
        </p:txBody>
      </p:sp>
      <p:sp>
        <p:nvSpPr>
          <p:cNvPr id="69634" name="Rectangle 3"/>
          <p:cNvSpPr>
            <a:spLocks noGrp="1" noChangeArrowheads="1"/>
          </p:cNvSpPr>
          <p:nvPr>
            <p:ph idx="1"/>
          </p:nvPr>
        </p:nvSpPr>
        <p:spPr>
          <a:xfrm>
            <a:off x="609599" y="1417639"/>
            <a:ext cx="10716127" cy="4891088"/>
          </a:xfrm>
        </p:spPr>
        <p:txBody>
          <a:bodyPr>
            <a:normAutofit/>
          </a:bodyPr>
          <a:lstStyle/>
          <a:p>
            <a:pPr eaLnBrk="1" hangingPunct="1"/>
            <a:r>
              <a:rPr lang="es-ES" altLang="es-UY" sz="2400" dirty="0"/>
              <a:t>Al interior de cada economía, las ganancias de comercio se van a distribuir en forma desigual entre los distintos grupos propietarios de los factores productivos. </a:t>
            </a:r>
          </a:p>
          <a:p>
            <a:pPr eaLnBrk="1" hangingPunct="1"/>
            <a:r>
              <a:rPr lang="es-ES" altLang="es-UY" sz="2400" dirty="0"/>
              <a:t>Se producirá una convergencia de los precios relativos de autarquía de cada país hacia el precio de equilibrio mundial. </a:t>
            </a:r>
          </a:p>
          <a:p>
            <a:pPr eaLnBrk="1" hangingPunct="1"/>
            <a:r>
              <a:rPr lang="es-ES" altLang="es-UY" sz="2400" dirty="0"/>
              <a:t>Sin embargo, no va a haber una igualación del precio de los factores de </a:t>
            </a:r>
            <a:r>
              <a:rPr lang="es-ES" altLang="es-UY" sz="2400" dirty="0" smtClean="0"/>
              <a:t>producción.</a:t>
            </a:r>
            <a:endParaRPr lang="es-ES" altLang="es-UY" sz="2400" dirty="0"/>
          </a:p>
          <a:p>
            <a:pPr eaLnBrk="1" hangingPunct="1"/>
            <a:endParaRPr lang="es-ES" altLang="es-UY" sz="2400" dirty="0"/>
          </a:p>
        </p:txBody>
      </p:sp>
      <p:sp>
        <p:nvSpPr>
          <p:cNvPr id="2" name="Marcador de número de diapositiva 1"/>
          <p:cNvSpPr>
            <a:spLocks noGrp="1"/>
          </p:cNvSpPr>
          <p:nvPr>
            <p:ph type="sldNum" sz="quarter" idx="12"/>
          </p:nvPr>
        </p:nvSpPr>
        <p:spPr/>
        <p:txBody>
          <a:bodyPr/>
          <a:lstStyle/>
          <a:p>
            <a:fld id="{CB669D11-9020-0A4B-8296-BA23E006E24A}" type="slidenum">
              <a:rPr lang="es-ES" smtClean="0"/>
              <a:t>42</a:t>
            </a:fld>
            <a:endParaRPr lang="es-ES"/>
          </a:p>
        </p:txBody>
      </p:sp>
    </p:spTree>
    <p:extLst>
      <p:ext uri="{BB962C8B-B14F-4D97-AF65-F5344CB8AC3E}">
        <p14:creationId xmlns:p14="http://schemas.microsoft.com/office/powerpoint/2010/main" val="150545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767408" y="4077072"/>
            <a:ext cx="10363200" cy="1500187"/>
          </a:xfrm>
        </p:spPr>
        <p:txBody>
          <a:bodyPr/>
          <a:lstStyle/>
          <a:p>
            <a:r>
              <a:rPr lang="es-ES" sz="3600" dirty="0" smtClean="0"/>
              <a:t>Modelo estándar de comercio: aplicaciones </a:t>
            </a:r>
            <a:endParaRPr lang="es-UY" sz="3600" dirty="0"/>
          </a:p>
        </p:txBody>
      </p:sp>
      <p:sp>
        <p:nvSpPr>
          <p:cNvPr id="4" name="3 Marcador de número de diapositiva"/>
          <p:cNvSpPr>
            <a:spLocks noGrp="1"/>
          </p:cNvSpPr>
          <p:nvPr>
            <p:ph type="sldNum" sz="quarter" idx="12"/>
          </p:nvPr>
        </p:nvSpPr>
        <p:spPr/>
        <p:txBody>
          <a:bodyPr/>
          <a:lstStyle/>
          <a:p>
            <a:fld id="{76A57451-827F-4F67-97DF-10322FC298B5}" type="slidenum">
              <a:rPr lang="es-ES" altLang="es-UY" smtClean="0"/>
              <a:pPr/>
              <a:t>43</a:t>
            </a:fld>
            <a:endParaRPr lang="es-ES" altLang="es-UY"/>
          </a:p>
        </p:txBody>
      </p:sp>
    </p:spTree>
    <p:extLst>
      <p:ext uri="{BB962C8B-B14F-4D97-AF65-F5344CB8AC3E}">
        <p14:creationId xmlns:p14="http://schemas.microsoft.com/office/powerpoint/2010/main" val="1887250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188640"/>
            <a:ext cx="10972800" cy="1143000"/>
          </a:xfrm>
        </p:spPr>
        <p:txBody>
          <a:bodyPr/>
          <a:lstStyle/>
          <a:p>
            <a:r>
              <a:rPr lang="es-ES" dirty="0" smtClean="0"/>
              <a:t>Modelos clásico/neoclásicos</a:t>
            </a:r>
            <a:endParaRPr lang="es-ES" dirty="0"/>
          </a:p>
        </p:txBody>
      </p:sp>
      <p:sp>
        <p:nvSpPr>
          <p:cNvPr id="3" name="Marcador de contenido 2"/>
          <p:cNvSpPr>
            <a:spLocks noGrp="1"/>
          </p:cNvSpPr>
          <p:nvPr>
            <p:ph idx="1"/>
          </p:nvPr>
        </p:nvSpPr>
        <p:spPr>
          <a:xfrm>
            <a:off x="527382" y="1340768"/>
            <a:ext cx="11439061" cy="5373216"/>
          </a:xfrm>
        </p:spPr>
        <p:txBody>
          <a:bodyPr>
            <a:normAutofit fontScale="92500" lnSpcReduction="10000"/>
          </a:bodyPr>
          <a:lstStyle/>
          <a:p>
            <a:r>
              <a:rPr lang="es-ES" dirty="0" smtClean="0"/>
              <a:t>Modelo clásico: </a:t>
            </a:r>
            <a:r>
              <a:rPr lang="es-ES_tradnl" dirty="0" smtClean="0"/>
              <a:t>La </a:t>
            </a:r>
            <a:r>
              <a:rPr lang="es-ES_tradnl" dirty="0" err="1" smtClean="0"/>
              <a:t>asignación</a:t>
            </a:r>
            <a:r>
              <a:rPr lang="es-ES_tradnl" dirty="0" smtClean="0"/>
              <a:t> entre los sectores de un </a:t>
            </a:r>
            <a:r>
              <a:rPr lang="es-ES_tradnl" dirty="0" err="1" smtClean="0"/>
              <a:t>único</a:t>
            </a:r>
            <a:r>
              <a:rPr lang="es-ES_tradnl" dirty="0" smtClean="0"/>
              <a:t> recurso, el trabajo</a:t>
            </a:r>
            <a:r>
              <a:rPr lang="es-ES_tradnl" dirty="0"/>
              <a:t>, determina las posibilidades de </a:t>
            </a:r>
            <a:r>
              <a:rPr lang="es-ES_tradnl" dirty="0" err="1"/>
              <a:t>producción</a:t>
            </a:r>
            <a:r>
              <a:rPr lang="es-ES_tradnl" dirty="0"/>
              <a:t>. Este modelo </a:t>
            </a:r>
            <a:r>
              <a:rPr lang="es-ES_tradnl" dirty="0" smtClean="0"/>
              <a:t>no </a:t>
            </a:r>
            <a:r>
              <a:rPr lang="es-ES_tradnl" dirty="0"/>
              <a:t>nos permite hablar de la </a:t>
            </a:r>
            <a:r>
              <a:rPr lang="es-ES_tradnl" dirty="0" err="1"/>
              <a:t>distribución</a:t>
            </a:r>
            <a:r>
              <a:rPr lang="es-ES_tradnl" dirty="0"/>
              <a:t> de la renta. </a:t>
            </a:r>
            <a:endParaRPr lang="es-ES_tradnl" dirty="0" smtClean="0"/>
          </a:p>
          <a:p>
            <a:r>
              <a:rPr lang="es-ES_tradnl" dirty="0" smtClean="0"/>
              <a:t>Modelo de factores específicos: Este modelo incluye </a:t>
            </a:r>
            <a:r>
              <a:rPr lang="es-ES_tradnl" dirty="0" err="1" smtClean="0"/>
              <a:t>múltiples</a:t>
            </a:r>
            <a:r>
              <a:rPr lang="es-ES_tradnl" dirty="0" smtClean="0"/>
              <a:t> factores de </a:t>
            </a:r>
            <a:r>
              <a:rPr lang="es-ES_tradnl" dirty="0" err="1" smtClean="0"/>
              <a:t>producción</a:t>
            </a:r>
            <a:r>
              <a:rPr lang="es-ES_tradnl" dirty="0"/>
              <a:t>, pero algunos son </a:t>
            </a:r>
            <a:r>
              <a:rPr lang="es-ES_tradnl" dirty="0" err="1"/>
              <a:t>específicos</a:t>
            </a:r>
            <a:r>
              <a:rPr lang="es-ES_tradnl" dirty="0"/>
              <a:t> a los sectores en los que </a:t>
            </a:r>
            <a:r>
              <a:rPr lang="es-ES_tradnl" dirty="0" err="1"/>
              <a:t>están</a:t>
            </a:r>
            <a:r>
              <a:rPr lang="es-ES_tradnl" dirty="0"/>
              <a:t> empleados. </a:t>
            </a:r>
            <a:r>
              <a:rPr lang="es-ES_tradnl" dirty="0" smtClean="0"/>
              <a:t>Captura </a:t>
            </a:r>
            <a:r>
              <a:rPr lang="es-ES_tradnl" dirty="0"/>
              <a:t>las consecuencias a corto plazo del comercio sobre la </a:t>
            </a:r>
            <a:r>
              <a:rPr lang="es-ES_tradnl" dirty="0" err="1" smtClean="0"/>
              <a:t>distribución</a:t>
            </a:r>
            <a:r>
              <a:rPr lang="es-ES_tradnl" dirty="0" smtClean="0"/>
              <a:t> </a:t>
            </a:r>
            <a:r>
              <a:rPr lang="es-ES_tradnl" dirty="0"/>
              <a:t>de la renta. </a:t>
            </a:r>
            <a:endParaRPr lang="es-ES_tradnl" dirty="0" smtClean="0"/>
          </a:p>
          <a:p>
            <a:r>
              <a:rPr lang="es-ES_tradnl" dirty="0" smtClean="0"/>
              <a:t>Modelo </a:t>
            </a:r>
            <a:r>
              <a:rPr lang="es-ES_tradnl" dirty="0" err="1" smtClean="0"/>
              <a:t>Heckscher-Ohlin</a:t>
            </a:r>
            <a:r>
              <a:rPr lang="es-ES_tradnl" dirty="0" smtClean="0"/>
              <a:t>: Hay </a:t>
            </a:r>
            <a:r>
              <a:rPr lang="es-ES_tradnl" dirty="0" err="1" smtClean="0"/>
              <a:t>múltiples</a:t>
            </a:r>
            <a:r>
              <a:rPr lang="es-ES_tradnl" dirty="0" smtClean="0"/>
              <a:t> factores de </a:t>
            </a:r>
            <a:r>
              <a:rPr lang="es-ES_tradnl" dirty="0" err="1" smtClean="0"/>
              <a:t>producción</a:t>
            </a:r>
            <a:r>
              <a:rPr lang="es-ES_tradnl" dirty="0" smtClean="0"/>
              <a:t> que se pueden </a:t>
            </a:r>
            <a:r>
              <a:rPr lang="es-ES_tradnl" dirty="0"/>
              <a:t>desplazar entre los sectores. Las diferencias en cuanto a </a:t>
            </a:r>
            <a:r>
              <a:rPr lang="es-ES_tradnl" dirty="0" smtClean="0"/>
              <a:t>la </a:t>
            </a:r>
            <a:r>
              <a:rPr lang="es-ES_tradnl" dirty="0"/>
              <a:t>disponibilidad de </a:t>
            </a:r>
            <a:r>
              <a:rPr lang="es-ES_tradnl" dirty="0" smtClean="0"/>
              <a:t>los </a:t>
            </a:r>
            <a:r>
              <a:rPr lang="es-ES_tradnl" dirty="0"/>
              <a:t>factores en cada </a:t>
            </a:r>
            <a:r>
              <a:rPr lang="es-ES_tradnl" dirty="0" err="1" smtClean="0"/>
              <a:t>país</a:t>
            </a:r>
            <a:r>
              <a:rPr lang="es-ES_tradnl" dirty="0" smtClean="0"/>
              <a:t> </a:t>
            </a:r>
            <a:r>
              <a:rPr lang="es-ES_tradnl" dirty="0"/>
              <a:t>determinan los patrones del comercio. Este </a:t>
            </a:r>
            <a:r>
              <a:rPr lang="es-ES_tradnl" dirty="0" smtClean="0"/>
              <a:t>modelo </a:t>
            </a:r>
            <a:r>
              <a:rPr lang="es-ES_tradnl" dirty="0"/>
              <a:t>captura las consecuencias a largo plazo del comercio sobre la </a:t>
            </a:r>
            <a:r>
              <a:rPr lang="es-ES_tradnl" dirty="0" err="1"/>
              <a:t>distribución</a:t>
            </a:r>
            <a:r>
              <a:rPr lang="es-ES_tradnl" dirty="0"/>
              <a:t> de la renta. </a:t>
            </a:r>
            <a:endParaRPr lang="es-ES_tradnl" dirty="0" smtClean="0"/>
          </a:p>
          <a:p>
            <a:endParaRPr lang="es-ES_tradnl" dirty="0" smtClean="0"/>
          </a:p>
          <a:p>
            <a:endParaRPr lang="es-ES_tradnl" dirty="0" smtClean="0"/>
          </a:p>
          <a:p>
            <a:endParaRPr lang="es-ES" dirty="0"/>
          </a:p>
        </p:txBody>
      </p:sp>
    </p:spTree>
    <p:extLst>
      <p:ext uri="{BB962C8B-B14F-4D97-AF65-F5344CB8AC3E}">
        <p14:creationId xmlns:p14="http://schemas.microsoft.com/office/powerpoint/2010/main" val="4134124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Car</a:t>
            </a:r>
            <a:r>
              <a:rPr lang="cs-CZ" dirty="0"/>
              <a:t>a</a:t>
            </a:r>
            <a:r>
              <a:rPr lang="es-ES" dirty="0" err="1" smtClean="0"/>
              <a:t>cterísticas</a:t>
            </a:r>
            <a:r>
              <a:rPr lang="es-ES" dirty="0" smtClean="0"/>
              <a:t> comunes de los modelos</a:t>
            </a:r>
            <a:endParaRPr lang="es-ES" dirty="0"/>
          </a:p>
        </p:txBody>
      </p:sp>
      <p:sp>
        <p:nvSpPr>
          <p:cNvPr id="3" name="Marcador de contenido 2"/>
          <p:cNvSpPr>
            <a:spLocks noGrp="1"/>
          </p:cNvSpPr>
          <p:nvPr>
            <p:ph idx="1"/>
          </p:nvPr>
        </p:nvSpPr>
        <p:spPr>
          <a:xfrm>
            <a:off x="609600" y="1600200"/>
            <a:ext cx="10959008" cy="4781128"/>
          </a:xfrm>
        </p:spPr>
        <p:txBody>
          <a:bodyPr>
            <a:normAutofit/>
          </a:bodyPr>
          <a:lstStyle/>
          <a:p>
            <a:r>
              <a:rPr lang="es-ES_tradnl" dirty="0"/>
              <a:t>Se puede sintetizar la capacidad productiva de una </a:t>
            </a:r>
            <a:r>
              <a:rPr lang="es-ES_tradnl" dirty="0" err="1"/>
              <a:t>economía</a:t>
            </a:r>
            <a:r>
              <a:rPr lang="es-ES_tradnl" dirty="0"/>
              <a:t> en su frontera de </a:t>
            </a:r>
            <a:r>
              <a:rPr lang="es-ES_tradnl" dirty="0" smtClean="0"/>
              <a:t>posibilidades </a:t>
            </a:r>
            <a:r>
              <a:rPr lang="es-ES_tradnl" dirty="0"/>
              <a:t>de </a:t>
            </a:r>
            <a:r>
              <a:rPr lang="es-ES_tradnl" dirty="0" err="1"/>
              <a:t>producción</a:t>
            </a:r>
            <a:r>
              <a:rPr lang="es-ES_tradnl" dirty="0"/>
              <a:t>, y las diferencias de esas fronteras dan origen al comercio. </a:t>
            </a:r>
          </a:p>
          <a:p>
            <a:r>
              <a:rPr lang="es-ES_tradnl" dirty="0"/>
              <a:t>Las posibilidades de </a:t>
            </a:r>
            <a:r>
              <a:rPr lang="es-ES_tradnl" dirty="0" err="1"/>
              <a:t>producción</a:t>
            </a:r>
            <a:r>
              <a:rPr lang="es-ES_tradnl" dirty="0"/>
              <a:t> determinan la </a:t>
            </a:r>
            <a:r>
              <a:rPr lang="es-ES_tradnl" dirty="0" err="1"/>
              <a:t>función</a:t>
            </a:r>
            <a:r>
              <a:rPr lang="es-ES_tradnl" dirty="0"/>
              <a:t> de oferta relativa de un </a:t>
            </a:r>
            <a:r>
              <a:rPr lang="es-ES_tradnl" dirty="0" err="1"/>
              <a:t>país</a:t>
            </a:r>
            <a:r>
              <a:rPr lang="es-ES_tradnl" dirty="0"/>
              <a:t>. </a:t>
            </a:r>
          </a:p>
          <a:p>
            <a:r>
              <a:rPr lang="es-ES_tradnl" dirty="0"/>
              <a:t>El equilibrio mundial está determinado por la </a:t>
            </a:r>
            <a:r>
              <a:rPr lang="es-ES_tradnl" dirty="0" err="1"/>
              <a:t>función</a:t>
            </a:r>
            <a:r>
              <a:rPr lang="es-ES_tradnl" dirty="0"/>
              <a:t> de demanda relativa </a:t>
            </a:r>
            <a:r>
              <a:rPr lang="es-ES_tradnl" dirty="0" smtClean="0"/>
              <a:t>mundial </a:t>
            </a:r>
            <a:r>
              <a:rPr lang="es-ES_tradnl" dirty="0"/>
              <a:t>y por la </a:t>
            </a:r>
            <a:r>
              <a:rPr lang="es-ES_tradnl" dirty="0" err="1"/>
              <a:t>función</a:t>
            </a:r>
            <a:r>
              <a:rPr lang="es-ES_tradnl" dirty="0"/>
              <a:t> de oferta relativa mundial, que se </a:t>
            </a:r>
            <a:r>
              <a:rPr lang="es-ES_tradnl" dirty="0" err="1"/>
              <a:t>sitúa</a:t>
            </a:r>
            <a:r>
              <a:rPr lang="es-ES_tradnl" dirty="0"/>
              <a:t> entre las funciones de oferta relativa nacionales. </a:t>
            </a:r>
          </a:p>
          <a:p>
            <a:endParaRPr lang="es-ES" dirty="0"/>
          </a:p>
        </p:txBody>
      </p:sp>
    </p:spTree>
    <p:extLst>
      <p:ext uri="{BB962C8B-B14F-4D97-AF65-F5344CB8AC3E}">
        <p14:creationId xmlns:p14="http://schemas.microsoft.com/office/powerpoint/2010/main" val="2944583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3392" y="188640"/>
            <a:ext cx="10972800" cy="1143000"/>
          </a:xfrm>
        </p:spPr>
        <p:txBody>
          <a:bodyPr>
            <a:normAutofit/>
          </a:bodyPr>
          <a:lstStyle/>
          <a:p>
            <a:r>
              <a:rPr lang="es-UY" dirty="0">
                <a:latin typeface="Calibri"/>
                <a:cs typeface="Calibri"/>
              </a:rPr>
              <a:t>Modelo estándar de comercio</a:t>
            </a:r>
          </a:p>
        </p:txBody>
      </p:sp>
      <p:sp>
        <p:nvSpPr>
          <p:cNvPr id="4099" name="2 Marcador de contenido"/>
          <p:cNvSpPr>
            <a:spLocks noGrp="1"/>
          </p:cNvSpPr>
          <p:nvPr>
            <p:ph idx="1"/>
          </p:nvPr>
        </p:nvSpPr>
        <p:spPr>
          <a:xfrm>
            <a:off x="609600" y="1340768"/>
            <a:ext cx="11151029" cy="5256584"/>
          </a:xfrm>
        </p:spPr>
        <p:txBody>
          <a:bodyPr>
            <a:normAutofit/>
          </a:bodyPr>
          <a:lstStyle/>
          <a:p>
            <a:r>
              <a:rPr lang="es-UY" dirty="0">
                <a:latin typeface="Calibri"/>
                <a:cs typeface="Calibri"/>
              </a:rPr>
              <a:t>Los modelos vistos hasta el momento </a:t>
            </a:r>
            <a:r>
              <a:rPr lang="es-UY" dirty="0" smtClean="0">
                <a:latin typeface="Calibri"/>
                <a:cs typeface="Calibri"/>
              </a:rPr>
              <a:t>pueden </a:t>
            </a:r>
            <a:r>
              <a:rPr lang="es-UY" dirty="0">
                <a:latin typeface="Calibri"/>
                <a:cs typeface="Calibri"/>
              </a:rPr>
              <a:t>ser considerados casos especiales de un modelo más general de comercio: el modelo </a:t>
            </a:r>
            <a:r>
              <a:rPr lang="es-UY" dirty="0" smtClean="0">
                <a:latin typeface="Calibri"/>
                <a:cs typeface="Calibri"/>
              </a:rPr>
              <a:t>estándar.</a:t>
            </a:r>
          </a:p>
          <a:p>
            <a:r>
              <a:rPr lang="es-ES" dirty="0" smtClean="0">
                <a:latin typeface="Calibri"/>
                <a:cs typeface="Calibri"/>
              </a:rPr>
              <a:t>El modelo estándar sirve para analizar cuestiones relativas al comercio internacional. </a:t>
            </a:r>
            <a:endParaRPr lang="es-UY" dirty="0" smtClean="0">
              <a:latin typeface="Calibri"/>
              <a:cs typeface="Calibri"/>
            </a:endParaRPr>
          </a:p>
          <a:p>
            <a:endParaRPr lang="es-UY" dirty="0" smtClean="0">
              <a:latin typeface="Calibri"/>
              <a:cs typeface="Calibri"/>
            </a:endParaRPr>
          </a:p>
          <a:p>
            <a:endParaRPr lang="es-UY" dirty="0">
              <a:latin typeface="Calibri"/>
              <a:cs typeface="Calibri"/>
            </a:endParaRPr>
          </a:p>
        </p:txBody>
      </p:sp>
    </p:spTree>
    <p:extLst>
      <p:ext uri="{BB962C8B-B14F-4D97-AF65-F5344CB8AC3E}">
        <p14:creationId xmlns:p14="http://schemas.microsoft.com/office/powerpoint/2010/main" val="34005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s-ES" sz="4000" dirty="0" smtClean="0">
                <a:latin typeface="Calibri"/>
                <a:cs typeface="Calibri"/>
              </a:rPr>
              <a:t>Aplicaciones del modelo estándar</a:t>
            </a:r>
            <a:endParaRPr lang="es-ES" sz="3600" dirty="0">
              <a:latin typeface="Calibri"/>
              <a:cs typeface="Calibri"/>
            </a:endParaRPr>
          </a:p>
        </p:txBody>
      </p:sp>
      <p:sp>
        <p:nvSpPr>
          <p:cNvPr id="2" name="Marcador de contenido 1"/>
          <p:cNvSpPr>
            <a:spLocks noGrp="1"/>
          </p:cNvSpPr>
          <p:nvPr>
            <p:ph idx="1"/>
          </p:nvPr>
        </p:nvSpPr>
        <p:spPr>
          <a:xfrm>
            <a:off x="719403" y="1600200"/>
            <a:ext cx="10862997" cy="4709120"/>
          </a:xfrm>
        </p:spPr>
        <p:txBody>
          <a:bodyPr/>
          <a:lstStyle/>
          <a:p>
            <a:r>
              <a:rPr lang="es-ES" dirty="0" smtClean="0"/>
              <a:t>Términos de intercambio y bienestar </a:t>
            </a:r>
          </a:p>
          <a:p>
            <a:r>
              <a:rPr lang="es-ES" dirty="0" smtClean="0"/>
              <a:t>Crecimiento económico y </a:t>
            </a:r>
            <a:r>
              <a:rPr lang="es-ES" dirty="0" smtClean="0"/>
              <a:t>comercio</a:t>
            </a:r>
            <a:endParaRPr lang="es-ES" dirty="0" smtClean="0"/>
          </a:p>
        </p:txBody>
      </p:sp>
    </p:spTree>
    <p:extLst>
      <p:ext uri="{BB962C8B-B14F-4D97-AF65-F5344CB8AC3E}">
        <p14:creationId xmlns:p14="http://schemas.microsoft.com/office/powerpoint/2010/main" val="32991751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35360" y="274638"/>
            <a:ext cx="11247040" cy="1138138"/>
          </a:xfrm>
        </p:spPr>
        <p:txBody>
          <a:bodyPr>
            <a:noAutofit/>
          </a:bodyPr>
          <a:lstStyle/>
          <a:p>
            <a:pPr algn="ctr" eaLnBrk="1" hangingPunct="1"/>
            <a:r>
              <a:rPr lang="es-ES" sz="3600" dirty="0" smtClean="0">
                <a:latin typeface="Calibri"/>
                <a:cs typeface="Calibri"/>
              </a:rPr>
              <a:t>Términos de </a:t>
            </a:r>
            <a:r>
              <a:rPr lang="es-ES" sz="3600" dirty="0">
                <a:latin typeface="Calibri"/>
                <a:cs typeface="Calibri"/>
              </a:rPr>
              <a:t>intercambio y bienestar</a:t>
            </a:r>
          </a:p>
        </p:txBody>
      </p:sp>
      <p:sp>
        <p:nvSpPr>
          <p:cNvPr id="16387" name="Rectangle 3"/>
          <p:cNvSpPr>
            <a:spLocks noGrp="1" noChangeArrowheads="1"/>
          </p:cNvSpPr>
          <p:nvPr>
            <p:ph idx="1"/>
          </p:nvPr>
        </p:nvSpPr>
        <p:spPr>
          <a:xfrm>
            <a:off x="479376" y="1628800"/>
            <a:ext cx="11473275" cy="5040560"/>
          </a:xfrm>
        </p:spPr>
        <p:txBody>
          <a:bodyPr>
            <a:normAutofit/>
          </a:bodyPr>
          <a:lstStyle/>
          <a:p>
            <a:pPr>
              <a:lnSpc>
                <a:spcPct val="90000"/>
              </a:lnSpc>
            </a:pPr>
            <a:r>
              <a:rPr lang="es-UY" dirty="0">
                <a:cs typeface="Calibri"/>
              </a:rPr>
              <a:t>Los términos de intercambio se definen como cociente entre el precio de los bienes exportables sobre el precio de los bienes importables</a:t>
            </a:r>
            <a:r>
              <a:rPr lang="es-UY" dirty="0" smtClean="0">
                <a:cs typeface="Calibri"/>
              </a:rPr>
              <a:t>.</a:t>
            </a:r>
          </a:p>
          <a:p>
            <a:pPr>
              <a:lnSpc>
                <a:spcPct val="90000"/>
              </a:lnSpc>
            </a:pPr>
            <a:r>
              <a:rPr lang="es-ES" dirty="0" smtClean="0">
                <a:cs typeface="Calibri"/>
              </a:rPr>
              <a:t>RTI= P</a:t>
            </a:r>
            <a:r>
              <a:rPr lang="es-ES" baseline="-25000" dirty="0" smtClean="0">
                <a:cs typeface="Calibri"/>
              </a:rPr>
              <a:t>X</a:t>
            </a:r>
            <a:r>
              <a:rPr lang="es-ES" dirty="0" smtClean="0">
                <a:cs typeface="Calibri"/>
              </a:rPr>
              <a:t>/P</a:t>
            </a:r>
            <a:r>
              <a:rPr lang="es-ES" baseline="-25000" dirty="0" smtClean="0">
                <a:cs typeface="Calibri"/>
              </a:rPr>
              <a:t>M</a:t>
            </a:r>
            <a:endParaRPr lang="es-ES" baseline="-25000" dirty="0">
              <a:cs typeface="Calibri"/>
            </a:endParaRPr>
          </a:p>
          <a:p>
            <a:pPr>
              <a:lnSpc>
                <a:spcPct val="90000"/>
              </a:lnSpc>
            </a:pPr>
            <a:r>
              <a:rPr lang="es-ES" dirty="0">
                <a:cs typeface="Calibri"/>
              </a:rPr>
              <a:t>Un aumento de los términos de intercambio conduce a un aumento del bienestar mientras que una caída conduce a una reducción del bienestar. </a:t>
            </a:r>
            <a:endParaRPr lang="es-ES" dirty="0" smtClean="0">
              <a:cs typeface="Calibri"/>
            </a:endParaRPr>
          </a:p>
          <a:p>
            <a:pPr>
              <a:lnSpc>
                <a:spcPct val="90000"/>
              </a:lnSpc>
            </a:pPr>
            <a:r>
              <a:rPr lang="es-ES" dirty="0" smtClean="0">
                <a:cs typeface="Calibri"/>
              </a:rPr>
              <a:t>La relación de términos de intercambio muestra la capacidad de compra que tienen las exportaciones de un país en relación a sus importaciones. </a:t>
            </a:r>
          </a:p>
          <a:p>
            <a:pPr>
              <a:lnSpc>
                <a:spcPct val="90000"/>
              </a:lnSpc>
            </a:pPr>
            <a:endParaRPr lang="es-ES" dirty="0">
              <a:cs typeface="Calibri"/>
            </a:endParaRPr>
          </a:p>
          <a:p>
            <a:pPr eaLnBrk="1" hangingPunct="1">
              <a:lnSpc>
                <a:spcPct val="90000"/>
              </a:lnSpc>
            </a:pPr>
            <a:endParaRPr lang="es-ES" dirty="0">
              <a:latin typeface="Calibri"/>
              <a:cs typeface="Calibri"/>
            </a:endParaRPr>
          </a:p>
        </p:txBody>
      </p:sp>
    </p:spTree>
    <p:extLst>
      <p:ext uri="{BB962C8B-B14F-4D97-AF65-F5344CB8AC3E}">
        <p14:creationId xmlns:p14="http://schemas.microsoft.com/office/powerpoint/2010/main" val="2818847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4"/>
          <p:cNvGrpSpPr>
            <a:grpSpLocks/>
          </p:cNvGrpSpPr>
          <p:nvPr/>
        </p:nvGrpSpPr>
        <p:grpSpPr bwMode="auto">
          <a:xfrm>
            <a:off x="1930400" y="1676400"/>
            <a:ext cx="8737600" cy="5181600"/>
            <a:chOff x="1301" y="584"/>
            <a:chExt cx="6715" cy="6037"/>
          </a:xfrm>
        </p:grpSpPr>
        <p:sp>
          <p:nvSpPr>
            <p:cNvPr id="17412" name="Text Box 5"/>
            <p:cNvSpPr txBox="1">
              <a:spLocks noChangeArrowheads="1"/>
            </p:cNvSpPr>
            <p:nvPr/>
          </p:nvSpPr>
          <p:spPr bwMode="auto">
            <a:xfrm>
              <a:off x="3601" y="584"/>
              <a:ext cx="1096" cy="7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D</a:t>
              </a:r>
              <a:r>
                <a:rPr lang="es-ES" sz="1600" baseline="30000">
                  <a:latin typeface="Times New Roman" charset="0"/>
                </a:rPr>
                <a:t>2</a:t>
              </a:r>
              <a:endParaRPr lang="es-ES" sz="1600">
                <a:latin typeface="Times New Roman" charset="0"/>
              </a:endParaRPr>
            </a:p>
          </p:txBody>
        </p:sp>
        <p:sp>
          <p:nvSpPr>
            <p:cNvPr id="17413" name="Text Box 6"/>
            <p:cNvSpPr txBox="1">
              <a:spLocks noChangeArrowheads="1"/>
            </p:cNvSpPr>
            <p:nvPr/>
          </p:nvSpPr>
          <p:spPr bwMode="auto">
            <a:xfrm>
              <a:off x="3128" y="1780"/>
              <a:ext cx="1096" cy="7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D</a:t>
              </a:r>
              <a:r>
                <a:rPr lang="es-ES" sz="1600" baseline="30000">
                  <a:latin typeface="Times New Roman" charset="0"/>
                </a:rPr>
                <a:t>1</a:t>
              </a:r>
              <a:endParaRPr lang="es-ES" sz="1600">
                <a:latin typeface="Times New Roman" charset="0"/>
              </a:endParaRPr>
            </a:p>
          </p:txBody>
        </p:sp>
        <p:sp>
          <p:nvSpPr>
            <p:cNvPr id="17414" name="Text Box 7"/>
            <p:cNvSpPr txBox="1">
              <a:spLocks noChangeArrowheads="1"/>
            </p:cNvSpPr>
            <p:nvPr/>
          </p:nvSpPr>
          <p:spPr bwMode="auto">
            <a:xfrm>
              <a:off x="5888" y="4881"/>
              <a:ext cx="2128" cy="7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VV</a:t>
              </a:r>
              <a:r>
                <a:rPr lang="es-ES" sz="1600" baseline="30000">
                  <a:latin typeface="Times New Roman" charset="0"/>
                </a:rPr>
                <a:t>2</a:t>
              </a:r>
              <a:r>
                <a:rPr lang="es-ES" sz="1600">
                  <a:latin typeface="Times New Roman" charset="0"/>
                </a:rPr>
                <a:t>(P</a:t>
              </a:r>
              <a:r>
                <a:rPr lang="es-ES" sz="1600" baseline="-25000">
                  <a:latin typeface="Times New Roman" charset="0"/>
                </a:rPr>
                <a:t>T</a:t>
              </a:r>
              <a:r>
                <a:rPr lang="es-ES" sz="1600">
                  <a:latin typeface="Times New Roman" charset="0"/>
                </a:rPr>
                <a:t>/P</a:t>
              </a:r>
              <a:r>
                <a:rPr lang="es-ES" sz="1600" baseline="-25000">
                  <a:latin typeface="Times New Roman" charset="0"/>
                </a:rPr>
                <a:t>A</a:t>
              </a:r>
              <a:r>
                <a:rPr lang="es-ES" sz="1600">
                  <a:latin typeface="Times New Roman" charset="0"/>
                </a:rPr>
                <a:t>)</a:t>
              </a:r>
              <a:r>
                <a:rPr lang="es-ES" sz="1600" baseline="30000">
                  <a:latin typeface="Times New Roman" charset="0"/>
                </a:rPr>
                <a:t>2</a:t>
              </a:r>
              <a:endParaRPr lang="es-ES" sz="1600">
                <a:latin typeface="Times New Roman" charset="0"/>
              </a:endParaRPr>
            </a:p>
          </p:txBody>
        </p:sp>
        <p:sp>
          <p:nvSpPr>
            <p:cNvPr id="17415" name="Text Box 8"/>
            <p:cNvSpPr txBox="1">
              <a:spLocks noChangeArrowheads="1"/>
            </p:cNvSpPr>
            <p:nvPr/>
          </p:nvSpPr>
          <p:spPr bwMode="auto">
            <a:xfrm>
              <a:off x="5684" y="3802"/>
              <a:ext cx="2129" cy="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VV</a:t>
              </a:r>
              <a:r>
                <a:rPr lang="es-ES" sz="1600" baseline="30000">
                  <a:latin typeface="Times New Roman" charset="0"/>
                </a:rPr>
                <a:t>1</a:t>
              </a:r>
              <a:r>
                <a:rPr lang="es-ES" sz="1600">
                  <a:latin typeface="Times New Roman" charset="0"/>
                </a:rPr>
                <a:t>(P</a:t>
              </a:r>
              <a:r>
                <a:rPr lang="es-ES" sz="1600" baseline="-25000">
                  <a:latin typeface="Times New Roman" charset="0"/>
                </a:rPr>
                <a:t>T</a:t>
              </a:r>
              <a:r>
                <a:rPr lang="es-ES" sz="1600">
                  <a:latin typeface="Times New Roman" charset="0"/>
                </a:rPr>
                <a:t>/P</a:t>
              </a:r>
              <a:r>
                <a:rPr lang="es-ES" sz="1600" baseline="-25000">
                  <a:latin typeface="Times New Roman" charset="0"/>
                </a:rPr>
                <a:t>A</a:t>
              </a:r>
              <a:r>
                <a:rPr lang="es-ES" sz="1600">
                  <a:latin typeface="Times New Roman" charset="0"/>
                </a:rPr>
                <a:t>)</a:t>
              </a:r>
              <a:r>
                <a:rPr lang="es-ES" sz="1600" baseline="30000">
                  <a:latin typeface="Times New Roman" charset="0"/>
                </a:rPr>
                <a:t>1</a:t>
              </a:r>
              <a:endParaRPr lang="es-ES" sz="1600">
                <a:latin typeface="Times New Roman" charset="0"/>
              </a:endParaRPr>
            </a:p>
          </p:txBody>
        </p:sp>
        <p:sp>
          <p:nvSpPr>
            <p:cNvPr id="17416" name="Text Box 9"/>
            <p:cNvSpPr txBox="1">
              <a:spLocks noChangeArrowheads="1"/>
            </p:cNvSpPr>
            <p:nvPr/>
          </p:nvSpPr>
          <p:spPr bwMode="auto">
            <a:xfrm>
              <a:off x="4797" y="4167"/>
              <a:ext cx="1096" cy="7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Q</a:t>
              </a:r>
              <a:r>
                <a:rPr lang="es-ES" sz="1600" baseline="30000">
                  <a:latin typeface="Times New Roman" charset="0"/>
                </a:rPr>
                <a:t>2</a:t>
              </a:r>
              <a:endParaRPr lang="es-ES" sz="1600">
                <a:latin typeface="Times New Roman" charset="0"/>
              </a:endParaRPr>
            </a:p>
          </p:txBody>
        </p:sp>
        <p:sp>
          <p:nvSpPr>
            <p:cNvPr id="17417" name="Text Box 10"/>
            <p:cNvSpPr txBox="1">
              <a:spLocks noChangeArrowheads="1"/>
            </p:cNvSpPr>
            <p:nvPr/>
          </p:nvSpPr>
          <p:spPr bwMode="auto">
            <a:xfrm>
              <a:off x="3950" y="3205"/>
              <a:ext cx="1096" cy="7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Q</a:t>
              </a:r>
              <a:r>
                <a:rPr lang="es-ES" sz="1600" baseline="30000">
                  <a:latin typeface="Times New Roman" charset="0"/>
                </a:rPr>
                <a:t>1</a:t>
              </a:r>
              <a:endParaRPr lang="es-ES" sz="1600">
                <a:latin typeface="Times New Roman" charset="0"/>
              </a:endParaRPr>
            </a:p>
          </p:txBody>
        </p:sp>
        <p:sp>
          <p:nvSpPr>
            <p:cNvPr id="17418" name="Text Box 11"/>
            <p:cNvSpPr txBox="1">
              <a:spLocks noChangeArrowheads="1"/>
            </p:cNvSpPr>
            <p:nvPr/>
          </p:nvSpPr>
          <p:spPr bwMode="auto">
            <a:xfrm>
              <a:off x="4932" y="5032"/>
              <a:ext cx="1096" cy="7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TT</a:t>
              </a:r>
            </a:p>
          </p:txBody>
        </p:sp>
        <p:sp>
          <p:nvSpPr>
            <p:cNvPr id="17419" name="Text Box 12"/>
            <p:cNvSpPr txBox="1">
              <a:spLocks noChangeArrowheads="1"/>
            </p:cNvSpPr>
            <p:nvPr/>
          </p:nvSpPr>
          <p:spPr bwMode="auto">
            <a:xfrm>
              <a:off x="5594" y="5746"/>
              <a:ext cx="944" cy="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2000">
                  <a:latin typeface="Times New Roman" charset="0"/>
                </a:rPr>
                <a:t>Q</a:t>
              </a:r>
              <a:r>
                <a:rPr lang="es-ES" sz="2000" baseline="-25000">
                  <a:latin typeface="Times New Roman" charset="0"/>
                </a:rPr>
                <a:t>T</a:t>
              </a:r>
              <a:endParaRPr lang="es-ES" sz="2000">
                <a:latin typeface="Times New Roman" charset="0"/>
              </a:endParaRPr>
            </a:p>
          </p:txBody>
        </p:sp>
        <p:sp>
          <p:nvSpPr>
            <p:cNvPr id="17420" name="Text Box 13"/>
            <p:cNvSpPr txBox="1">
              <a:spLocks noChangeArrowheads="1"/>
            </p:cNvSpPr>
            <p:nvPr/>
          </p:nvSpPr>
          <p:spPr bwMode="auto">
            <a:xfrm>
              <a:off x="1301" y="584"/>
              <a:ext cx="1031" cy="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2000">
                  <a:latin typeface="Times New Roman" charset="0"/>
                </a:rPr>
                <a:t>Q</a:t>
              </a:r>
              <a:r>
                <a:rPr lang="es-ES" sz="2000" baseline="-25000">
                  <a:latin typeface="Times New Roman" charset="0"/>
                </a:rPr>
                <a:t>A</a:t>
              </a:r>
              <a:endParaRPr lang="es-ES" sz="2000">
                <a:latin typeface="Times New Roman" charset="0"/>
              </a:endParaRPr>
            </a:p>
          </p:txBody>
        </p:sp>
        <p:sp>
          <p:nvSpPr>
            <p:cNvPr id="17421" name="Line 14"/>
            <p:cNvSpPr>
              <a:spLocks noChangeShapeType="1"/>
            </p:cNvSpPr>
            <p:nvPr/>
          </p:nvSpPr>
          <p:spPr bwMode="auto">
            <a:xfrm flipV="1">
              <a:off x="2204" y="584"/>
              <a:ext cx="0" cy="501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7422" name="Line 15"/>
            <p:cNvSpPr>
              <a:spLocks noChangeShapeType="1"/>
            </p:cNvSpPr>
            <p:nvPr/>
          </p:nvSpPr>
          <p:spPr bwMode="auto">
            <a:xfrm>
              <a:off x="2204" y="5595"/>
              <a:ext cx="433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7423" name="Arc 16"/>
            <p:cNvSpPr>
              <a:spLocks/>
            </p:cNvSpPr>
            <p:nvPr/>
          </p:nvSpPr>
          <p:spPr bwMode="auto">
            <a:xfrm>
              <a:off x="2204" y="2494"/>
              <a:ext cx="3480" cy="310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424" name="Line 17"/>
            <p:cNvSpPr>
              <a:spLocks noChangeShapeType="1"/>
            </p:cNvSpPr>
            <p:nvPr/>
          </p:nvSpPr>
          <p:spPr bwMode="auto">
            <a:xfrm>
              <a:off x="2788" y="1981"/>
              <a:ext cx="3100" cy="23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25" name="Line 18"/>
            <p:cNvSpPr>
              <a:spLocks noChangeShapeType="1"/>
            </p:cNvSpPr>
            <p:nvPr/>
          </p:nvSpPr>
          <p:spPr bwMode="auto">
            <a:xfrm>
              <a:off x="3421" y="876"/>
              <a:ext cx="2546" cy="4519"/>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7426" name="Oval 19"/>
            <p:cNvSpPr>
              <a:spLocks noChangeArrowheads="1"/>
            </p:cNvSpPr>
            <p:nvPr/>
          </p:nvSpPr>
          <p:spPr bwMode="auto">
            <a:xfrm>
              <a:off x="4364" y="3145"/>
              <a:ext cx="78" cy="78"/>
            </a:xfrm>
            <a:prstGeom prst="ellipse">
              <a:avLst/>
            </a:prstGeom>
            <a:solidFill>
              <a:srgbClr val="000000"/>
            </a:solidFill>
            <a:ln w="9525">
              <a:solidFill>
                <a:srgbClr val="000000"/>
              </a:solidFill>
              <a:round/>
              <a:headEnd/>
              <a:tailEnd/>
            </a:ln>
          </p:spPr>
          <p:txBody>
            <a:bodyPr/>
            <a:lstStyle/>
            <a:p>
              <a:endParaRPr lang="es-ES"/>
            </a:p>
          </p:txBody>
        </p:sp>
        <p:sp>
          <p:nvSpPr>
            <p:cNvPr id="17427" name="Oval 20"/>
            <p:cNvSpPr>
              <a:spLocks noChangeArrowheads="1"/>
            </p:cNvSpPr>
            <p:nvPr/>
          </p:nvSpPr>
          <p:spPr bwMode="auto">
            <a:xfrm>
              <a:off x="5362" y="4307"/>
              <a:ext cx="79" cy="77"/>
            </a:xfrm>
            <a:prstGeom prst="ellipse">
              <a:avLst/>
            </a:prstGeom>
            <a:solidFill>
              <a:srgbClr val="3366FF"/>
            </a:solidFill>
            <a:ln w="9525">
              <a:solidFill>
                <a:srgbClr val="000000"/>
              </a:solidFill>
              <a:round/>
              <a:headEnd/>
              <a:tailEnd/>
            </a:ln>
          </p:spPr>
          <p:txBody>
            <a:bodyPr/>
            <a:lstStyle/>
            <a:p>
              <a:endParaRPr lang="es-ES"/>
            </a:p>
          </p:txBody>
        </p:sp>
        <p:sp>
          <p:nvSpPr>
            <p:cNvPr id="17428" name="Arc 21"/>
            <p:cNvSpPr>
              <a:spLocks/>
            </p:cNvSpPr>
            <p:nvPr/>
          </p:nvSpPr>
          <p:spPr bwMode="auto">
            <a:xfrm flipH="1" flipV="1">
              <a:off x="2998" y="1813"/>
              <a:ext cx="806" cy="7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429" name="Oval 22"/>
            <p:cNvSpPr>
              <a:spLocks noChangeArrowheads="1"/>
            </p:cNvSpPr>
            <p:nvPr/>
          </p:nvSpPr>
          <p:spPr bwMode="auto">
            <a:xfrm>
              <a:off x="3184" y="2256"/>
              <a:ext cx="78" cy="78"/>
            </a:xfrm>
            <a:prstGeom prst="ellipse">
              <a:avLst/>
            </a:prstGeom>
            <a:solidFill>
              <a:srgbClr val="000000"/>
            </a:solidFill>
            <a:ln w="9525">
              <a:solidFill>
                <a:srgbClr val="000000"/>
              </a:solidFill>
              <a:round/>
              <a:headEnd/>
              <a:tailEnd/>
            </a:ln>
          </p:spPr>
          <p:txBody>
            <a:bodyPr/>
            <a:lstStyle/>
            <a:p>
              <a:endParaRPr lang="es-ES"/>
            </a:p>
          </p:txBody>
        </p:sp>
        <p:sp>
          <p:nvSpPr>
            <p:cNvPr id="17430" name="Arc 23"/>
            <p:cNvSpPr>
              <a:spLocks/>
            </p:cNvSpPr>
            <p:nvPr/>
          </p:nvSpPr>
          <p:spPr bwMode="auto">
            <a:xfrm flipH="1" flipV="1">
              <a:off x="3498" y="584"/>
              <a:ext cx="727" cy="900"/>
            </a:xfrm>
            <a:custGeom>
              <a:avLst/>
              <a:gdLst>
                <a:gd name="T0" fmla="*/ 0 w 21600"/>
                <a:gd name="T1" fmla="*/ 0 h 27661"/>
                <a:gd name="T2" fmla="*/ 0 w 21600"/>
                <a:gd name="T3" fmla="*/ 0 h 27661"/>
                <a:gd name="T4" fmla="*/ 0 w 21600"/>
                <a:gd name="T5" fmla="*/ 0 h 27661"/>
                <a:gd name="T6" fmla="*/ 0 60000 65536"/>
                <a:gd name="T7" fmla="*/ 0 60000 65536"/>
                <a:gd name="T8" fmla="*/ 0 60000 65536"/>
                <a:gd name="T9" fmla="*/ 0 w 21600"/>
                <a:gd name="T10" fmla="*/ 0 h 27661"/>
                <a:gd name="T11" fmla="*/ 21600 w 21600"/>
                <a:gd name="T12" fmla="*/ 27661 h 27661"/>
              </a:gdLst>
              <a:ahLst/>
              <a:cxnLst>
                <a:cxn ang="T6">
                  <a:pos x="T0" y="T1"/>
                </a:cxn>
                <a:cxn ang="T7">
                  <a:pos x="T2" y="T3"/>
                </a:cxn>
                <a:cxn ang="T8">
                  <a:pos x="T4" y="T5"/>
                </a:cxn>
              </a:cxnLst>
              <a:rect l="T9" t="T10" r="T11" b="T12"/>
              <a:pathLst>
                <a:path w="21600" h="27661" fill="none" extrusionOk="0">
                  <a:moveTo>
                    <a:pt x="3925" y="-1"/>
                  </a:moveTo>
                  <a:cubicBezTo>
                    <a:pt x="14167" y="1892"/>
                    <a:pt x="21600" y="10824"/>
                    <a:pt x="21600" y="21240"/>
                  </a:cubicBezTo>
                  <a:cubicBezTo>
                    <a:pt x="21600" y="23417"/>
                    <a:pt x="21270" y="25582"/>
                    <a:pt x="20623" y="27660"/>
                  </a:cubicBezTo>
                </a:path>
                <a:path w="21600" h="27661" stroke="0" extrusionOk="0">
                  <a:moveTo>
                    <a:pt x="3925" y="-1"/>
                  </a:moveTo>
                  <a:cubicBezTo>
                    <a:pt x="14167" y="1892"/>
                    <a:pt x="21600" y="10824"/>
                    <a:pt x="21600" y="21240"/>
                  </a:cubicBezTo>
                  <a:cubicBezTo>
                    <a:pt x="21600" y="23417"/>
                    <a:pt x="21270" y="25582"/>
                    <a:pt x="20623" y="27660"/>
                  </a:cubicBezTo>
                  <a:lnTo>
                    <a:pt x="0" y="21240"/>
                  </a:lnTo>
                  <a:lnTo>
                    <a:pt x="3925" y="-1"/>
                  </a:lnTo>
                  <a:close/>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431" name="Oval 24"/>
            <p:cNvSpPr>
              <a:spLocks noChangeArrowheads="1"/>
            </p:cNvSpPr>
            <p:nvPr/>
          </p:nvSpPr>
          <p:spPr bwMode="auto">
            <a:xfrm>
              <a:off x="3522" y="1064"/>
              <a:ext cx="79" cy="77"/>
            </a:xfrm>
            <a:prstGeom prst="ellipse">
              <a:avLst/>
            </a:prstGeom>
            <a:solidFill>
              <a:srgbClr val="3366FF"/>
            </a:solidFill>
            <a:ln w="9525">
              <a:solidFill>
                <a:srgbClr val="000000"/>
              </a:solidFill>
              <a:round/>
              <a:headEnd/>
              <a:tailEnd/>
            </a:ln>
          </p:spPr>
          <p:txBody>
            <a:bodyPr/>
            <a:lstStyle/>
            <a:p>
              <a:endParaRPr lang="es-ES"/>
            </a:p>
          </p:txBody>
        </p:sp>
      </p:grpSp>
      <p:sp>
        <p:nvSpPr>
          <p:cNvPr id="17411" name="Rectangle 25"/>
          <p:cNvSpPr>
            <a:spLocks noGrp="1" noChangeArrowheads="1"/>
          </p:cNvSpPr>
          <p:nvPr>
            <p:ph type="title"/>
          </p:nvPr>
        </p:nvSpPr>
        <p:spPr/>
        <p:txBody>
          <a:bodyPr/>
          <a:lstStyle/>
          <a:p>
            <a:pPr algn="ctr" eaLnBrk="1" hangingPunct="1"/>
            <a:r>
              <a:rPr lang="es-ES" sz="3200" dirty="0">
                <a:latin typeface="Verdana" charset="0"/>
              </a:rPr>
              <a:t>Términos de intercambio y bienestar</a:t>
            </a:r>
          </a:p>
        </p:txBody>
      </p:sp>
    </p:spTree>
    <p:extLst>
      <p:ext uri="{BB962C8B-B14F-4D97-AF65-F5344CB8AC3E}">
        <p14:creationId xmlns:p14="http://schemas.microsoft.com/office/powerpoint/2010/main" val="1804008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992313" y="188913"/>
            <a:ext cx="8229600" cy="1143000"/>
          </a:xfrm>
        </p:spPr>
        <p:txBody>
          <a:bodyPr/>
          <a:lstStyle/>
          <a:p>
            <a:pPr eaLnBrk="1" hangingPunct="1"/>
            <a:r>
              <a:rPr lang="es-ES" altLang="es-UY" sz="3200" dirty="0"/>
              <a:t>Abundancia factorial física</a:t>
            </a:r>
          </a:p>
        </p:txBody>
      </p:sp>
      <p:sp>
        <p:nvSpPr>
          <p:cNvPr id="20482" name="Rectangle 3"/>
          <p:cNvSpPr>
            <a:spLocks noGrp="1" noChangeArrowheads="1"/>
          </p:cNvSpPr>
          <p:nvPr>
            <p:ph idx="1"/>
          </p:nvPr>
        </p:nvSpPr>
        <p:spPr>
          <a:xfrm>
            <a:off x="407368" y="1773238"/>
            <a:ext cx="10729192" cy="4752106"/>
          </a:xfrm>
        </p:spPr>
        <p:txBody>
          <a:bodyPr/>
          <a:lstStyle/>
          <a:p>
            <a:pPr eaLnBrk="1" hangingPunct="1">
              <a:lnSpc>
                <a:spcPct val="90000"/>
              </a:lnSpc>
            </a:pPr>
            <a:r>
              <a:rPr lang="es-ES" altLang="es-UY" sz="2800" b="1" dirty="0"/>
              <a:t>Abundancia física absoluta</a:t>
            </a:r>
            <a:r>
              <a:rPr lang="es-ES" altLang="es-UY" sz="2800" dirty="0"/>
              <a:t> de un factor de producción: cantidad en términos físicos de ese factor que el país posee en comparación con otro país. </a:t>
            </a:r>
            <a:r>
              <a:rPr lang="es-ES" altLang="es-UY" sz="2800" dirty="0" err="1"/>
              <a:t>Ej</a:t>
            </a:r>
            <a:r>
              <a:rPr lang="es-ES" altLang="es-UY" sz="2800" dirty="0"/>
              <a:t>: cantidad de trabajadores</a:t>
            </a:r>
          </a:p>
          <a:p>
            <a:pPr eaLnBrk="1" hangingPunct="1">
              <a:lnSpc>
                <a:spcPct val="90000"/>
              </a:lnSpc>
            </a:pPr>
            <a:r>
              <a:rPr lang="es-ES" altLang="es-UY" sz="2800" b="1" dirty="0"/>
              <a:t>Abundancia física relativa</a:t>
            </a:r>
            <a:r>
              <a:rPr lang="es-ES" altLang="es-UY" sz="2800" dirty="0"/>
              <a:t>: comparación entre la dotación de un factor por unidad de otro factor entre dos o más países. </a:t>
            </a:r>
          </a:p>
          <a:p>
            <a:pPr lvl="1" eaLnBrk="1" hangingPunct="1">
              <a:lnSpc>
                <a:spcPct val="90000"/>
              </a:lnSpc>
            </a:pPr>
            <a:r>
              <a:rPr lang="es-ES" altLang="es-UY" sz="2400" dirty="0"/>
              <a:t>Ejemplo: un país es relativamente abundante en capital si: </a:t>
            </a:r>
          </a:p>
          <a:p>
            <a:pPr algn="ctr" eaLnBrk="1" hangingPunct="1">
              <a:lnSpc>
                <a:spcPct val="90000"/>
              </a:lnSpc>
              <a:buFontTx/>
              <a:buNone/>
            </a:pPr>
            <a:r>
              <a:rPr lang="es-ES" altLang="es-UY" sz="2800" dirty="0"/>
              <a:t>	K/L &gt; K*/L*</a:t>
            </a:r>
          </a:p>
          <a:p>
            <a:pPr eaLnBrk="1" hangingPunct="1">
              <a:lnSpc>
                <a:spcPct val="90000"/>
              </a:lnSpc>
              <a:buFontTx/>
              <a:buNone/>
            </a:pPr>
            <a:endParaRPr lang="es-ES" altLang="es-UY" sz="2800" dirty="0"/>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5</a:t>
            </a:fld>
            <a:endParaRPr lang="es-ES" altLang="es-UY"/>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Crecimiento económico y comercio</a:t>
            </a:r>
            <a:endParaRPr lang="es-ES" sz="4000" dirty="0"/>
          </a:p>
        </p:txBody>
      </p:sp>
      <p:sp>
        <p:nvSpPr>
          <p:cNvPr id="21506" name="Rectangle 3"/>
          <p:cNvSpPr>
            <a:spLocks noGrp="1" noChangeArrowheads="1"/>
          </p:cNvSpPr>
          <p:nvPr>
            <p:ph idx="1"/>
          </p:nvPr>
        </p:nvSpPr>
        <p:spPr/>
        <p:txBody>
          <a:bodyPr>
            <a:normAutofit/>
          </a:bodyPr>
          <a:lstStyle/>
          <a:p>
            <a:pPr eaLnBrk="1" hangingPunct="1"/>
            <a:r>
              <a:rPr lang="es-ES" dirty="0">
                <a:latin typeface="Calibri"/>
                <a:cs typeface="Calibri"/>
              </a:rPr>
              <a:t>¿Qué ocurre con el comercio mundial cuando unas de las economías crece? ¿Cuál es el efecto sobre las otras economías que comercian?</a:t>
            </a:r>
          </a:p>
          <a:p>
            <a:pPr eaLnBrk="1" hangingPunct="1"/>
            <a:r>
              <a:rPr lang="es-ES" dirty="0">
                <a:latin typeface="Calibri"/>
                <a:cs typeface="Calibri"/>
              </a:rPr>
              <a:t>El crecimiento es un aumento en las posibilidades de producción de una economía. Puede implicar un aumento sesgado de las posibilidades de producción. </a:t>
            </a:r>
          </a:p>
        </p:txBody>
      </p:sp>
    </p:spTree>
    <p:extLst>
      <p:ext uri="{BB962C8B-B14F-4D97-AF65-F5344CB8AC3E}">
        <p14:creationId xmlns:p14="http://schemas.microsoft.com/office/powerpoint/2010/main" val="28071967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1424" y="260648"/>
            <a:ext cx="10273141" cy="1327176"/>
          </a:xfrm>
        </p:spPr>
        <p:txBody>
          <a:bodyPr>
            <a:noAutofit/>
          </a:bodyPr>
          <a:lstStyle/>
          <a:p>
            <a:pPr algn="ctr" eaLnBrk="1" hangingPunct="1">
              <a:defRPr/>
            </a:pPr>
            <a:r>
              <a:rPr lang="es-ES" altLang="es-UY" sz="3600" dirty="0">
                <a:latin typeface="+mn-lt"/>
                <a:ea typeface="+mj-ea"/>
              </a:rPr>
              <a:t>Crecimiento sesgado hacia los alimentos</a:t>
            </a:r>
          </a:p>
        </p:txBody>
      </p:sp>
      <p:grpSp>
        <p:nvGrpSpPr>
          <p:cNvPr id="22531" name="Group 4"/>
          <p:cNvGrpSpPr>
            <a:grpSpLocks/>
          </p:cNvGrpSpPr>
          <p:nvPr/>
        </p:nvGrpSpPr>
        <p:grpSpPr bwMode="auto">
          <a:xfrm>
            <a:off x="1488018" y="2105026"/>
            <a:ext cx="9120716" cy="4752975"/>
            <a:chOff x="1767" y="1597"/>
            <a:chExt cx="8580" cy="5941"/>
          </a:xfrm>
        </p:grpSpPr>
        <p:sp>
          <p:nvSpPr>
            <p:cNvPr id="22532" name="Text Box 5"/>
            <p:cNvSpPr txBox="1">
              <a:spLocks noChangeArrowheads="1"/>
            </p:cNvSpPr>
            <p:nvPr/>
          </p:nvSpPr>
          <p:spPr bwMode="auto">
            <a:xfrm>
              <a:off x="1767" y="1753"/>
              <a:ext cx="2142" cy="14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Producción de alimentos, Q</a:t>
              </a:r>
              <a:r>
                <a:rPr lang="es-ES" sz="1600" baseline="-25000">
                  <a:latin typeface="Times New Roman" charset="0"/>
                </a:rPr>
                <a:t>A</a:t>
              </a:r>
              <a:endParaRPr lang="es-ES" sz="2400">
                <a:latin typeface="Times New Roman" charset="0"/>
              </a:endParaRPr>
            </a:p>
          </p:txBody>
        </p:sp>
        <p:grpSp>
          <p:nvGrpSpPr>
            <p:cNvPr id="22533" name="Group 6"/>
            <p:cNvGrpSpPr>
              <a:grpSpLocks/>
            </p:cNvGrpSpPr>
            <p:nvPr/>
          </p:nvGrpSpPr>
          <p:grpSpPr bwMode="auto">
            <a:xfrm>
              <a:off x="3867" y="1597"/>
              <a:ext cx="6480" cy="5941"/>
              <a:chOff x="3867" y="1597"/>
              <a:chExt cx="6480" cy="5941"/>
            </a:xfrm>
          </p:grpSpPr>
          <p:sp>
            <p:nvSpPr>
              <p:cNvPr id="22534" name="Text Box 7"/>
              <p:cNvSpPr txBox="1">
                <a:spLocks noChangeArrowheads="1"/>
              </p:cNvSpPr>
              <p:nvPr/>
            </p:nvSpPr>
            <p:spPr bwMode="auto">
              <a:xfrm>
                <a:off x="7587" y="5659"/>
                <a:ext cx="789" cy="6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400">
                    <a:latin typeface="Times New Roman" charset="0"/>
                  </a:rPr>
                  <a:t>TT</a:t>
                </a:r>
                <a:r>
                  <a:rPr lang="es-ES" sz="1400" baseline="30000">
                    <a:latin typeface="Times New Roman" charset="0"/>
                  </a:rPr>
                  <a:t>2</a:t>
                </a:r>
                <a:endParaRPr lang="es-ES" sz="2400">
                  <a:latin typeface="Times New Roman" charset="0"/>
                </a:endParaRPr>
              </a:p>
            </p:txBody>
          </p:sp>
          <p:sp>
            <p:nvSpPr>
              <p:cNvPr id="22535" name="Text Box 8"/>
              <p:cNvSpPr txBox="1">
                <a:spLocks noChangeArrowheads="1"/>
              </p:cNvSpPr>
              <p:nvPr/>
            </p:nvSpPr>
            <p:spPr bwMode="auto">
              <a:xfrm>
                <a:off x="6171" y="5767"/>
                <a:ext cx="789" cy="6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400">
                    <a:latin typeface="Times New Roman" charset="0"/>
                  </a:rPr>
                  <a:t>TT</a:t>
                </a:r>
                <a:r>
                  <a:rPr lang="es-ES" sz="1400" baseline="30000">
                    <a:latin typeface="Times New Roman" charset="0"/>
                  </a:rPr>
                  <a:t>1</a:t>
                </a:r>
                <a:endParaRPr lang="es-ES" sz="2400">
                  <a:latin typeface="Times New Roman" charset="0"/>
                </a:endParaRPr>
              </a:p>
            </p:txBody>
          </p:sp>
          <p:sp>
            <p:nvSpPr>
              <p:cNvPr id="22536" name="Text Box 9"/>
              <p:cNvSpPr txBox="1">
                <a:spLocks noChangeArrowheads="1"/>
              </p:cNvSpPr>
              <p:nvPr/>
            </p:nvSpPr>
            <p:spPr bwMode="auto">
              <a:xfrm>
                <a:off x="8007" y="6457"/>
                <a:ext cx="2340" cy="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Producción de telas, Q</a:t>
                </a:r>
                <a:r>
                  <a:rPr lang="es-ES" sz="1600" baseline="-25000">
                    <a:latin typeface="Times New Roman" charset="0"/>
                  </a:rPr>
                  <a:t>T</a:t>
                </a:r>
                <a:endParaRPr lang="es-ES" sz="2400">
                  <a:latin typeface="Times New Roman" charset="0"/>
                </a:endParaRPr>
              </a:p>
            </p:txBody>
          </p:sp>
          <p:sp>
            <p:nvSpPr>
              <p:cNvPr id="22537" name="Line 10"/>
              <p:cNvSpPr>
                <a:spLocks noChangeShapeType="1"/>
              </p:cNvSpPr>
              <p:nvPr/>
            </p:nvSpPr>
            <p:spPr bwMode="auto">
              <a:xfrm flipV="1">
                <a:off x="3867" y="1597"/>
                <a:ext cx="1" cy="46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2538" name="Line 11"/>
              <p:cNvSpPr>
                <a:spLocks noChangeShapeType="1"/>
              </p:cNvSpPr>
              <p:nvPr/>
            </p:nvSpPr>
            <p:spPr bwMode="auto">
              <a:xfrm flipV="1">
                <a:off x="3867" y="6277"/>
                <a:ext cx="594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2539" name="Arc 12"/>
              <p:cNvSpPr>
                <a:spLocks/>
              </p:cNvSpPr>
              <p:nvPr/>
            </p:nvSpPr>
            <p:spPr bwMode="auto">
              <a:xfrm>
                <a:off x="3867" y="2317"/>
                <a:ext cx="3780" cy="39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2540" name="Arc 13"/>
              <p:cNvSpPr>
                <a:spLocks/>
              </p:cNvSpPr>
              <p:nvPr/>
            </p:nvSpPr>
            <p:spPr bwMode="auto">
              <a:xfrm>
                <a:off x="3867" y="3397"/>
                <a:ext cx="3240" cy="28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2541" name="Line 14"/>
              <p:cNvSpPr>
                <a:spLocks noChangeShapeType="1"/>
              </p:cNvSpPr>
              <p:nvPr/>
            </p:nvSpPr>
            <p:spPr bwMode="auto">
              <a:xfrm>
                <a:off x="4413" y="3379"/>
                <a:ext cx="108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2542" name="Line 15"/>
              <p:cNvSpPr>
                <a:spLocks noChangeShapeType="1"/>
              </p:cNvSpPr>
              <p:nvPr/>
            </p:nvSpPr>
            <p:spPr bwMode="auto">
              <a:xfrm>
                <a:off x="4413" y="2287"/>
                <a:ext cx="1080" cy="36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2543" name="Oval 16"/>
              <p:cNvSpPr>
                <a:spLocks noChangeArrowheads="1"/>
              </p:cNvSpPr>
              <p:nvPr/>
            </p:nvSpPr>
            <p:spPr bwMode="auto">
              <a:xfrm flipH="1">
                <a:off x="4893" y="2431"/>
                <a:ext cx="48" cy="60"/>
              </a:xfrm>
              <a:prstGeom prst="ellipse">
                <a:avLst/>
              </a:prstGeom>
              <a:solidFill>
                <a:srgbClr val="0000FF"/>
              </a:solidFill>
              <a:ln w="9525">
                <a:solidFill>
                  <a:srgbClr val="0000FF"/>
                </a:solidFill>
                <a:round/>
                <a:headEnd/>
                <a:tailEnd/>
              </a:ln>
            </p:spPr>
            <p:txBody>
              <a:bodyPr/>
              <a:lstStyle/>
              <a:p>
                <a:endParaRPr lang="es-ES"/>
              </a:p>
            </p:txBody>
          </p:sp>
          <p:sp>
            <p:nvSpPr>
              <p:cNvPr id="22544" name="Oval 17"/>
              <p:cNvSpPr>
                <a:spLocks noChangeArrowheads="1"/>
              </p:cNvSpPr>
              <p:nvPr/>
            </p:nvSpPr>
            <p:spPr bwMode="auto">
              <a:xfrm flipH="1">
                <a:off x="4989" y="3553"/>
                <a:ext cx="48" cy="60"/>
              </a:xfrm>
              <a:prstGeom prst="ellipse">
                <a:avLst/>
              </a:prstGeom>
              <a:solidFill>
                <a:srgbClr val="333300"/>
              </a:solidFill>
              <a:ln w="9525">
                <a:solidFill>
                  <a:srgbClr val="000000"/>
                </a:solidFill>
                <a:round/>
                <a:headEnd/>
                <a:tailEnd/>
              </a:ln>
            </p:spPr>
            <p:txBody>
              <a:bodyPr/>
              <a:lstStyle/>
              <a:p>
                <a:endParaRPr lang="es-ES"/>
              </a:p>
            </p:txBody>
          </p:sp>
        </p:grpSp>
      </p:grpSp>
    </p:spTree>
    <p:extLst>
      <p:ext uri="{BB962C8B-B14F-4D97-AF65-F5344CB8AC3E}">
        <p14:creationId xmlns:p14="http://schemas.microsoft.com/office/powerpoint/2010/main" val="30391005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95468" y="301625"/>
            <a:ext cx="9601133" cy="1183159"/>
          </a:xfrm>
        </p:spPr>
        <p:txBody>
          <a:bodyPr>
            <a:normAutofit/>
          </a:bodyPr>
          <a:lstStyle/>
          <a:p>
            <a:pPr algn="ctr" eaLnBrk="1" hangingPunct="1">
              <a:defRPr/>
            </a:pPr>
            <a:r>
              <a:rPr lang="es-ES" altLang="es-UY" sz="3600" dirty="0">
                <a:latin typeface="+mn-lt"/>
                <a:ea typeface="+mj-ea"/>
              </a:rPr>
              <a:t>Crecimiento sesgado hacia la tela</a:t>
            </a:r>
          </a:p>
        </p:txBody>
      </p:sp>
      <p:grpSp>
        <p:nvGrpSpPr>
          <p:cNvPr id="23555" name="Group 4"/>
          <p:cNvGrpSpPr>
            <a:grpSpLocks/>
          </p:cNvGrpSpPr>
          <p:nvPr/>
        </p:nvGrpSpPr>
        <p:grpSpPr bwMode="auto">
          <a:xfrm>
            <a:off x="1200152" y="1960564"/>
            <a:ext cx="10367433" cy="4897437"/>
            <a:chOff x="2055" y="1588"/>
            <a:chExt cx="7581" cy="5741"/>
          </a:xfrm>
        </p:grpSpPr>
        <p:sp>
          <p:nvSpPr>
            <p:cNvPr id="23556" name="Text Box 5"/>
            <p:cNvSpPr txBox="1">
              <a:spLocks noChangeArrowheads="1"/>
            </p:cNvSpPr>
            <p:nvPr/>
          </p:nvSpPr>
          <p:spPr bwMode="auto">
            <a:xfrm>
              <a:off x="2055" y="1588"/>
              <a:ext cx="2280" cy="16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Producción de alimentos, Q</a:t>
              </a:r>
              <a:r>
                <a:rPr lang="es-ES" sz="1600" baseline="-25000">
                  <a:latin typeface="Times New Roman" charset="0"/>
                </a:rPr>
                <a:t>A</a:t>
              </a:r>
              <a:endParaRPr lang="es-ES" sz="2400">
                <a:latin typeface="Times New Roman" charset="0"/>
              </a:endParaRPr>
            </a:p>
          </p:txBody>
        </p:sp>
        <p:sp>
          <p:nvSpPr>
            <p:cNvPr id="23557" name="Text Box 6"/>
            <p:cNvSpPr txBox="1">
              <a:spLocks noChangeArrowheads="1"/>
            </p:cNvSpPr>
            <p:nvPr/>
          </p:nvSpPr>
          <p:spPr bwMode="auto">
            <a:xfrm>
              <a:off x="7413" y="6319"/>
              <a:ext cx="2223" cy="10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a:r>
                <a:rPr lang="es-ES" sz="1600">
                  <a:latin typeface="Times New Roman" charset="0"/>
                </a:rPr>
                <a:t>Producción de tela, Q</a:t>
              </a:r>
              <a:r>
                <a:rPr lang="es-ES" sz="1600" baseline="-25000">
                  <a:latin typeface="Times New Roman" charset="0"/>
                </a:rPr>
                <a:t>T</a:t>
              </a:r>
              <a:endParaRPr lang="es-ES" sz="2400">
                <a:latin typeface="Times New Roman" charset="0"/>
              </a:endParaRPr>
            </a:p>
          </p:txBody>
        </p:sp>
        <p:grpSp>
          <p:nvGrpSpPr>
            <p:cNvPr id="23558" name="Group 7"/>
            <p:cNvGrpSpPr>
              <a:grpSpLocks/>
            </p:cNvGrpSpPr>
            <p:nvPr/>
          </p:nvGrpSpPr>
          <p:grpSpPr bwMode="auto">
            <a:xfrm>
              <a:off x="4449" y="1759"/>
              <a:ext cx="4500" cy="4320"/>
              <a:chOff x="3513" y="1778"/>
              <a:chExt cx="4500" cy="4320"/>
            </a:xfrm>
          </p:grpSpPr>
          <p:sp>
            <p:nvSpPr>
              <p:cNvPr id="23559" name="Text Box 8"/>
              <p:cNvSpPr txBox="1">
                <a:spLocks noChangeArrowheads="1"/>
              </p:cNvSpPr>
              <p:nvPr/>
            </p:nvSpPr>
            <p:spPr bwMode="auto">
              <a:xfrm>
                <a:off x="5817" y="5635"/>
                <a:ext cx="798"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200">
                    <a:latin typeface="Times New Roman" charset="0"/>
                  </a:rPr>
                  <a:t>TT</a:t>
                </a:r>
                <a:r>
                  <a:rPr lang="es-ES" sz="1200" baseline="30000">
                    <a:latin typeface="Times New Roman" charset="0"/>
                  </a:rPr>
                  <a:t>2</a:t>
                </a:r>
                <a:endParaRPr lang="es-ES" sz="2400">
                  <a:latin typeface="Times New Roman" charset="0"/>
                </a:endParaRPr>
              </a:p>
            </p:txBody>
          </p:sp>
          <p:sp>
            <p:nvSpPr>
              <p:cNvPr id="23560" name="Text Box 9"/>
              <p:cNvSpPr txBox="1">
                <a:spLocks noChangeArrowheads="1"/>
              </p:cNvSpPr>
              <p:nvPr/>
            </p:nvSpPr>
            <p:spPr bwMode="auto">
              <a:xfrm>
                <a:off x="4791" y="5578"/>
                <a:ext cx="798"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200">
                    <a:latin typeface="Times New Roman" charset="0"/>
                  </a:rPr>
                  <a:t>TT</a:t>
                </a:r>
                <a:r>
                  <a:rPr lang="es-ES" sz="1200" baseline="30000">
                    <a:latin typeface="Times New Roman" charset="0"/>
                  </a:rPr>
                  <a:t>1</a:t>
                </a:r>
                <a:endParaRPr lang="es-ES" sz="2400">
                  <a:latin typeface="Times New Roman" charset="0"/>
                </a:endParaRPr>
              </a:p>
            </p:txBody>
          </p:sp>
          <p:sp>
            <p:nvSpPr>
              <p:cNvPr id="23561" name="Line 10"/>
              <p:cNvSpPr>
                <a:spLocks noChangeShapeType="1"/>
              </p:cNvSpPr>
              <p:nvPr/>
            </p:nvSpPr>
            <p:spPr bwMode="auto">
              <a:xfrm>
                <a:off x="3513" y="6097"/>
                <a:ext cx="45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3562" name="Line 11"/>
              <p:cNvSpPr>
                <a:spLocks noChangeShapeType="1"/>
              </p:cNvSpPr>
              <p:nvPr/>
            </p:nvSpPr>
            <p:spPr bwMode="auto">
              <a:xfrm flipV="1">
                <a:off x="3513" y="1778"/>
                <a:ext cx="1" cy="431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3563" name="Arc 12"/>
              <p:cNvSpPr>
                <a:spLocks/>
              </p:cNvSpPr>
              <p:nvPr/>
            </p:nvSpPr>
            <p:spPr bwMode="auto">
              <a:xfrm>
                <a:off x="3513" y="2857"/>
                <a:ext cx="2880" cy="3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564" name="Arc 13"/>
              <p:cNvSpPr>
                <a:spLocks/>
              </p:cNvSpPr>
              <p:nvPr/>
            </p:nvSpPr>
            <p:spPr bwMode="auto">
              <a:xfrm>
                <a:off x="3513" y="3217"/>
                <a:ext cx="1962" cy="2880"/>
              </a:xfrm>
              <a:custGeom>
                <a:avLst/>
                <a:gdLst>
                  <a:gd name="T0" fmla="*/ 0 w 21598"/>
                  <a:gd name="T1" fmla="*/ 0 h 21600"/>
                  <a:gd name="T2" fmla="*/ 0 w 21598"/>
                  <a:gd name="T3" fmla="*/ 0 h 21600"/>
                  <a:gd name="T4" fmla="*/ 0 w 21598"/>
                  <a:gd name="T5" fmla="*/ 0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0"/>
                    </a:moveTo>
                    <a:cubicBezTo>
                      <a:pt x="11829" y="0"/>
                      <a:pt x="21457" y="9514"/>
                      <a:pt x="21598" y="21342"/>
                    </a:cubicBezTo>
                  </a:path>
                  <a:path w="21598" h="21600" stroke="0" extrusionOk="0">
                    <a:moveTo>
                      <a:pt x="-1" y="0"/>
                    </a:moveTo>
                    <a:cubicBezTo>
                      <a:pt x="11829" y="0"/>
                      <a:pt x="21457" y="9514"/>
                      <a:pt x="21598" y="21342"/>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565" name="Line 14"/>
              <p:cNvSpPr>
                <a:spLocks noChangeShapeType="1"/>
              </p:cNvSpPr>
              <p:nvPr/>
            </p:nvSpPr>
            <p:spPr bwMode="auto">
              <a:xfrm>
                <a:off x="5057" y="4153"/>
                <a:ext cx="475" cy="13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66" name="Line 15"/>
              <p:cNvSpPr>
                <a:spLocks noChangeShapeType="1"/>
              </p:cNvSpPr>
              <p:nvPr/>
            </p:nvSpPr>
            <p:spPr bwMode="auto">
              <a:xfrm>
                <a:off x="5988" y="4324"/>
                <a:ext cx="456" cy="131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3567" name="Oval 16"/>
              <p:cNvSpPr>
                <a:spLocks noChangeArrowheads="1"/>
              </p:cNvSpPr>
              <p:nvPr/>
            </p:nvSpPr>
            <p:spPr bwMode="auto">
              <a:xfrm flipH="1">
                <a:off x="5247" y="4780"/>
                <a:ext cx="57" cy="57"/>
              </a:xfrm>
              <a:prstGeom prst="ellipse">
                <a:avLst/>
              </a:prstGeom>
              <a:solidFill>
                <a:srgbClr val="000000"/>
              </a:solidFill>
              <a:ln w="9525">
                <a:solidFill>
                  <a:srgbClr val="000000"/>
                </a:solidFill>
                <a:round/>
                <a:headEnd/>
                <a:tailEnd/>
              </a:ln>
            </p:spPr>
            <p:txBody>
              <a:bodyPr/>
              <a:lstStyle/>
              <a:p>
                <a:endParaRPr lang="es-ES"/>
              </a:p>
            </p:txBody>
          </p:sp>
          <p:sp>
            <p:nvSpPr>
              <p:cNvPr id="23568" name="Oval 17"/>
              <p:cNvSpPr>
                <a:spLocks noChangeArrowheads="1"/>
              </p:cNvSpPr>
              <p:nvPr/>
            </p:nvSpPr>
            <p:spPr bwMode="auto">
              <a:xfrm flipH="1">
                <a:off x="6216" y="5008"/>
                <a:ext cx="57" cy="57"/>
              </a:xfrm>
              <a:prstGeom prst="ellipse">
                <a:avLst/>
              </a:prstGeom>
              <a:solidFill>
                <a:srgbClr val="0000FF"/>
              </a:solidFill>
              <a:ln w="9525">
                <a:solidFill>
                  <a:srgbClr val="0000FF"/>
                </a:solidFill>
                <a:round/>
                <a:headEnd/>
                <a:tailEnd/>
              </a:ln>
            </p:spPr>
            <p:txBody>
              <a:bodyPr/>
              <a:lstStyle/>
              <a:p>
                <a:endParaRPr lang="es-ES"/>
              </a:p>
            </p:txBody>
          </p:sp>
        </p:grpSp>
      </p:grpSp>
    </p:spTree>
    <p:extLst>
      <p:ext uri="{BB962C8B-B14F-4D97-AF65-F5344CB8AC3E}">
        <p14:creationId xmlns:p14="http://schemas.microsoft.com/office/powerpoint/2010/main" val="29892957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smtClean="0"/>
              <a:t>Crecimiento sesgado y oferta relativa</a:t>
            </a:r>
            <a:endParaRPr lang="es-ES" sz="3600" dirty="0"/>
          </a:p>
        </p:txBody>
      </p:sp>
      <p:sp>
        <p:nvSpPr>
          <p:cNvPr id="3" name="Marcador de contenido 2"/>
          <p:cNvSpPr>
            <a:spLocks noGrp="1"/>
          </p:cNvSpPr>
          <p:nvPr>
            <p:ph idx="1"/>
          </p:nvPr>
        </p:nvSpPr>
        <p:spPr/>
        <p:txBody>
          <a:bodyPr>
            <a:normAutofit/>
          </a:bodyPr>
          <a:lstStyle/>
          <a:p>
            <a:r>
              <a:rPr lang="es-ES" dirty="0" smtClean="0"/>
              <a:t>El crecimiento sesgado hacia la producción de un bien está incorporado en la teoría </a:t>
            </a:r>
            <a:r>
              <a:rPr lang="es-ES" dirty="0" err="1" smtClean="0"/>
              <a:t>ricardiana</a:t>
            </a:r>
            <a:r>
              <a:rPr lang="es-ES" dirty="0" smtClean="0"/>
              <a:t> y la teoría de </a:t>
            </a:r>
            <a:r>
              <a:rPr lang="es-ES" dirty="0" err="1" smtClean="0"/>
              <a:t>Heckscher-Ohlin</a:t>
            </a:r>
            <a:r>
              <a:rPr lang="es-ES" dirty="0"/>
              <a:t>.</a:t>
            </a:r>
            <a:endParaRPr lang="es-ES" dirty="0" smtClean="0"/>
          </a:p>
          <a:p>
            <a:r>
              <a:rPr lang="es-ES" dirty="0" smtClean="0"/>
              <a:t>Un crecimiento sesgado hacia un bien induce, para cualquier precio relativo dado, un incremento de la producción relativa de dicho bien.</a:t>
            </a:r>
          </a:p>
          <a:p>
            <a:r>
              <a:rPr lang="es-ES" dirty="0" smtClean="0"/>
              <a:t>Eso genera un desplazamiento de la curva de oferta relativa.</a:t>
            </a:r>
            <a:endParaRPr lang="es-ES" dirty="0"/>
          </a:p>
        </p:txBody>
      </p:sp>
    </p:spTree>
    <p:extLst>
      <p:ext uri="{BB962C8B-B14F-4D97-AF65-F5344CB8AC3E}">
        <p14:creationId xmlns:p14="http://schemas.microsoft.com/office/powerpoint/2010/main" val="1468780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lgn="ctr" eaLnBrk="1" hangingPunct="1">
              <a:defRPr/>
            </a:pPr>
            <a:r>
              <a:rPr lang="es-ES" altLang="es-UY" sz="3200" dirty="0">
                <a:latin typeface="+mn-lt"/>
                <a:ea typeface="+mj-ea"/>
              </a:rPr>
              <a:t>El crecimiento sesgado hacia la tela desplaza la curva OR hacia la derecha</a:t>
            </a:r>
          </a:p>
        </p:txBody>
      </p:sp>
      <p:grpSp>
        <p:nvGrpSpPr>
          <p:cNvPr id="24579" name="Group 4"/>
          <p:cNvGrpSpPr>
            <a:grpSpLocks/>
          </p:cNvGrpSpPr>
          <p:nvPr/>
        </p:nvGrpSpPr>
        <p:grpSpPr bwMode="auto">
          <a:xfrm>
            <a:off x="719404" y="1989138"/>
            <a:ext cx="10272448" cy="4608512"/>
            <a:chOff x="2140" y="2195"/>
            <a:chExt cx="7229" cy="5646"/>
          </a:xfrm>
        </p:grpSpPr>
        <p:sp>
          <p:nvSpPr>
            <p:cNvPr id="24581" name="Text Box 5"/>
            <p:cNvSpPr txBox="1">
              <a:spLocks noChangeArrowheads="1"/>
            </p:cNvSpPr>
            <p:nvPr/>
          </p:nvSpPr>
          <p:spPr bwMode="auto">
            <a:xfrm>
              <a:off x="2208" y="5011"/>
              <a:ext cx="1648" cy="5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(P</a:t>
              </a:r>
              <a:r>
                <a:rPr lang="es-ES" sz="1600" baseline="-25000">
                  <a:latin typeface="Times New Roman" charset="0"/>
                </a:rPr>
                <a:t>T</a:t>
              </a:r>
              <a:r>
                <a:rPr lang="es-ES" sz="1600">
                  <a:latin typeface="Times New Roman" charset="0"/>
                </a:rPr>
                <a:t>/P</a:t>
              </a:r>
              <a:r>
                <a:rPr lang="es-ES" sz="1600" baseline="-25000">
                  <a:latin typeface="Times New Roman" charset="0"/>
                </a:rPr>
                <a:t>A</a:t>
              </a:r>
              <a:r>
                <a:rPr lang="es-ES" sz="1600">
                  <a:latin typeface="Times New Roman" charset="0"/>
                </a:rPr>
                <a:t>)</a:t>
              </a:r>
              <a:r>
                <a:rPr lang="es-ES" sz="1600" baseline="30000">
                  <a:latin typeface="Times New Roman" charset="0"/>
                </a:rPr>
                <a:t>2</a:t>
              </a:r>
              <a:endParaRPr lang="es-ES" sz="2400">
                <a:latin typeface="Times New Roman" charset="0"/>
              </a:endParaRPr>
            </a:p>
          </p:txBody>
        </p:sp>
        <p:sp>
          <p:nvSpPr>
            <p:cNvPr id="24582" name="Text Box 6"/>
            <p:cNvSpPr txBox="1">
              <a:spLocks noChangeArrowheads="1"/>
            </p:cNvSpPr>
            <p:nvPr/>
          </p:nvSpPr>
          <p:spPr bwMode="auto">
            <a:xfrm>
              <a:off x="6095" y="4780"/>
              <a:ext cx="481" cy="5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2</a:t>
              </a:r>
              <a:endParaRPr lang="es-ES" sz="2400">
                <a:latin typeface="Times New Roman" charset="0"/>
              </a:endParaRPr>
            </a:p>
          </p:txBody>
        </p:sp>
        <p:sp>
          <p:nvSpPr>
            <p:cNvPr id="24583" name="Text Box 7"/>
            <p:cNvSpPr txBox="1">
              <a:spLocks noChangeArrowheads="1"/>
            </p:cNvSpPr>
            <p:nvPr/>
          </p:nvSpPr>
          <p:spPr bwMode="auto">
            <a:xfrm>
              <a:off x="5496" y="4120"/>
              <a:ext cx="481" cy="5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1</a:t>
              </a:r>
              <a:endParaRPr lang="es-ES" sz="2400">
                <a:latin typeface="Times New Roman" charset="0"/>
              </a:endParaRPr>
            </a:p>
          </p:txBody>
        </p:sp>
        <p:sp>
          <p:nvSpPr>
            <p:cNvPr id="24584" name="Text Box 8"/>
            <p:cNvSpPr txBox="1">
              <a:spLocks noChangeArrowheads="1"/>
            </p:cNvSpPr>
            <p:nvPr/>
          </p:nvSpPr>
          <p:spPr bwMode="auto">
            <a:xfrm>
              <a:off x="7935" y="3304"/>
              <a:ext cx="991"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OR</a:t>
              </a:r>
              <a:r>
                <a:rPr lang="es-ES" sz="1600" baseline="30000">
                  <a:latin typeface="Times New Roman" charset="0"/>
                </a:rPr>
                <a:t>2</a:t>
              </a:r>
              <a:endParaRPr lang="es-ES" sz="2400">
                <a:latin typeface="Times New Roman" charset="0"/>
              </a:endParaRPr>
            </a:p>
          </p:txBody>
        </p:sp>
        <p:sp>
          <p:nvSpPr>
            <p:cNvPr id="24585" name="Text Box 9"/>
            <p:cNvSpPr txBox="1">
              <a:spLocks noChangeArrowheads="1"/>
            </p:cNvSpPr>
            <p:nvPr/>
          </p:nvSpPr>
          <p:spPr bwMode="auto">
            <a:xfrm>
              <a:off x="2208" y="4376"/>
              <a:ext cx="1648" cy="5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(P</a:t>
              </a:r>
              <a:r>
                <a:rPr lang="es-ES" sz="1600" baseline="-25000">
                  <a:latin typeface="Times New Roman" charset="0"/>
                </a:rPr>
                <a:t>T</a:t>
              </a:r>
              <a:r>
                <a:rPr lang="es-ES" sz="1600">
                  <a:latin typeface="Times New Roman" charset="0"/>
                </a:rPr>
                <a:t>/P</a:t>
              </a:r>
              <a:r>
                <a:rPr lang="es-ES" sz="1600" baseline="-25000">
                  <a:latin typeface="Times New Roman" charset="0"/>
                </a:rPr>
                <a:t>A</a:t>
              </a:r>
              <a:r>
                <a:rPr lang="es-ES" sz="1600">
                  <a:latin typeface="Times New Roman" charset="0"/>
                </a:rPr>
                <a:t>)</a:t>
              </a:r>
              <a:r>
                <a:rPr lang="es-ES" sz="1600" baseline="30000">
                  <a:latin typeface="Times New Roman" charset="0"/>
                </a:rPr>
                <a:t>1</a:t>
              </a:r>
              <a:endParaRPr lang="es-ES" sz="2400">
                <a:latin typeface="Times New Roman" charset="0"/>
              </a:endParaRPr>
            </a:p>
          </p:txBody>
        </p:sp>
        <p:sp>
          <p:nvSpPr>
            <p:cNvPr id="24586" name="Text Box 10"/>
            <p:cNvSpPr txBox="1">
              <a:spLocks noChangeArrowheads="1"/>
            </p:cNvSpPr>
            <p:nvPr/>
          </p:nvSpPr>
          <p:spPr bwMode="auto">
            <a:xfrm>
              <a:off x="7318" y="6736"/>
              <a:ext cx="2051" cy="1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400">
                  <a:latin typeface="Times New Roman" charset="0"/>
                </a:rPr>
                <a:t>Cantidad relativa de tela, Q</a:t>
              </a:r>
              <a:r>
                <a:rPr lang="es-ES" sz="1400" baseline="-25000">
                  <a:latin typeface="Times New Roman" charset="0"/>
                </a:rPr>
                <a:t>T</a:t>
              </a:r>
              <a:r>
                <a:rPr lang="es-ES" sz="1400">
                  <a:latin typeface="Times New Roman" charset="0"/>
                </a:rPr>
                <a:t>/Q</a:t>
              </a:r>
              <a:r>
                <a:rPr lang="es-ES" sz="1400" baseline="-25000">
                  <a:latin typeface="Times New Roman" charset="0"/>
                </a:rPr>
                <a:t>A</a:t>
              </a:r>
              <a:endParaRPr lang="es-ES" sz="2400">
                <a:latin typeface="Times New Roman" charset="0"/>
              </a:endParaRPr>
            </a:p>
          </p:txBody>
        </p:sp>
        <p:sp>
          <p:nvSpPr>
            <p:cNvPr id="24587" name="Text Box 11"/>
            <p:cNvSpPr txBox="1">
              <a:spLocks noChangeArrowheads="1"/>
            </p:cNvSpPr>
            <p:nvPr/>
          </p:nvSpPr>
          <p:spPr bwMode="auto">
            <a:xfrm>
              <a:off x="2140" y="2195"/>
              <a:ext cx="2022" cy="12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400">
                  <a:latin typeface="Times New Roman" charset="0"/>
                </a:rPr>
                <a:t>Precio relativo de la tela, P</a:t>
              </a:r>
              <a:r>
                <a:rPr lang="es-ES" sz="1400" baseline="-25000">
                  <a:latin typeface="Times New Roman" charset="0"/>
                </a:rPr>
                <a:t>T</a:t>
              </a:r>
              <a:r>
                <a:rPr lang="es-ES" sz="1400">
                  <a:latin typeface="Times New Roman" charset="0"/>
                </a:rPr>
                <a:t>/P</a:t>
              </a:r>
              <a:r>
                <a:rPr lang="es-ES" sz="1400" baseline="-25000">
                  <a:latin typeface="Times New Roman" charset="0"/>
                </a:rPr>
                <a:t>A</a:t>
              </a:r>
              <a:endParaRPr lang="es-ES" sz="2400">
                <a:latin typeface="Times New Roman" charset="0"/>
              </a:endParaRPr>
            </a:p>
          </p:txBody>
        </p:sp>
        <p:sp>
          <p:nvSpPr>
            <p:cNvPr id="24588" name="Text Box 12"/>
            <p:cNvSpPr txBox="1">
              <a:spLocks noChangeArrowheads="1"/>
            </p:cNvSpPr>
            <p:nvPr/>
          </p:nvSpPr>
          <p:spPr bwMode="auto">
            <a:xfrm>
              <a:off x="6874" y="6008"/>
              <a:ext cx="991"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DR</a:t>
              </a:r>
              <a:endParaRPr lang="es-ES" sz="2400">
                <a:latin typeface="Times New Roman" charset="0"/>
              </a:endParaRPr>
            </a:p>
          </p:txBody>
        </p:sp>
        <p:sp>
          <p:nvSpPr>
            <p:cNvPr id="24589" name="Text Box 13"/>
            <p:cNvSpPr txBox="1">
              <a:spLocks noChangeArrowheads="1"/>
            </p:cNvSpPr>
            <p:nvPr/>
          </p:nvSpPr>
          <p:spPr bwMode="auto">
            <a:xfrm>
              <a:off x="6874" y="2993"/>
              <a:ext cx="991"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OR</a:t>
              </a:r>
              <a:r>
                <a:rPr lang="es-ES" sz="1600" baseline="30000">
                  <a:latin typeface="Times New Roman" charset="0"/>
                </a:rPr>
                <a:t>1</a:t>
              </a:r>
              <a:endParaRPr lang="es-ES" sz="2400">
                <a:latin typeface="Times New Roman" charset="0"/>
              </a:endParaRPr>
            </a:p>
          </p:txBody>
        </p:sp>
        <p:sp>
          <p:nvSpPr>
            <p:cNvPr id="24590" name="Line 14"/>
            <p:cNvSpPr>
              <a:spLocks noChangeShapeType="1"/>
            </p:cNvSpPr>
            <p:nvPr/>
          </p:nvSpPr>
          <p:spPr bwMode="auto">
            <a:xfrm flipV="1">
              <a:off x="3574" y="2681"/>
              <a:ext cx="0" cy="39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4591" name="Line 15"/>
            <p:cNvSpPr>
              <a:spLocks noChangeShapeType="1"/>
            </p:cNvSpPr>
            <p:nvPr/>
          </p:nvSpPr>
          <p:spPr bwMode="auto">
            <a:xfrm>
              <a:off x="3574" y="6655"/>
              <a:ext cx="52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4592" name="Line 16"/>
            <p:cNvSpPr>
              <a:spLocks noChangeShapeType="1"/>
            </p:cNvSpPr>
            <p:nvPr/>
          </p:nvSpPr>
          <p:spPr bwMode="auto">
            <a:xfrm>
              <a:off x="4485" y="3373"/>
              <a:ext cx="2443" cy="26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593" name="Line 17"/>
            <p:cNvSpPr>
              <a:spLocks noChangeShapeType="1"/>
            </p:cNvSpPr>
            <p:nvPr/>
          </p:nvSpPr>
          <p:spPr bwMode="auto">
            <a:xfrm flipV="1">
              <a:off x="4561" y="3304"/>
              <a:ext cx="2430" cy="27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594" name="Oval 18"/>
            <p:cNvSpPr>
              <a:spLocks noChangeArrowheads="1"/>
            </p:cNvSpPr>
            <p:nvPr/>
          </p:nvSpPr>
          <p:spPr bwMode="auto">
            <a:xfrm flipH="1">
              <a:off x="5689" y="4661"/>
              <a:ext cx="71" cy="80"/>
            </a:xfrm>
            <a:prstGeom prst="ellipse">
              <a:avLst/>
            </a:prstGeom>
            <a:solidFill>
              <a:srgbClr val="000000"/>
            </a:solidFill>
            <a:ln w="9525">
              <a:solidFill>
                <a:srgbClr val="000000"/>
              </a:solidFill>
              <a:round/>
              <a:headEnd/>
              <a:tailEnd/>
            </a:ln>
          </p:spPr>
          <p:txBody>
            <a:bodyPr/>
            <a:lstStyle/>
            <a:p>
              <a:endParaRPr lang="es-ES"/>
            </a:p>
          </p:txBody>
        </p:sp>
        <p:sp>
          <p:nvSpPr>
            <p:cNvPr id="24595" name="Line 19"/>
            <p:cNvSpPr>
              <a:spLocks noChangeShapeType="1"/>
            </p:cNvSpPr>
            <p:nvPr/>
          </p:nvSpPr>
          <p:spPr bwMode="auto">
            <a:xfrm flipH="1">
              <a:off x="3574" y="4709"/>
              <a:ext cx="2186"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4596" name="Line 20"/>
            <p:cNvSpPr>
              <a:spLocks noChangeShapeType="1"/>
            </p:cNvSpPr>
            <p:nvPr/>
          </p:nvSpPr>
          <p:spPr bwMode="auto">
            <a:xfrm flipH="1">
              <a:off x="5562" y="3523"/>
              <a:ext cx="2373" cy="27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4597" name="Line 21"/>
            <p:cNvSpPr>
              <a:spLocks noChangeShapeType="1"/>
            </p:cNvSpPr>
            <p:nvPr/>
          </p:nvSpPr>
          <p:spPr bwMode="auto">
            <a:xfrm flipH="1">
              <a:off x="3574" y="5361"/>
              <a:ext cx="2760"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4598" name="Oval 22"/>
            <p:cNvSpPr>
              <a:spLocks noChangeArrowheads="1"/>
            </p:cNvSpPr>
            <p:nvPr/>
          </p:nvSpPr>
          <p:spPr bwMode="auto">
            <a:xfrm flipH="1">
              <a:off x="6301" y="5321"/>
              <a:ext cx="71" cy="80"/>
            </a:xfrm>
            <a:prstGeom prst="ellipse">
              <a:avLst/>
            </a:prstGeom>
            <a:solidFill>
              <a:srgbClr val="000000"/>
            </a:solidFill>
            <a:ln w="9525">
              <a:solidFill>
                <a:srgbClr val="000000"/>
              </a:solidFill>
              <a:round/>
              <a:headEnd/>
              <a:tailEnd/>
            </a:ln>
          </p:spPr>
          <p:txBody>
            <a:bodyPr/>
            <a:lstStyle/>
            <a:p>
              <a:endParaRPr lang="es-ES"/>
            </a:p>
          </p:txBody>
        </p:sp>
      </p:grpSp>
      <p:cxnSp>
        <p:nvCxnSpPr>
          <p:cNvPr id="24580" name="2 Conector recto de flecha"/>
          <p:cNvCxnSpPr>
            <a:cxnSpLocks noChangeShapeType="1"/>
          </p:cNvCxnSpPr>
          <p:nvPr/>
        </p:nvCxnSpPr>
        <p:spPr bwMode="auto">
          <a:xfrm>
            <a:off x="7960784" y="3176588"/>
            <a:ext cx="416983" cy="254000"/>
          </a:xfrm>
          <a:prstGeom prst="straightConnector1">
            <a:avLst/>
          </a:prstGeom>
          <a:noFill/>
          <a:ln w="9525">
            <a:solidFill>
              <a:schemeClr val="tx1"/>
            </a:solidFill>
            <a:round/>
            <a:headEnd/>
            <a:tailEnd type="arrow" w="med" len="med"/>
          </a:ln>
        </p:spPr>
      </p:cxnSp>
    </p:spTree>
    <p:extLst>
      <p:ext uri="{BB962C8B-B14F-4D97-AF65-F5344CB8AC3E}">
        <p14:creationId xmlns:p14="http://schemas.microsoft.com/office/powerpoint/2010/main" val="8912540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15414" y="260648"/>
            <a:ext cx="10560049" cy="1143000"/>
          </a:xfrm>
        </p:spPr>
        <p:txBody>
          <a:bodyPr>
            <a:normAutofit/>
          </a:bodyPr>
          <a:lstStyle/>
          <a:p>
            <a:pPr algn="ctr" eaLnBrk="1" hangingPunct="1">
              <a:defRPr/>
            </a:pPr>
            <a:r>
              <a:rPr lang="es-ES" altLang="es-UY" sz="3200" dirty="0">
                <a:latin typeface="+mn-lt"/>
                <a:ea typeface="+mj-ea"/>
              </a:rPr>
              <a:t>El crecimiento sesgado hacia los alimentos desplaza la curva OR hacia la izquierda</a:t>
            </a:r>
          </a:p>
        </p:txBody>
      </p:sp>
      <p:grpSp>
        <p:nvGrpSpPr>
          <p:cNvPr id="25603" name="Group 22"/>
          <p:cNvGrpSpPr>
            <a:grpSpLocks/>
          </p:cNvGrpSpPr>
          <p:nvPr/>
        </p:nvGrpSpPr>
        <p:grpSpPr bwMode="auto">
          <a:xfrm>
            <a:off x="527382" y="1773238"/>
            <a:ext cx="9696119" cy="4824412"/>
            <a:chOff x="2476" y="8901"/>
            <a:chExt cx="7229" cy="5646"/>
          </a:xfrm>
        </p:grpSpPr>
        <p:sp>
          <p:nvSpPr>
            <p:cNvPr id="25604" name="Text Box 23"/>
            <p:cNvSpPr txBox="1">
              <a:spLocks noChangeArrowheads="1"/>
            </p:cNvSpPr>
            <p:nvPr/>
          </p:nvSpPr>
          <p:spPr bwMode="auto">
            <a:xfrm>
              <a:off x="2544" y="11690"/>
              <a:ext cx="1648" cy="5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(P</a:t>
              </a:r>
              <a:r>
                <a:rPr lang="es-ES" sz="1600" baseline="-25000">
                  <a:latin typeface="Times New Roman" charset="0"/>
                </a:rPr>
                <a:t>T</a:t>
              </a:r>
              <a:r>
                <a:rPr lang="es-ES" sz="1600">
                  <a:latin typeface="Times New Roman" charset="0"/>
                </a:rPr>
                <a:t>/P</a:t>
              </a:r>
              <a:r>
                <a:rPr lang="es-ES" sz="1600" baseline="-25000">
                  <a:latin typeface="Times New Roman" charset="0"/>
                </a:rPr>
                <a:t>A</a:t>
              </a:r>
              <a:r>
                <a:rPr lang="es-ES" sz="1600">
                  <a:latin typeface="Times New Roman" charset="0"/>
                </a:rPr>
                <a:t>)</a:t>
              </a:r>
              <a:r>
                <a:rPr lang="es-ES" sz="1600" baseline="30000">
                  <a:latin typeface="Times New Roman" charset="0"/>
                </a:rPr>
                <a:t>1</a:t>
              </a:r>
              <a:endParaRPr lang="es-ES" sz="2400">
                <a:latin typeface="Times New Roman" charset="0"/>
              </a:endParaRPr>
            </a:p>
          </p:txBody>
        </p:sp>
        <p:sp>
          <p:nvSpPr>
            <p:cNvPr id="25605" name="Text Box 24"/>
            <p:cNvSpPr txBox="1">
              <a:spLocks noChangeArrowheads="1"/>
            </p:cNvSpPr>
            <p:nvPr/>
          </p:nvSpPr>
          <p:spPr bwMode="auto">
            <a:xfrm>
              <a:off x="6431" y="11486"/>
              <a:ext cx="481" cy="5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1</a:t>
              </a:r>
              <a:endParaRPr lang="es-ES" sz="2400">
                <a:latin typeface="Times New Roman" charset="0"/>
              </a:endParaRPr>
            </a:p>
          </p:txBody>
        </p:sp>
        <p:sp>
          <p:nvSpPr>
            <p:cNvPr id="25606" name="Text Box 25"/>
            <p:cNvSpPr txBox="1">
              <a:spLocks noChangeArrowheads="1"/>
            </p:cNvSpPr>
            <p:nvPr/>
          </p:nvSpPr>
          <p:spPr bwMode="auto">
            <a:xfrm>
              <a:off x="5832" y="10826"/>
              <a:ext cx="481" cy="5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2</a:t>
              </a:r>
              <a:endParaRPr lang="es-ES" sz="2400">
                <a:latin typeface="Times New Roman" charset="0"/>
              </a:endParaRPr>
            </a:p>
          </p:txBody>
        </p:sp>
        <p:sp>
          <p:nvSpPr>
            <p:cNvPr id="25607" name="Text Box 26"/>
            <p:cNvSpPr txBox="1">
              <a:spLocks noChangeArrowheads="1"/>
            </p:cNvSpPr>
            <p:nvPr/>
          </p:nvSpPr>
          <p:spPr bwMode="auto">
            <a:xfrm>
              <a:off x="8271" y="10010"/>
              <a:ext cx="991"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OR</a:t>
              </a:r>
              <a:r>
                <a:rPr lang="es-ES" sz="1600" baseline="30000">
                  <a:latin typeface="Times New Roman" charset="0"/>
                </a:rPr>
                <a:t>1</a:t>
              </a:r>
              <a:endParaRPr lang="es-ES" sz="2400">
                <a:latin typeface="Times New Roman" charset="0"/>
              </a:endParaRPr>
            </a:p>
          </p:txBody>
        </p:sp>
        <p:sp>
          <p:nvSpPr>
            <p:cNvPr id="25608" name="Text Box 27"/>
            <p:cNvSpPr txBox="1">
              <a:spLocks noChangeArrowheads="1"/>
            </p:cNvSpPr>
            <p:nvPr/>
          </p:nvSpPr>
          <p:spPr bwMode="auto">
            <a:xfrm>
              <a:off x="2544" y="11082"/>
              <a:ext cx="1648" cy="5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(P</a:t>
              </a:r>
              <a:r>
                <a:rPr lang="es-ES" sz="1600" baseline="-25000">
                  <a:latin typeface="Times New Roman" charset="0"/>
                </a:rPr>
                <a:t>T</a:t>
              </a:r>
              <a:r>
                <a:rPr lang="es-ES" sz="1600">
                  <a:latin typeface="Times New Roman" charset="0"/>
                </a:rPr>
                <a:t>/P</a:t>
              </a:r>
              <a:r>
                <a:rPr lang="es-ES" sz="1600" baseline="-25000">
                  <a:latin typeface="Times New Roman" charset="0"/>
                </a:rPr>
                <a:t>A</a:t>
              </a:r>
              <a:r>
                <a:rPr lang="es-ES" sz="1600">
                  <a:latin typeface="Times New Roman" charset="0"/>
                </a:rPr>
                <a:t>)</a:t>
              </a:r>
              <a:r>
                <a:rPr lang="es-ES" sz="1600" baseline="30000">
                  <a:latin typeface="Times New Roman" charset="0"/>
                </a:rPr>
                <a:t>2</a:t>
              </a:r>
              <a:endParaRPr lang="es-ES" sz="2400">
                <a:latin typeface="Times New Roman" charset="0"/>
              </a:endParaRPr>
            </a:p>
          </p:txBody>
        </p:sp>
        <p:sp>
          <p:nvSpPr>
            <p:cNvPr id="25609" name="Text Box 28"/>
            <p:cNvSpPr txBox="1">
              <a:spLocks noChangeArrowheads="1"/>
            </p:cNvSpPr>
            <p:nvPr/>
          </p:nvSpPr>
          <p:spPr bwMode="auto">
            <a:xfrm>
              <a:off x="7654" y="13442"/>
              <a:ext cx="2051" cy="11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400">
                  <a:latin typeface="Times New Roman" charset="0"/>
                </a:rPr>
                <a:t>Cantidad relativa de tela, Q</a:t>
              </a:r>
              <a:r>
                <a:rPr lang="es-ES" sz="1400" baseline="-25000">
                  <a:latin typeface="Times New Roman" charset="0"/>
                </a:rPr>
                <a:t>T</a:t>
              </a:r>
              <a:r>
                <a:rPr lang="es-ES" sz="1400">
                  <a:latin typeface="Times New Roman" charset="0"/>
                </a:rPr>
                <a:t>/Q</a:t>
              </a:r>
              <a:r>
                <a:rPr lang="es-ES" sz="1400" baseline="-25000">
                  <a:latin typeface="Times New Roman" charset="0"/>
                </a:rPr>
                <a:t>A</a:t>
              </a:r>
              <a:endParaRPr lang="es-ES" sz="2400">
                <a:latin typeface="Times New Roman" charset="0"/>
              </a:endParaRPr>
            </a:p>
          </p:txBody>
        </p:sp>
        <p:sp>
          <p:nvSpPr>
            <p:cNvPr id="25610" name="Text Box 29"/>
            <p:cNvSpPr txBox="1">
              <a:spLocks noChangeArrowheads="1"/>
            </p:cNvSpPr>
            <p:nvPr/>
          </p:nvSpPr>
          <p:spPr bwMode="auto">
            <a:xfrm>
              <a:off x="2476" y="8901"/>
              <a:ext cx="2022" cy="12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400">
                  <a:latin typeface="Times New Roman" charset="0"/>
                </a:rPr>
                <a:t>Precio relativo de la tela, P</a:t>
              </a:r>
              <a:r>
                <a:rPr lang="es-ES" sz="1400" baseline="-25000">
                  <a:latin typeface="Times New Roman" charset="0"/>
                </a:rPr>
                <a:t>T</a:t>
              </a:r>
              <a:r>
                <a:rPr lang="es-ES" sz="1400">
                  <a:latin typeface="Times New Roman" charset="0"/>
                </a:rPr>
                <a:t>/P</a:t>
              </a:r>
              <a:r>
                <a:rPr lang="es-ES" sz="1400" baseline="-25000">
                  <a:latin typeface="Times New Roman" charset="0"/>
                </a:rPr>
                <a:t>A</a:t>
              </a:r>
              <a:endParaRPr lang="es-ES" sz="2400">
                <a:latin typeface="Times New Roman" charset="0"/>
              </a:endParaRPr>
            </a:p>
          </p:txBody>
        </p:sp>
        <p:sp>
          <p:nvSpPr>
            <p:cNvPr id="25611" name="Text Box 30"/>
            <p:cNvSpPr txBox="1">
              <a:spLocks noChangeArrowheads="1"/>
            </p:cNvSpPr>
            <p:nvPr/>
          </p:nvSpPr>
          <p:spPr bwMode="auto">
            <a:xfrm>
              <a:off x="7210" y="12714"/>
              <a:ext cx="991"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DR</a:t>
              </a:r>
              <a:endParaRPr lang="es-ES" sz="2400">
                <a:latin typeface="Times New Roman" charset="0"/>
              </a:endParaRPr>
            </a:p>
          </p:txBody>
        </p:sp>
        <p:sp>
          <p:nvSpPr>
            <p:cNvPr id="25612" name="Text Box 31"/>
            <p:cNvSpPr txBox="1">
              <a:spLocks noChangeArrowheads="1"/>
            </p:cNvSpPr>
            <p:nvPr/>
          </p:nvSpPr>
          <p:spPr bwMode="auto">
            <a:xfrm>
              <a:off x="7210" y="9699"/>
              <a:ext cx="991" cy="6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r>
                <a:rPr lang="es-ES" sz="1600">
                  <a:latin typeface="Times New Roman" charset="0"/>
                </a:rPr>
                <a:t>OR</a:t>
              </a:r>
              <a:r>
                <a:rPr lang="es-ES" sz="1600" baseline="30000">
                  <a:latin typeface="Times New Roman" charset="0"/>
                </a:rPr>
                <a:t>2</a:t>
              </a:r>
              <a:endParaRPr lang="es-ES" sz="2400">
                <a:latin typeface="Times New Roman" charset="0"/>
              </a:endParaRPr>
            </a:p>
          </p:txBody>
        </p:sp>
        <p:sp>
          <p:nvSpPr>
            <p:cNvPr id="25613" name="Line 32"/>
            <p:cNvSpPr>
              <a:spLocks noChangeShapeType="1"/>
            </p:cNvSpPr>
            <p:nvPr/>
          </p:nvSpPr>
          <p:spPr bwMode="auto">
            <a:xfrm flipV="1">
              <a:off x="3910" y="9387"/>
              <a:ext cx="0" cy="39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5614" name="Line 33"/>
            <p:cNvSpPr>
              <a:spLocks noChangeShapeType="1"/>
            </p:cNvSpPr>
            <p:nvPr/>
          </p:nvSpPr>
          <p:spPr bwMode="auto">
            <a:xfrm>
              <a:off x="3910" y="13361"/>
              <a:ext cx="523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5615" name="Line 34"/>
            <p:cNvSpPr>
              <a:spLocks noChangeShapeType="1"/>
            </p:cNvSpPr>
            <p:nvPr/>
          </p:nvSpPr>
          <p:spPr bwMode="auto">
            <a:xfrm>
              <a:off x="4821" y="10079"/>
              <a:ext cx="2443" cy="26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616" name="Line 35"/>
            <p:cNvSpPr>
              <a:spLocks noChangeShapeType="1"/>
            </p:cNvSpPr>
            <p:nvPr/>
          </p:nvSpPr>
          <p:spPr bwMode="auto">
            <a:xfrm flipV="1">
              <a:off x="4897" y="10010"/>
              <a:ext cx="2430" cy="270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617" name="Oval 36"/>
            <p:cNvSpPr>
              <a:spLocks noChangeArrowheads="1"/>
            </p:cNvSpPr>
            <p:nvPr/>
          </p:nvSpPr>
          <p:spPr bwMode="auto">
            <a:xfrm flipH="1">
              <a:off x="6025" y="11367"/>
              <a:ext cx="71" cy="80"/>
            </a:xfrm>
            <a:prstGeom prst="ellipse">
              <a:avLst/>
            </a:prstGeom>
            <a:solidFill>
              <a:srgbClr val="000000"/>
            </a:solidFill>
            <a:ln w="9525">
              <a:solidFill>
                <a:srgbClr val="000000"/>
              </a:solidFill>
              <a:round/>
              <a:headEnd/>
              <a:tailEnd/>
            </a:ln>
          </p:spPr>
          <p:txBody>
            <a:bodyPr/>
            <a:lstStyle/>
            <a:p>
              <a:endParaRPr lang="es-ES"/>
            </a:p>
          </p:txBody>
        </p:sp>
        <p:sp>
          <p:nvSpPr>
            <p:cNvPr id="25618" name="Line 37"/>
            <p:cNvSpPr>
              <a:spLocks noChangeShapeType="1"/>
            </p:cNvSpPr>
            <p:nvPr/>
          </p:nvSpPr>
          <p:spPr bwMode="auto">
            <a:xfrm flipH="1">
              <a:off x="3910" y="11415"/>
              <a:ext cx="2186"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5619" name="Line 38"/>
            <p:cNvSpPr>
              <a:spLocks noChangeShapeType="1"/>
            </p:cNvSpPr>
            <p:nvPr/>
          </p:nvSpPr>
          <p:spPr bwMode="auto">
            <a:xfrm flipH="1">
              <a:off x="5898" y="10229"/>
              <a:ext cx="2373" cy="27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5620" name="Line 39"/>
            <p:cNvSpPr>
              <a:spLocks noChangeShapeType="1"/>
            </p:cNvSpPr>
            <p:nvPr/>
          </p:nvSpPr>
          <p:spPr bwMode="auto">
            <a:xfrm flipH="1">
              <a:off x="3910" y="12067"/>
              <a:ext cx="2760"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25621" name="Oval 40"/>
            <p:cNvSpPr>
              <a:spLocks noChangeArrowheads="1"/>
            </p:cNvSpPr>
            <p:nvPr/>
          </p:nvSpPr>
          <p:spPr bwMode="auto">
            <a:xfrm flipH="1">
              <a:off x="6637" y="12027"/>
              <a:ext cx="71" cy="80"/>
            </a:xfrm>
            <a:prstGeom prst="ellipse">
              <a:avLst/>
            </a:prstGeom>
            <a:solidFill>
              <a:srgbClr val="000000"/>
            </a:solidFill>
            <a:ln w="9525">
              <a:solidFill>
                <a:srgbClr val="000000"/>
              </a:solidFill>
              <a:round/>
              <a:headEnd/>
              <a:tailEnd/>
            </a:ln>
          </p:spPr>
          <p:txBody>
            <a:bodyPr/>
            <a:lstStyle/>
            <a:p>
              <a:endParaRPr lang="es-ES"/>
            </a:p>
          </p:txBody>
        </p:sp>
      </p:grpSp>
    </p:spTree>
    <p:extLst>
      <p:ext uri="{BB962C8B-B14F-4D97-AF65-F5344CB8AC3E}">
        <p14:creationId xmlns:p14="http://schemas.microsoft.com/office/powerpoint/2010/main" val="8395125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normAutofit/>
          </a:bodyPr>
          <a:lstStyle/>
          <a:p>
            <a:pPr algn="ctr" eaLnBrk="1" hangingPunct="1">
              <a:defRPr/>
            </a:pPr>
            <a:r>
              <a:rPr lang="es-UY" altLang="es-UY" sz="3600" dirty="0">
                <a:latin typeface="+mn-lt"/>
                <a:ea typeface="+mj-ea"/>
              </a:rPr>
              <a:t>Efectos de un crecimiento sesgado</a:t>
            </a:r>
          </a:p>
        </p:txBody>
      </p:sp>
      <p:sp>
        <p:nvSpPr>
          <p:cNvPr id="26627" name="2 Marcador de contenido"/>
          <p:cNvSpPr>
            <a:spLocks noGrp="1"/>
          </p:cNvSpPr>
          <p:nvPr>
            <p:ph idx="1"/>
          </p:nvPr>
        </p:nvSpPr>
        <p:spPr>
          <a:xfrm>
            <a:off x="335359" y="1556792"/>
            <a:ext cx="11329260" cy="4752528"/>
          </a:xfrm>
        </p:spPr>
        <p:txBody>
          <a:bodyPr>
            <a:noAutofit/>
          </a:bodyPr>
          <a:lstStyle/>
          <a:p>
            <a:r>
              <a:rPr lang="es-UY" sz="2800" dirty="0">
                <a:latin typeface="Calibri"/>
                <a:cs typeface="Calibri"/>
              </a:rPr>
              <a:t>Para determinar el efecto </a:t>
            </a:r>
            <a:r>
              <a:rPr lang="es-UY" sz="2800" dirty="0" smtClean="0">
                <a:latin typeface="Calibri"/>
                <a:cs typeface="Calibri"/>
              </a:rPr>
              <a:t>del crecimiento sobre </a:t>
            </a:r>
            <a:r>
              <a:rPr lang="es-UY" sz="2800" dirty="0">
                <a:latin typeface="Calibri"/>
                <a:cs typeface="Calibri"/>
              </a:rPr>
              <a:t>los términos de intercambio, no importa qué país crece sino cuál es el sesgo del </a:t>
            </a:r>
            <a:r>
              <a:rPr lang="es-UY" sz="2800" dirty="0" smtClean="0">
                <a:latin typeface="Calibri"/>
                <a:cs typeface="Calibri"/>
              </a:rPr>
              <a:t>crecimiento.</a:t>
            </a:r>
            <a:endParaRPr lang="es-UY" sz="2800" dirty="0">
              <a:latin typeface="Calibri"/>
              <a:cs typeface="Calibri"/>
            </a:endParaRPr>
          </a:p>
          <a:p>
            <a:r>
              <a:rPr lang="es-UY" sz="2800" dirty="0">
                <a:latin typeface="Calibri"/>
                <a:cs typeface="Calibri"/>
              </a:rPr>
              <a:t>Cuando el crecimiento </a:t>
            </a:r>
            <a:r>
              <a:rPr lang="es-UY" sz="2800" dirty="0" smtClean="0">
                <a:latin typeface="Calibri"/>
                <a:cs typeface="Calibri"/>
              </a:rPr>
              <a:t>es </a:t>
            </a:r>
            <a:r>
              <a:rPr lang="es-UY" sz="2800" dirty="0">
                <a:latin typeface="Calibri"/>
                <a:cs typeface="Calibri"/>
              </a:rPr>
              <a:t>sesgado hacia las exportaciones, empeoran los términos de intercambio del país que </a:t>
            </a:r>
            <a:r>
              <a:rPr lang="es-UY" sz="2800" dirty="0" smtClean="0">
                <a:latin typeface="Calibri"/>
                <a:cs typeface="Calibri"/>
              </a:rPr>
              <a:t>crece y se beneficia el resto de los países.</a:t>
            </a:r>
            <a:endParaRPr lang="es-UY" sz="2800" dirty="0">
              <a:latin typeface="Calibri"/>
              <a:cs typeface="Calibri"/>
            </a:endParaRPr>
          </a:p>
          <a:p>
            <a:r>
              <a:rPr lang="es-UY" sz="2800" dirty="0">
                <a:latin typeface="Calibri"/>
                <a:cs typeface="Calibri"/>
              </a:rPr>
              <a:t>Si el crecimiento es sesgado hacia las importaciones, se mejoran los términos de intercambio del país que crece a expensas del resto del </a:t>
            </a:r>
            <a:r>
              <a:rPr lang="es-UY" sz="2800" dirty="0" smtClean="0">
                <a:latin typeface="Calibri"/>
                <a:cs typeface="Calibri"/>
              </a:rPr>
              <a:t>mundo.</a:t>
            </a:r>
            <a:endParaRPr lang="es-UY" sz="2800" dirty="0">
              <a:latin typeface="Calibri"/>
              <a:cs typeface="Calibri"/>
            </a:endParaRPr>
          </a:p>
        </p:txBody>
      </p:sp>
    </p:spTree>
    <p:extLst>
      <p:ext uri="{BB962C8B-B14F-4D97-AF65-F5344CB8AC3E}">
        <p14:creationId xmlns:p14="http://schemas.microsoft.com/office/powerpoint/2010/main" val="4161369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116632"/>
            <a:ext cx="10972800" cy="1143000"/>
          </a:xfrm>
        </p:spPr>
        <p:txBody>
          <a:bodyPr>
            <a:normAutofit/>
          </a:bodyPr>
          <a:lstStyle/>
          <a:p>
            <a:r>
              <a:rPr lang="es-ES" sz="4000" dirty="0" smtClean="0"/>
              <a:t>Crecimiento empobrecedor</a:t>
            </a:r>
            <a:endParaRPr lang="es-ES" sz="4000" dirty="0"/>
          </a:p>
        </p:txBody>
      </p:sp>
      <p:sp>
        <p:nvSpPr>
          <p:cNvPr id="3" name="Marcador de contenido 2"/>
          <p:cNvSpPr>
            <a:spLocks noGrp="1"/>
          </p:cNvSpPr>
          <p:nvPr>
            <p:ph idx="1"/>
          </p:nvPr>
        </p:nvSpPr>
        <p:spPr>
          <a:xfrm>
            <a:off x="609600" y="1268760"/>
            <a:ext cx="11151029" cy="5400600"/>
          </a:xfrm>
        </p:spPr>
        <p:txBody>
          <a:bodyPr>
            <a:normAutofit fontScale="92500" lnSpcReduction="10000"/>
          </a:bodyPr>
          <a:lstStyle/>
          <a:p>
            <a:r>
              <a:rPr lang="es-ES" dirty="0" smtClean="0"/>
              <a:t>Aquellas economías especializadas en bienes cuyos precios relativos caen en el tiempo, empeoran su relación de intercambio cuanto más crecen y más se especializan en dichas exportaciones (</a:t>
            </a:r>
            <a:r>
              <a:rPr lang="es-ES" dirty="0" err="1" smtClean="0"/>
              <a:t>Bhagwati</a:t>
            </a:r>
            <a:r>
              <a:rPr lang="es-ES" dirty="0" smtClean="0"/>
              <a:t>, 1958).</a:t>
            </a:r>
          </a:p>
          <a:p>
            <a:r>
              <a:rPr lang="es-ES_tradnl" dirty="0"/>
              <a:t>E</a:t>
            </a:r>
            <a:r>
              <a:rPr lang="es-ES_tradnl" dirty="0" smtClean="0"/>
              <a:t>l </a:t>
            </a:r>
            <a:r>
              <a:rPr lang="es-ES_tradnl" dirty="0"/>
              <a:t>crecimiento fuertemente sesgado hacia </a:t>
            </a:r>
            <a:r>
              <a:rPr lang="es-ES_tradnl" dirty="0" smtClean="0"/>
              <a:t>la </a:t>
            </a:r>
            <a:r>
              <a:rPr lang="es-ES_tradnl" dirty="0" err="1" smtClean="0"/>
              <a:t>exportación</a:t>
            </a:r>
            <a:r>
              <a:rPr lang="es-ES_tradnl" dirty="0" smtClean="0"/>
              <a:t> </a:t>
            </a:r>
            <a:r>
              <a:rPr lang="es-ES_tradnl" dirty="0"/>
              <a:t>debe ser combinado con curvas OR y DR de pendientes muy pronunciadas, de modo que el cambio en la </a:t>
            </a:r>
            <a:r>
              <a:rPr lang="es-ES_tradnl" dirty="0" err="1"/>
              <a:t>relación</a:t>
            </a:r>
            <a:r>
              <a:rPr lang="es-ES_tradnl" dirty="0"/>
              <a:t> de intercambio sea suficientemente </a:t>
            </a:r>
            <a:r>
              <a:rPr lang="es-ES_tradnl" dirty="0" smtClean="0"/>
              <a:t>grande. </a:t>
            </a:r>
          </a:p>
          <a:p>
            <a:r>
              <a:rPr lang="es-ES_tradnl" dirty="0" smtClean="0"/>
              <a:t>En general, los países tienen variaciones poco pronunciadas en su relación de intercambio (alrededor de 1% anual), aunque las economías que concentran sus exportaciones en productos de minería o agrícolas tienen variaciones mayores. </a:t>
            </a:r>
          </a:p>
          <a:p>
            <a:endParaRPr lang="es-ES_tradnl" dirty="0"/>
          </a:p>
          <a:p>
            <a:endParaRPr lang="es-ES" dirty="0" smtClean="0"/>
          </a:p>
          <a:p>
            <a:endParaRPr lang="es-ES" dirty="0"/>
          </a:p>
        </p:txBody>
      </p:sp>
    </p:spTree>
    <p:extLst>
      <p:ext uri="{BB962C8B-B14F-4D97-AF65-F5344CB8AC3E}">
        <p14:creationId xmlns:p14="http://schemas.microsoft.com/office/powerpoint/2010/main" val="2342245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766987" cy="1066130"/>
          </a:xfrm>
        </p:spPr>
        <p:txBody>
          <a:bodyPr/>
          <a:lstStyle/>
          <a:p>
            <a:r>
              <a:rPr lang="es-ES" dirty="0" smtClean="0"/>
              <a:t>Hipótesis </a:t>
            </a:r>
            <a:r>
              <a:rPr lang="es-ES" dirty="0" err="1" smtClean="0"/>
              <a:t>Prebisch</a:t>
            </a:r>
            <a:r>
              <a:rPr lang="es-ES" dirty="0" smtClean="0"/>
              <a:t>-Singer</a:t>
            </a:r>
            <a:endParaRPr lang="es-ES" dirty="0"/>
          </a:p>
        </p:txBody>
      </p:sp>
      <p:sp>
        <p:nvSpPr>
          <p:cNvPr id="3" name="Marcador de contenido 2"/>
          <p:cNvSpPr>
            <a:spLocks noGrp="1"/>
          </p:cNvSpPr>
          <p:nvPr>
            <p:ph idx="1"/>
          </p:nvPr>
        </p:nvSpPr>
        <p:spPr>
          <a:xfrm>
            <a:off x="335360" y="1340768"/>
            <a:ext cx="11425269" cy="5256584"/>
          </a:xfrm>
        </p:spPr>
        <p:txBody>
          <a:bodyPr>
            <a:normAutofit lnSpcReduction="10000"/>
          </a:bodyPr>
          <a:lstStyle/>
          <a:p>
            <a:r>
              <a:rPr lang="es-ES" dirty="0" smtClean="0"/>
              <a:t>En el largo plazo, los precios de los productos agrícolas han tendido a bajar con respecto a los precios de los productos manufacturados, por lo que los países en desarrollo, especializados en productos agrícolas, han visto empeorada su relación de intercambio. </a:t>
            </a:r>
          </a:p>
          <a:p>
            <a:r>
              <a:rPr lang="es-ES" dirty="0" smtClean="0"/>
              <a:t>En las últimas décadas, los países en desarrollo han buscado diversificar sus exportaciones y especializarse en bienes manufacturados, aunque los precios de muchas manufacturas producidas por países en desarrollo (textiles, algunos bienes electrónicos) también han descendido con respecto a bienes manufacturados con mayor contenido tecnológico.</a:t>
            </a:r>
            <a:endParaRPr lang="es-ES" dirty="0"/>
          </a:p>
        </p:txBody>
      </p:sp>
    </p:spTree>
    <p:extLst>
      <p:ext uri="{BB962C8B-B14F-4D97-AF65-F5344CB8AC3E}">
        <p14:creationId xmlns:p14="http://schemas.microsoft.com/office/powerpoint/2010/main" val="255105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6</a:t>
            </a:fld>
            <a:endParaRPr lang="es-ES" altLang="es-UY"/>
          </a:p>
        </p:txBody>
      </p:sp>
      <p:graphicFrame>
        <p:nvGraphicFramePr>
          <p:cNvPr id="3" name="2 Tabla"/>
          <p:cNvGraphicFramePr>
            <a:graphicFrameLocks noGrp="1"/>
          </p:cNvGraphicFramePr>
          <p:nvPr>
            <p:extLst>
              <p:ext uri="{D42A27DB-BD31-4B8C-83A1-F6EECF244321}">
                <p14:modId xmlns:p14="http://schemas.microsoft.com/office/powerpoint/2010/main" val="2886901632"/>
              </p:ext>
            </p:extLst>
          </p:nvPr>
        </p:nvGraphicFramePr>
        <p:xfrm>
          <a:off x="1703512" y="2060848"/>
          <a:ext cx="8128000" cy="4170045"/>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pPr algn="l" fontAlgn="b"/>
                      <a:endParaRPr lang="es-UY" sz="1800" b="0" i="0" u="none" strike="noStrike" dirty="0">
                        <a:effectLst/>
                        <a:latin typeface="Calibri"/>
                      </a:endParaRPr>
                    </a:p>
                  </a:txBody>
                  <a:tcPr marL="9525" marR="9525" marT="9525" marB="0" anchor="b"/>
                </a:tc>
                <a:tc>
                  <a:txBody>
                    <a:bodyPr/>
                    <a:lstStyle/>
                    <a:p>
                      <a:pPr algn="ctr" fontAlgn="b"/>
                      <a:r>
                        <a:rPr lang="es-UY" sz="1800" b="0" i="0" u="none" strike="noStrike" dirty="0">
                          <a:effectLst/>
                          <a:latin typeface="Calibri"/>
                        </a:rPr>
                        <a:t>Stocks de capital (miles de millones de USD)</a:t>
                      </a:r>
                    </a:p>
                  </a:txBody>
                  <a:tcPr marL="9525" marR="9525" marT="9525" marB="0" anchor="b"/>
                </a:tc>
                <a:tc>
                  <a:txBody>
                    <a:bodyPr/>
                    <a:lstStyle/>
                    <a:p>
                      <a:pPr algn="ctr" fontAlgn="b"/>
                      <a:r>
                        <a:rPr lang="es-UY" sz="1800" b="0" i="0" u="none" strike="noStrike" dirty="0" smtClean="0">
                          <a:effectLst/>
                          <a:latin typeface="Calibri"/>
                        </a:rPr>
                        <a:t>Población </a:t>
                      </a:r>
                      <a:r>
                        <a:rPr lang="es-UY" sz="1800" b="0" i="0" u="none" strike="noStrike" dirty="0">
                          <a:effectLst/>
                          <a:latin typeface="Calibri"/>
                        </a:rPr>
                        <a:t>en edad de trabajar (</a:t>
                      </a:r>
                      <a:r>
                        <a:rPr lang="es-UY" sz="1800" b="0" i="0" u="none" strike="noStrike" dirty="0" smtClean="0">
                          <a:effectLst/>
                          <a:latin typeface="Calibri"/>
                        </a:rPr>
                        <a:t>miles</a:t>
                      </a:r>
                      <a:r>
                        <a:rPr lang="es-UY" sz="1800" b="0" i="0" u="none" strike="noStrike" baseline="0" dirty="0" smtClean="0">
                          <a:effectLst/>
                          <a:latin typeface="Calibri"/>
                        </a:rPr>
                        <a:t> de millones</a:t>
                      </a:r>
                      <a:r>
                        <a:rPr lang="es-UY" sz="1800" b="0" i="0" u="none" strike="noStrike" dirty="0" smtClean="0">
                          <a:effectLst/>
                          <a:latin typeface="Calibri"/>
                        </a:rPr>
                        <a:t>)</a:t>
                      </a:r>
                      <a:endParaRPr lang="es-UY" sz="1800" b="0" i="0" u="none" strike="noStrike" dirty="0">
                        <a:effectLst/>
                        <a:latin typeface="Calibri"/>
                      </a:endParaRPr>
                    </a:p>
                  </a:txBody>
                  <a:tcPr marL="9525" marR="9525" marT="9525" marB="0" anchor="b"/>
                </a:tc>
                <a:tc>
                  <a:txBody>
                    <a:bodyPr/>
                    <a:lstStyle/>
                    <a:p>
                      <a:pPr algn="ctr" fontAlgn="b"/>
                      <a:r>
                        <a:rPr lang="es-UY" sz="1800" b="0" i="0" u="none" strike="noStrike" dirty="0">
                          <a:effectLst/>
                          <a:latin typeface="Calibri"/>
                        </a:rPr>
                        <a:t>Capital por trabajador</a:t>
                      </a:r>
                    </a:p>
                  </a:txBody>
                  <a:tcPr marL="9525" marR="9525" marT="9525" marB="0" anchor="b"/>
                </a:tc>
              </a:tr>
              <a:tr h="370840">
                <a:tc>
                  <a:txBody>
                    <a:bodyPr/>
                    <a:lstStyle/>
                    <a:p>
                      <a:pPr algn="l" fontAlgn="b"/>
                      <a:r>
                        <a:rPr lang="es-UY" sz="1600" b="0" i="0" u="none" strike="noStrike" dirty="0">
                          <a:solidFill>
                            <a:schemeClr val="tx1"/>
                          </a:solidFill>
                          <a:effectLst/>
                          <a:latin typeface="+mj-lt"/>
                        </a:rPr>
                        <a:t>Alemania</a:t>
                      </a:r>
                    </a:p>
                  </a:txBody>
                  <a:tcPr marL="9525" marR="9525" marT="9525" marB="0" anchor="b"/>
                </a:tc>
                <a:tc>
                  <a:txBody>
                    <a:bodyPr/>
                    <a:lstStyle/>
                    <a:p>
                      <a:pPr algn="r" fontAlgn="b"/>
                      <a:r>
                        <a:rPr lang="es-UY" sz="1600" b="0" i="0" u="none" strike="noStrike" dirty="0">
                          <a:solidFill>
                            <a:schemeClr val="tx1"/>
                          </a:solidFill>
                          <a:effectLst/>
                          <a:latin typeface="+mj-lt"/>
                        </a:rPr>
                        <a:t>9589</a:t>
                      </a:r>
                    </a:p>
                  </a:txBody>
                  <a:tcPr marL="9525" marR="9525" marT="9525" marB="0" anchor="b"/>
                </a:tc>
                <a:tc>
                  <a:txBody>
                    <a:bodyPr/>
                    <a:lstStyle/>
                    <a:p>
                      <a:pPr marL="0" algn="r" defTabSz="914400" rtl="0" eaLnBrk="1" fontAlgn="b" latinLnBrk="0" hangingPunct="1"/>
                      <a:r>
                        <a:rPr lang="es-UY" sz="1600" b="0" i="0" u="none" strike="noStrike" kern="1200" dirty="0">
                          <a:solidFill>
                            <a:schemeClr val="tx1"/>
                          </a:solidFill>
                          <a:effectLst/>
                          <a:latin typeface="+mj-lt"/>
                          <a:ea typeface="+mn-ea"/>
                          <a:cs typeface="+mn-cs"/>
                        </a:rPr>
                        <a:t>54</a:t>
                      </a:r>
                    </a:p>
                  </a:txBody>
                  <a:tcPr marL="9525" marR="9525" marT="9525" marB="0" anchor="b"/>
                </a:tc>
                <a:tc>
                  <a:txBody>
                    <a:bodyPr/>
                    <a:lstStyle/>
                    <a:p>
                      <a:pPr algn="r" fontAlgn="b"/>
                      <a:r>
                        <a:rPr lang="es-UY" sz="1600" b="0" i="0" u="none" strike="noStrike">
                          <a:solidFill>
                            <a:schemeClr val="tx1"/>
                          </a:solidFill>
                          <a:effectLst/>
                          <a:latin typeface="+mj-lt"/>
                        </a:rPr>
                        <a:t>178,5</a:t>
                      </a:r>
                    </a:p>
                  </a:txBody>
                  <a:tcPr marL="9525" marR="9525" marT="9525" marB="0" anchor="b"/>
                </a:tc>
              </a:tr>
              <a:tr h="370840">
                <a:tc>
                  <a:txBody>
                    <a:bodyPr/>
                    <a:lstStyle/>
                    <a:p>
                      <a:pPr algn="l" fontAlgn="b"/>
                      <a:r>
                        <a:rPr lang="es-UY" sz="1600" b="0" i="0" u="none" strike="noStrike">
                          <a:solidFill>
                            <a:schemeClr val="tx1"/>
                          </a:solidFill>
                          <a:effectLst/>
                          <a:latin typeface="+mj-lt"/>
                        </a:rPr>
                        <a:t>EEUU</a:t>
                      </a:r>
                    </a:p>
                  </a:txBody>
                  <a:tcPr marL="9525" marR="9525" marT="9525" marB="0" anchor="b"/>
                </a:tc>
                <a:tc>
                  <a:txBody>
                    <a:bodyPr/>
                    <a:lstStyle/>
                    <a:p>
                      <a:pPr algn="r" fontAlgn="b"/>
                      <a:r>
                        <a:rPr lang="es-UY" sz="1600" b="0" i="0" u="none" strike="noStrike" dirty="0">
                          <a:solidFill>
                            <a:schemeClr val="tx1"/>
                          </a:solidFill>
                          <a:effectLst/>
                          <a:latin typeface="+mj-lt"/>
                        </a:rPr>
                        <a:t>35323</a:t>
                      </a:r>
                    </a:p>
                  </a:txBody>
                  <a:tcPr marL="9525" marR="9525" marT="9525" marB="0" anchor="b"/>
                </a:tc>
                <a:tc>
                  <a:txBody>
                    <a:bodyPr/>
                    <a:lstStyle/>
                    <a:p>
                      <a:pPr marL="0" algn="r" defTabSz="914400" rtl="0" eaLnBrk="1" fontAlgn="b" latinLnBrk="0" hangingPunct="1"/>
                      <a:r>
                        <a:rPr lang="es-UY" sz="1600" b="0" i="0" u="none" strike="noStrike" kern="1200" dirty="0">
                          <a:solidFill>
                            <a:schemeClr val="tx1"/>
                          </a:solidFill>
                          <a:effectLst/>
                          <a:latin typeface="+mj-lt"/>
                          <a:ea typeface="+mn-ea"/>
                          <a:cs typeface="+mn-cs"/>
                        </a:rPr>
                        <a:t>215</a:t>
                      </a:r>
                    </a:p>
                  </a:txBody>
                  <a:tcPr marL="9525" marR="9525" marT="9525" marB="0" anchor="b"/>
                </a:tc>
                <a:tc>
                  <a:txBody>
                    <a:bodyPr/>
                    <a:lstStyle/>
                    <a:p>
                      <a:pPr algn="r" fontAlgn="b"/>
                      <a:r>
                        <a:rPr lang="es-UY" sz="1600" b="0" i="0" u="none" strike="noStrike">
                          <a:solidFill>
                            <a:schemeClr val="tx1"/>
                          </a:solidFill>
                          <a:effectLst/>
                          <a:latin typeface="+mj-lt"/>
                        </a:rPr>
                        <a:t>164,3</a:t>
                      </a:r>
                    </a:p>
                  </a:txBody>
                  <a:tcPr marL="9525" marR="9525" marT="9525" marB="0" anchor="b"/>
                </a:tc>
              </a:tr>
              <a:tr h="370840">
                <a:tc>
                  <a:txBody>
                    <a:bodyPr/>
                    <a:lstStyle/>
                    <a:p>
                      <a:pPr algn="l" fontAlgn="b"/>
                      <a:r>
                        <a:rPr lang="es-UY" sz="1600" b="0" i="0" u="none" strike="noStrike">
                          <a:solidFill>
                            <a:schemeClr val="tx1"/>
                          </a:solidFill>
                          <a:effectLst/>
                          <a:latin typeface="+mj-lt"/>
                        </a:rPr>
                        <a:t>Canada</a:t>
                      </a:r>
                    </a:p>
                  </a:txBody>
                  <a:tcPr marL="9525" marR="9525" marT="9525" marB="0" anchor="b"/>
                </a:tc>
                <a:tc>
                  <a:txBody>
                    <a:bodyPr/>
                    <a:lstStyle/>
                    <a:p>
                      <a:pPr algn="r" fontAlgn="b"/>
                      <a:r>
                        <a:rPr lang="es-UY" sz="1600" b="0" i="0" u="none" strike="noStrike" dirty="0">
                          <a:solidFill>
                            <a:schemeClr val="tx1"/>
                          </a:solidFill>
                          <a:effectLst/>
                          <a:latin typeface="+mj-lt"/>
                        </a:rPr>
                        <a:t>3883</a:t>
                      </a:r>
                    </a:p>
                  </a:txBody>
                  <a:tcPr marL="9525" marR="9525" marT="9525" marB="0" anchor="b"/>
                </a:tc>
                <a:tc>
                  <a:txBody>
                    <a:bodyPr/>
                    <a:lstStyle/>
                    <a:p>
                      <a:pPr marL="0" algn="r" defTabSz="914400" rtl="0" eaLnBrk="1" fontAlgn="b" latinLnBrk="0" hangingPunct="1"/>
                      <a:r>
                        <a:rPr lang="es-UY" sz="1600" b="0" i="0" u="none" strike="noStrike" kern="1200" dirty="0">
                          <a:solidFill>
                            <a:schemeClr val="tx1"/>
                          </a:solidFill>
                          <a:effectLst/>
                          <a:latin typeface="+mj-lt"/>
                          <a:ea typeface="+mn-ea"/>
                          <a:cs typeface="+mn-cs"/>
                        </a:rPr>
                        <a:t>25</a:t>
                      </a:r>
                    </a:p>
                  </a:txBody>
                  <a:tcPr marL="9525" marR="9525" marT="9525" marB="0" anchor="b"/>
                </a:tc>
                <a:tc>
                  <a:txBody>
                    <a:bodyPr/>
                    <a:lstStyle/>
                    <a:p>
                      <a:pPr algn="r" fontAlgn="b"/>
                      <a:r>
                        <a:rPr lang="es-UY" sz="1600" b="0" i="0" u="none" strike="noStrike">
                          <a:solidFill>
                            <a:schemeClr val="tx1"/>
                          </a:solidFill>
                          <a:effectLst/>
                          <a:latin typeface="+mj-lt"/>
                        </a:rPr>
                        <a:t>155,4</a:t>
                      </a:r>
                    </a:p>
                  </a:txBody>
                  <a:tcPr marL="9525" marR="9525" marT="9525" marB="0" anchor="b"/>
                </a:tc>
              </a:tr>
              <a:tr h="370840">
                <a:tc>
                  <a:txBody>
                    <a:bodyPr/>
                    <a:lstStyle/>
                    <a:p>
                      <a:pPr algn="l" fontAlgn="b"/>
                      <a:r>
                        <a:rPr lang="es-UY" sz="1600" b="0" i="0" u="none" strike="noStrike">
                          <a:solidFill>
                            <a:schemeClr val="tx1"/>
                          </a:solidFill>
                          <a:effectLst/>
                          <a:latin typeface="+mj-lt"/>
                        </a:rPr>
                        <a:t>Corea</a:t>
                      </a:r>
                    </a:p>
                  </a:txBody>
                  <a:tcPr marL="9525" marR="9525" marT="9525" marB="0" anchor="b"/>
                </a:tc>
                <a:tc>
                  <a:txBody>
                    <a:bodyPr/>
                    <a:lstStyle/>
                    <a:p>
                      <a:pPr algn="r" fontAlgn="b"/>
                      <a:r>
                        <a:rPr lang="es-UY" sz="1600" b="0" i="0" u="none" strike="noStrike" dirty="0">
                          <a:solidFill>
                            <a:schemeClr val="tx1"/>
                          </a:solidFill>
                          <a:effectLst/>
                          <a:latin typeface="+mj-lt"/>
                        </a:rPr>
                        <a:t>5173</a:t>
                      </a:r>
                    </a:p>
                  </a:txBody>
                  <a:tcPr marL="9525" marR="9525" marT="9525" marB="0" anchor="b"/>
                </a:tc>
                <a:tc>
                  <a:txBody>
                    <a:bodyPr/>
                    <a:lstStyle/>
                    <a:p>
                      <a:pPr marL="0" algn="r" defTabSz="914400" rtl="0" eaLnBrk="1" fontAlgn="b" latinLnBrk="0" hangingPunct="1"/>
                      <a:r>
                        <a:rPr lang="es-UY" sz="1600" b="0" i="0" u="none" strike="noStrike" kern="1200" dirty="0">
                          <a:solidFill>
                            <a:schemeClr val="tx1"/>
                          </a:solidFill>
                          <a:effectLst/>
                          <a:latin typeface="+mj-lt"/>
                          <a:ea typeface="+mn-ea"/>
                          <a:cs typeface="+mn-cs"/>
                        </a:rPr>
                        <a:t>38</a:t>
                      </a:r>
                    </a:p>
                  </a:txBody>
                  <a:tcPr marL="9525" marR="9525" marT="9525" marB="0" anchor="b"/>
                </a:tc>
                <a:tc>
                  <a:txBody>
                    <a:bodyPr/>
                    <a:lstStyle/>
                    <a:p>
                      <a:pPr algn="r" fontAlgn="b"/>
                      <a:r>
                        <a:rPr lang="es-UY" sz="1600" b="0" i="0" u="none" strike="noStrike" dirty="0">
                          <a:solidFill>
                            <a:schemeClr val="tx1"/>
                          </a:solidFill>
                          <a:effectLst/>
                          <a:latin typeface="+mj-lt"/>
                        </a:rPr>
                        <a:t>137,9</a:t>
                      </a:r>
                    </a:p>
                  </a:txBody>
                  <a:tcPr marL="9525" marR="9525" marT="9525" marB="0" anchor="b"/>
                </a:tc>
              </a:tr>
              <a:tr h="370840">
                <a:tc>
                  <a:txBody>
                    <a:bodyPr/>
                    <a:lstStyle/>
                    <a:p>
                      <a:pPr algn="l" fontAlgn="b"/>
                      <a:r>
                        <a:rPr lang="es-UY" sz="1600" b="0" i="0" u="none" strike="noStrike">
                          <a:solidFill>
                            <a:schemeClr val="tx1"/>
                          </a:solidFill>
                          <a:effectLst/>
                          <a:latin typeface="+mj-lt"/>
                        </a:rPr>
                        <a:t>Mexico</a:t>
                      </a:r>
                    </a:p>
                  </a:txBody>
                  <a:tcPr marL="9525" marR="9525" marT="9525" marB="0" anchor="b"/>
                </a:tc>
                <a:tc>
                  <a:txBody>
                    <a:bodyPr/>
                    <a:lstStyle/>
                    <a:p>
                      <a:pPr algn="r" fontAlgn="b"/>
                      <a:r>
                        <a:rPr lang="es-UY" sz="1600" b="0" i="0" u="none" strike="noStrike" dirty="0">
                          <a:solidFill>
                            <a:schemeClr val="tx1"/>
                          </a:solidFill>
                          <a:effectLst/>
                          <a:latin typeface="+mj-lt"/>
                        </a:rPr>
                        <a:t>4617</a:t>
                      </a:r>
                    </a:p>
                  </a:txBody>
                  <a:tcPr marL="9525" marR="9525" marT="9525" marB="0" anchor="b"/>
                </a:tc>
                <a:tc>
                  <a:txBody>
                    <a:bodyPr/>
                    <a:lstStyle/>
                    <a:p>
                      <a:pPr marL="0" algn="r" defTabSz="914400" rtl="0" eaLnBrk="1" fontAlgn="b" latinLnBrk="0" hangingPunct="1"/>
                      <a:r>
                        <a:rPr lang="es-UY" sz="1600" b="0" i="0" u="none" strike="noStrike" kern="1200" dirty="0">
                          <a:solidFill>
                            <a:schemeClr val="tx1"/>
                          </a:solidFill>
                          <a:effectLst/>
                          <a:latin typeface="+mj-lt"/>
                          <a:ea typeface="+mn-ea"/>
                          <a:cs typeface="+mn-cs"/>
                        </a:rPr>
                        <a:t>83</a:t>
                      </a:r>
                    </a:p>
                  </a:txBody>
                  <a:tcPr marL="9525" marR="9525" marT="9525" marB="0" anchor="b"/>
                </a:tc>
                <a:tc>
                  <a:txBody>
                    <a:bodyPr/>
                    <a:lstStyle/>
                    <a:p>
                      <a:pPr algn="r" fontAlgn="b"/>
                      <a:r>
                        <a:rPr lang="es-UY" sz="1600" b="0" i="0" u="none" strike="noStrike" dirty="0">
                          <a:solidFill>
                            <a:schemeClr val="tx1"/>
                          </a:solidFill>
                          <a:effectLst/>
                          <a:latin typeface="+mj-lt"/>
                        </a:rPr>
                        <a:t>55,6</a:t>
                      </a:r>
                    </a:p>
                  </a:txBody>
                  <a:tcPr marL="9525" marR="9525" marT="9525" marB="0" anchor="b"/>
                </a:tc>
              </a:tr>
              <a:tr h="370840">
                <a:tc>
                  <a:txBody>
                    <a:bodyPr/>
                    <a:lstStyle/>
                    <a:p>
                      <a:pPr algn="l" fontAlgn="b"/>
                      <a:r>
                        <a:rPr lang="es-UY" sz="1600" b="0" i="0" u="none" strike="noStrike">
                          <a:solidFill>
                            <a:schemeClr val="tx1"/>
                          </a:solidFill>
                          <a:effectLst/>
                          <a:latin typeface="+mj-lt"/>
                        </a:rPr>
                        <a:t>Uruguay</a:t>
                      </a:r>
                    </a:p>
                  </a:txBody>
                  <a:tcPr marL="9525" marR="9525" marT="9525" marB="0" anchor="b"/>
                </a:tc>
                <a:tc>
                  <a:txBody>
                    <a:bodyPr/>
                    <a:lstStyle/>
                    <a:p>
                      <a:pPr algn="r" fontAlgn="b"/>
                      <a:r>
                        <a:rPr lang="es-UY" sz="1600" b="0" i="0" u="none" strike="noStrike" dirty="0">
                          <a:solidFill>
                            <a:schemeClr val="tx1"/>
                          </a:solidFill>
                          <a:effectLst/>
                          <a:latin typeface="+mj-lt"/>
                        </a:rPr>
                        <a:t>100</a:t>
                      </a:r>
                    </a:p>
                  </a:txBody>
                  <a:tcPr marL="9525" marR="9525" marT="9525" marB="0" anchor="b"/>
                </a:tc>
                <a:tc>
                  <a:txBody>
                    <a:bodyPr/>
                    <a:lstStyle/>
                    <a:p>
                      <a:pPr marL="0" algn="r" defTabSz="914400" rtl="0" eaLnBrk="1" fontAlgn="b" latinLnBrk="0" hangingPunct="1"/>
                      <a:r>
                        <a:rPr lang="es-UY" sz="1600" b="0" i="0" u="none" strike="noStrike" kern="1200" dirty="0">
                          <a:solidFill>
                            <a:schemeClr val="tx1"/>
                          </a:solidFill>
                          <a:effectLst/>
                          <a:latin typeface="+mj-lt"/>
                          <a:ea typeface="+mn-ea"/>
                          <a:cs typeface="+mn-cs"/>
                        </a:rPr>
                        <a:t>2</a:t>
                      </a:r>
                    </a:p>
                  </a:txBody>
                  <a:tcPr marL="9525" marR="9525" marT="9525" marB="0" anchor="b"/>
                </a:tc>
                <a:tc>
                  <a:txBody>
                    <a:bodyPr/>
                    <a:lstStyle/>
                    <a:p>
                      <a:pPr algn="r" fontAlgn="b"/>
                      <a:r>
                        <a:rPr lang="es-UY" sz="1600" b="0" i="0" u="none" strike="noStrike" dirty="0">
                          <a:solidFill>
                            <a:schemeClr val="tx1"/>
                          </a:solidFill>
                          <a:effectLst/>
                          <a:latin typeface="+mj-lt"/>
                        </a:rPr>
                        <a:t>45,3</a:t>
                      </a:r>
                    </a:p>
                  </a:txBody>
                  <a:tcPr marL="9525" marR="9525" marT="9525" marB="0" anchor="b"/>
                </a:tc>
              </a:tr>
              <a:tr h="370840">
                <a:tc>
                  <a:txBody>
                    <a:bodyPr/>
                    <a:lstStyle/>
                    <a:p>
                      <a:pPr algn="l" fontAlgn="b"/>
                      <a:r>
                        <a:rPr lang="es-UY" sz="1600" b="0" i="0" u="none" strike="noStrike">
                          <a:solidFill>
                            <a:schemeClr val="tx1"/>
                          </a:solidFill>
                          <a:effectLst/>
                          <a:latin typeface="+mj-lt"/>
                        </a:rPr>
                        <a:t>Brasil</a:t>
                      </a:r>
                    </a:p>
                  </a:txBody>
                  <a:tcPr marL="9525" marR="9525" marT="9525" marB="0" anchor="b"/>
                </a:tc>
                <a:tc>
                  <a:txBody>
                    <a:bodyPr/>
                    <a:lstStyle/>
                    <a:p>
                      <a:pPr algn="r" fontAlgn="b"/>
                      <a:r>
                        <a:rPr lang="es-UY" sz="1600" b="0" i="0" u="none" strike="noStrike" dirty="0">
                          <a:solidFill>
                            <a:schemeClr val="tx1"/>
                          </a:solidFill>
                          <a:effectLst/>
                          <a:latin typeface="+mj-lt"/>
                        </a:rPr>
                        <a:t>5943</a:t>
                      </a:r>
                    </a:p>
                  </a:txBody>
                  <a:tcPr marL="9525" marR="9525" marT="9525" marB="0" anchor="b"/>
                </a:tc>
                <a:tc>
                  <a:txBody>
                    <a:bodyPr/>
                    <a:lstStyle/>
                    <a:p>
                      <a:pPr marL="0" algn="r" defTabSz="914400" rtl="0" eaLnBrk="1" fontAlgn="b" latinLnBrk="0" hangingPunct="1"/>
                      <a:r>
                        <a:rPr lang="es-UY" sz="1600" b="0" i="0" u="none" strike="noStrike" kern="1200" dirty="0">
                          <a:solidFill>
                            <a:schemeClr val="tx1"/>
                          </a:solidFill>
                          <a:effectLst/>
                          <a:latin typeface="+mj-lt"/>
                          <a:ea typeface="+mn-ea"/>
                          <a:cs typeface="+mn-cs"/>
                        </a:rPr>
                        <a:t>148</a:t>
                      </a:r>
                    </a:p>
                  </a:txBody>
                  <a:tcPr marL="9525" marR="9525" marT="9525" marB="0" anchor="b"/>
                </a:tc>
                <a:tc>
                  <a:txBody>
                    <a:bodyPr/>
                    <a:lstStyle/>
                    <a:p>
                      <a:pPr algn="r" fontAlgn="b"/>
                      <a:r>
                        <a:rPr lang="es-UY" sz="1600" b="0" i="0" u="none" strike="noStrike" dirty="0">
                          <a:solidFill>
                            <a:schemeClr val="tx1"/>
                          </a:solidFill>
                          <a:effectLst/>
                          <a:latin typeface="+mj-lt"/>
                        </a:rPr>
                        <a:t>40,2</a:t>
                      </a:r>
                    </a:p>
                  </a:txBody>
                  <a:tcPr marL="9525" marR="9525" marT="9525" marB="0" anchor="b"/>
                </a:tc>
              </a:tr>
              <a:tr h="370840">
                <a:tc>
                  <a:txBody>
                    <a:bodyPr/>
                    <a:lstStyle/>
                    <a:p>
                      <a:pPr algn="l" fontAlgn="b"/>
                      <a:r>
                        <a:rPr lang="es-UY" sz="1600" b="0" i="0" u="none" strike="noStrike">
                          <a:solidFill>
                            <a:schemeClr val="tx1"/>
                          </a:solidFill>
                          <a:effectLst/>
                          <a:latin typeface="+mj-lt"/>
                        </a:rPr>
                        <a:t>China</a:t>
                      </a:r>
                    </a:p>
                  </a:txBody>
                  <a:tcPr marL="9525" marR="9525" marT="9525" marB="0" anchor="b"/>
                </a:tc>
                <a:tc>
                  <a:txBody>
                    <a:bodyPr/>
                    <a:lstStyle/>
                    <a:p>
                      <a:pPr algn="r" fontAlgn="b"/>
                      <a:r>
                        <a:rPr lang="es-UY" sz="1600" b="0" i="0" u="none" strike="noStrike" dirty="0">
                          <a:solidFill>
                            <a:schemeClr val="tx1"/>
                          </a:solidFill>
                          <a:effectLst/>
                          <a:latin typeface="+mj-lt"/>
                        </a:rPr>
                        <a:t>34439</a:t>
                      </a:r>
                    </a:p>
                  </a:txBody>
                  <a:tcPr marL="9525" marR="9525" marT="9525" marB="0" anchor="b"/>
                </a:tc>
                <a:tc>
                  <a:txBody>
                    <a:bodyPr/>
                    <a:lstStyle/>
                    <a:p>
                      <a:pPr marL="0" algn="r" defTabSz="914400" rtl="0" eaLnBrk="1" fontAlgn="b" latinLnBrk="0" hangingPunct="1"/>
                      <a:r>
                        <a:rPr lang="es-UY" sz="1600" b="0" i="0" u="none" strike="noStrike" kern="1200" dirty="0">
                          <a:solidFill>
                            <a:schemeClr val="tx1"/>
                          </a:solidFill>
                          <a:effectLst/>
                          <a:latin typeface="+mj-lt"/>
                          <a:ea typeface="+mn-ea"/>
                          <a:cs typeface="+mn-cs"/>
                        </a:rPr>
                        <a:t>981</a:t>
                      </a:r>
                    </a:p>
                  </a:txBody>
                  <a:tcPr marL="9525" marR="9525" marT="9525" marB="0" anchor="b"/>
                </a:tc>
                <a:tc>
                  <a:txBody>
                    <a:bodyPr/>
                    <a:lstStyle/>
                    <a:p>
                      <a:pPr algn="r" fontAlgn="b"/>
                      <a:r>
                        <a:rPr lang="es-UY" sz="1600" b="0" i="0" u="none" strike="noStrike" dirty="0">
                          <a:solidFill>
                            <a:schemeClr val="tx1"/>
                          </a:solidFill>
                          <a:effectLst/>
                          <a:latin typeface="+mj-lt"/>
                        </a:rPr>
                        <a:t>35,1</a:t>
                      </a:r>
                    </a:p>
                  </a:txBody>
                  <a:tcPr marL="9525" marR="9525" marT="9525" marB="0" anchor="b"/>
                </a:tc>
              </a:tr>
              <a:tr h="370840">
                <a:tc>
                  <a:txBody>
                    <a:bodyPr/>
                    <a:lstStyle/>
                    <a:p>
                      <a:pPr algn="l" fontAlgn="b"/>
                      <a:r>
                        <a:rPr lang="es-UY" sz="1600" b="0" i="0" u="none" strike="noStrike">
                          <a:solidFill>
                            <a:schemeClr val="tx1"/>
                          </a:solidFill>
                          <a:effectLst/>
                          <a:latin typeface="+mj-lt"/>
                        </a:rPr>
                        <a:t>India</a:t>
                      </a:r>
                    </a:p>
                  </a:txBody>
                  <a:tcPr marL="9525" marR="9525" marT="9525" marB="0" anchor="b"/>
                </a:tc>
                <a:tc>
                  <a:txBody>
                    <a:bodyPr/>
                    <a:lstStyle/>
                    <a:p>
                      <a:pPr algn="r" fontAlgn="b"/>
                      <a:r>
                        <a:rPr lang="es-UY" sz="1600" b="0" i="0" u="none" strike="noStrike" dirty="0">
                          <a:solidFill>
                            <a:schemeClr val="tx1"/>
                          </a:solidFill>
                          <a:effectLst/>
                          <a:latin typeface="+mj-lt"/>
                        </a:rPr>
                        <a:t>13488</a:t>
                      </a:r>
                    </a:p>
                  </a:txBody>
                  <a:tcPr marL="9525" marR="9525" marT="9525" marB="0" anchor="b"/>
                </a:tc>
                <a:tc>
                  <a:txBody>
                    <a:bodyPr/>
                    <a:lstStyle/>
                    <a:p>
                      <a:pPr marL="0" algn="r" defTabSz="914400" rtl="0" eaLnBrk="1" fontAlgn="b" latinLnBrk="0" hangingPunct="1"/>
                      <a:r>
                        <a:rPr lang="es-UY" sz="1600" b="0" i="0" u="none" strike="noStrike" kern="1200" dirty="0">
                          <a:solidFill>
                            <a:schemeClr val="tx1"/>
                          </a:solidFill>
                          <a:effectLst/>
                          <a:latin typeface="+mj-lt"/>
                          <a:ea typeface="+mn-ea"/>
                          <a:cs typeface="+mn-cs"/>
                        </a:rPr>
                        <a:t>926</a:t>
                      </a:r>
                    </a:p>
                  </a:txBody>
                  <a:tcPr marL="9525" marR="9525" marT="9525" marB="0" anchor="b"/>
                </a:tc>
                <a:tc>
                  <a:txBody>
                    <a:bodyPr/>
                    <a:lstStyle/>
                    <a:p>
                      <a:pPr algn="r" fontAlgn="b"/>
                      <a:r>
                        <a:rPr lang="es-UY" sz="1600" b="0" i="0" u="none" strike="noStrike" dirty="0">
                          <a:solidFill>
                            <a:schemeClr val="tx1"/>
                          </a:solidFill>
                          <a:effectLst/>
                          <a:latin typeface="+mj-lt"/>
                        </a:rPr>
                        <a:t>14,6</a:t>
                      </a:r>
                    </a:p>
                  </a:txBody>
                  <a:tcPr marL="9525" marR="9525" marT="9525" marB="0" anchor="b"/>
                </a:tc>
              </a:tr>
            </a:tbl>
          </a:graphicData>
        </a:graphic>
      </p:graphicFrame>
      <p:sp>
        <p:nvSpPr>
          <p:cNvPr id="4" name="3 CuadroTexto"/>
          <p:cNvSpPr txBox="1"/>
          <p:nvPr/>
        </p:nvSpPr>
        <p:spPr>
          <a:xfrm>
            <a:off x="1199456" y="692696"/>
            <a:ext cx="9793088" cy="1077218"/>
          </a:xfrm>
          <a:prstGeom prst="rect">
            <a:avLst/>
          </a:prstGeom>
          <a:noFill/>
        </p:spPr>
        <p:txBody>
          <a:bodyPr wrap="square" rtlCol="0">
            <a:spAutoFit/>
          </a:bodyPr>
          <a:lstStyle/>
          <a:p>
            <a:r>
              <a:rPr lang="es-ES" sz="3200" dirty="0">
                <a:latin typeface="+mj-lt"/>
                <a:cs typeface="+mj-cs"/>
              </a:rPr>
              <a:t>Dotaciones de capital y trabajo en países seleccionados, año 2019</a:t>
            </a:r>
            <a:endParaRPr lang="es-UY" sz="3200" dirty="0">
              <a:latin typeface="+mj-lt"/>
              <a:cs typeface="+mj-cs"/>
            </a:endParaRPr>
          </a:p>
        </p:txBody>
      </p:sp>
      <p:sp>
        <p:nvSpPr>
          <p:cNvPr id="6" name="5 CuadroTexto"/>
          <p:cNvSpPr txBox="1"/>
          <p:nvPr/>
        </p:nvSpPr>
        <p:spPr>
          <a:xfrm flipH="1">
            <a:off x="1775520" y="6346201"/>
            <a:ext cx="7776864" cy="276999"/>
          </a:xfrm>
          <a:prstGeom prst="rect">
            <a:avLst/>
          </a:prstGeom>
          <a:noFill/>
        </p:spPr>
        <p:txBody>
          <a:bodyPr wrap="square" rtlCol="0">
            <a:spAutoFit/>
          </a:bodyPr>
          <a:lstStyle/>
          <a:p>
            <a:r>
              <a:rPr lang="es-ES" sz="1200" dirty="0" smtClean="0">
                <a:latin typeface="+mj-lt"/>
              </a:rPr>
              <a:t>Fuente: FMI y BM</a:t>
            </a:r>
            <a:endParaRPr lang="es-UY" sz="1200" dirty="0">
              <a:latin typeface="+mj-lt"/>
            </a:endParaRPr>
          </a:p>
        </p:txBody>
      </p:sp>
    </p:spTree>
    <p:extLst>
      <p:ext uri="{BB962C8B-B14F-4D97-AF65-F5344CB8AC3E}">
        <p14:creationId xmlns:p14="http://schemas.microsoft.com/office/powerpoint/2010/main" val="311793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s-ES" altLang="es-UY" sz="3600" dirty="0"/>
              <a:t>Abundancia factorial en términos económicos</a:t>
            </a:r>
          </a:p>
        </p:txBody>
      </p:sp>
      <p:sp>
        <p:nvSpPr>
          <p:cNvPr id="22530" name="Rectangle 3"/>
          <p:cNvSpPr>
            <a:spLocks noGrp="1" noChangeArrowheads="1"/>
          </p:cNvSpPr>
          <p:nvPr>
            <p:ph idx="1"/>
          </p:nvPr>
        </p:nvSpPr>
        <p:spPr>
          <a:xfrm>
            <a:off x="479376" y="1557339"/>
            <a:ext cx="10657183" cy="5164137"/>
          </a:xfrm>
        </p:spPr>
        <p:txBody>
          <a:bodyPr/>
          <a:lstStyle/>
          <a:p>
            <a:pPr algn="just" eaLnBrk="1" hangingPunct="1">
              <a:lnSpc>
                <a:spcPct val="80000"/>
              </a:lnSpc>
            </a:pPr>
            <a:r>
              <a:rPr lang="es-ES" altLang="es-UY" sz="2400" dirty="0"/>
              <a:t>La abundancia factorial en términos económicos se define por el precio relativo de los factores de producción en un país. </a:t>
            </a:r>
          </a:p>
          <a:p>
            <a:pPr algn="just" eaLnBrk="1" hangingPunct="1">
              <a:lnSpc>
                <a:spcPct val="80000"/>
              </a:lnSpc>
            </a:pPr>
            <a:r>
              <a:rPr lang="es-ES" altLang="es-UY" sz="2400" dirty="0"/>
              <a:t>La abundancia económica depende tanto de la oferta como de la demanda del factor, porque el precio se determina por la oferta y la demanda. </a:t>
            </a:r>
          </a:p>
          <a:p>
            <a:pPr eaLnBrk="1" hangingPunct="1">
              <a:lnSpc>
                <a:spcPct val="80000"/>
              </a:lnSpc>
            </a:pPr>
            <a:r>
              <a:rPr lang="es-ES" altLang="es-UY" sz="2400" dirty="0"/>
              <a:t>Una economía es abundante en capital en términos económicos si se cumple que: </a:t>
            </a:r>
          </a:p>
          <a:p>
            <a:pPr algn="ctr" eaLnBrk="1" hangingPunct="1">
              <a:lnSpc>
                <a:spcPct val="80000"/>
              </a:lnSpc>
              <a:buFont typeface="Wingdings" pitchFamily="2" charset="2"/>
              <a:buNone/>
            </a:pPr>
            <a:r>
              <a:rPr lang="es-ES" altLang="es-UY" sz="2400" dirty="0"/>
              <a:t>	w/r &gt; w*/r*</a:t>
            </a:r>
          </a:p>
          <a:p>
            <a:pPr eaLnBrk="1" hangingPunct="1">
              <a:lnSpc>
                <a:spcPct val="80000"/>
              </a:lnSpc>
              <a:buFont typeface="Wingdings" pitchFamily="2" charset="2"/>
              <a:buNone/>
            </a:pPr>
            <a:r>
              <a:rPr lang="es-ES" altLang="es-UY" sz="2400" dirty="0"/>
              <a:t>     donde w es la remuneración del trabajo y r es la remuneración del capital.  </a:t>
            </a:r>
          </a:p>
          <a:p>
            <a:pPr eaLnBrk="1" hangingPunct="1">
              <a:lnSpc>
                <a:spcPct val="90000"/>
              </a:lnSpc>
            </a:pPr>
            <a:r>
              <a:rPr lang="es-ES" altLang="es-UY" sz="2400" dirty="0"/>
              <a:t>Si suponemos que los gustos de los consumidores de ambos países por los distintos bienes son idénticos y homotéticos, la abundancia física es igual a la abundancia económica. </a:t>
            </a:r>
          </a:p>
          <a:p>
            <a:pPr algn="ctr" eaLnBrk="1" hangingPunct="1">
              <a:lnSpc>
                <a:spcPct val="90000"/>
              </a:lnSpc>
              <a:buFont typeface="Arial" pitchFamily="34" charset="0"/>
              <a:buNone/>
            </a:pPr>
            <a:r>
              <a:rPr lang="es-ES" altLang="es-UY" sz="2400" dirty="0"/>
              <a:t>w/r &gt; (w/r)* </a:t>
            </a:r>
            <a:r>
              <a:rPr lang="es-ES" altLang="es-UY" sz="2400" dirty="0">
                <a:sym typeface="Wingdings" pitchFamily="2" charset="2"/>
              </a:rPr>
              <a:t> K/L &gt; (K/L)*</a:t>
            </a:r>
            <a:r>
              <a:rPr lang="es-ES" altLang="es-UY" sz="2400" dirty="0"/>
              <a:t> </a:t>
            </a:r>
          </a:p>
          <a:p>
            <a:pPr eaLnBrk="1" hangingPunct="1">
              <a:lnSpc>
                <a:spcPct val="80000"/>
              </a:lnSpc>
              <a:buFont typeface="Wingdings" pitchFamily="2" charset="2"/>
              <a:buNone/>
            </a:pPr>
            <a:endParaRPr lang="es-ES" altLang="es-UY" sz="2400" dirty="0"/>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7</a:t>
            </a:fld>
            <a:endParaRPr lang="es-ES" altLang="es-UY"/>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s-ES" altLang="es-UY" sz="3200" dirty="0"/>
              <a:t>Intensidad factorial</a:t>
            </a:r>
          </a:p>
        </p:txBody>
      </p:sp>
      <p:sp>
        <p:nvSpPr>
          <p:cNvPr id="24578" name="Rectangle 3"/>
          <p:cNvSpPr>
            <a:spLocks noGrp="1" noChangeArrowheads="1"/>
          </p:cNvSpPr>
          <p:nvPr>
            <p:ph idx="1"/>
          </p:nvPr>
        </p:nvSpPr>
        <p:spPr>
          <a:xfrm>
            <a:off x="263352" y="1412876"/>
            <a:ext cx="10801200" cy="4948238"/>
          </a:xfrm>
        </p:spPr>
        <p:txBody>
          <a:bodyPr/>
          <a:lstStyle/>
          <a:p>
            <a:pPr eaLnBrk="1" hangingPunct="1">
              <a:lnSpc>
                <a:spcPct val="90000"/>
              </a:lnSpc>
            </a:pPr>
            <a:r>
              <a:rPr lang="es-ES" altLang="es-UY" sz="2800" dirty="0"/>
              <a:t>Proporción en que los factores de producción son empleados en la producción de un bien. </a:t>
            </a:r>
          </a:p>
          <a:p>
            <a:pPr eaLnBrk="1" hangingPunct="1">
              <a:lnSpc>
                <a:spcPct val="90000"/>
              </a:lnSpc>
            </a:pPr>
            <a:r>
              <a:rPr lang="es-ES" altLang="es-UY" sz="2800" dirty="0"/>
              <a:t>Si denominamos </a:t>
            </a:r>
            <a:r>
              <a:rPr lang="es-ES" altLang="es-UY" sz="2800" dirty="0" err="1"/>
              <a:t>a</a:t>
            </a:r>
            <a:r>
              <a:rPr lang="es-ES" altLang="es-UY" sz="1800" baseline="-25000" dirty="0" err="1"/>
              <a:t>ik</a:t>
            </a:r>
            <a:r>
              <a:rPr lang="es-ES" altLang="es-UY" sz="2800" dirty="0"/>
              <a:t> a la cantidad del factor k requerido para producir una unidad del bien i la producción de M es intensiva en el uso de capital si se cumple que: </a:t>
            </a:r>
          </a:p>
          <a:p>
            <a:pPr algn="ctr" eaLnBrk="1" hangingPunct="1">
              <a:lnSpc>
                <a:spcPct val="90000"/>
              </a:lnSpc>
              <a:buFont typeface="Wingdings" pitchFamily="2" charset="2"/>
              <a:buNone/>
            </a:pPr>
            <a:r>
              <a:rPr lang="es-ES" altLang="es-UY" sz="2800" dirty="0" err="1"/>
              <a:t>a</a:t>
            </a:r>
            <a:r>
              <a:rPr lang="es-ES" altLang="es-UY" sz="1800" baseline="-25000" dirty="0" err="1"/>
              <a:t>KM</a:t>
            </a:r>
            <a:r>
              <a:rPr lang="es-ES" altLang="es-UY" sz="2800" dirty="0"/>
              <a:t>/</a:t>
            </a:r>
            <a:r>
              <a:rPr lang="es-ES" altLang="es-UY" sz="2800" dirty="0" err="1"/>
              <a:t>a</a:t>
            </a:r>
            <a:r>
              <a:rPr lang="es-ES" altLang="es-UY" sz="1800" baseline="-25000" dirty="0" err="1"/>
              <a:t>LM</a:t>
            </a:r>
            <a:r>
              <a:rPr lang="es-ES" altLang="es-UY" sz="2800" dirty="0"/>
              <a:t> &gt; </a:t>
            </a:r>
            <a:r>
              <a:rPr lang="es-ES" altLang="es-UY" sz="2800" dirty="0" err="1"/>
              <a:t>a</a:t>
            </a:r>
            <a:r>
              <a:rPr lang="es-ES" altLang="es-UY" sz="1800" baseline="-25000" dirty="0" err="1"/>
              <a:t>KA</a:t>
            </a:r>
            <a:r>
              <a:rPr lang="es-ES" altLang="es-UY" sz="2800" dirty="0"/>
              <a:t>/</a:t>
            </a:r>
            <a:r>
              <a:rPr lang="es-ES" altLang="es-UY" sz="2800" dirty="0" err="1"/>
              <a:t>a</a:t>
            </a:r>
            <a:r>
              <a:rPr lang="es-ES" altLang="es-UY" sz="1800" baseline="-25000" dirty="0" err="1"/>
              <a:t>LA</a:t>
            </a:r>
            <a:r>
              <a:rPr lang="es-ES" altLang="es-UY" sz="2800" dirty="0"/>
              <a:t> </a:t>
            </a:r>
          </a:p>
          <a:p>
            <a:pPr eaLnBrk="1" hangingPunct="1">
              <a:lnSpc>
                <a:spcPct val="90000"/>
              </a:lnSpc>
            </a:pPr>
            <a:r>
              <a:rPr lang="es-ES" altLang="es-UY" sz="2800" dirty="0"/>
              <a:t>La contrapartida es que el bien A es intensivo en trabajo. </a:t>
            </a:r>
          </a:p>
        </p:txBody>
      </p:sp>
      <p:sp>
        <p:nvSpPr>
          <p:cNvPr id="2" name="Marcador de número de diapositiva 1"/>
          <p:cNvSpPr>
            <a:spLocks noGrp="1"/>
          </p:cNvSpPr>
          <p:nvPr>
            <p:ph type="sldNum" sz="quarter" idx="12"/>
          </p:nvPr>
        </p:nvSpPr>
        <p:spPr/>
        <p:txBody>
          <a:bodyPr/>
          <a:lstStyle/>
          <a:p>
            <a:fld id="{76A57451-827F-4F67-97DF-10322FC298B5}" type="slidenum">
              <a:rPr lang="es-ES" altLang="es-UY" smtClean="0"/>
              <a:pPr/>
              <a:t>8</a:t>
            </a:fld>
            <a:endParaRPr lang="es-ES" altLang="es-UY"/>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Intensidad </a:t>
            </a:r>
            <a:r>
              <a:rPr lang="es-ES" sz="3200" dirty="0"/>
              <a:t>factorial en sectores seleccionados, Uruguay 2016 </a:t>
            </a:r>
            <a:r>
              <a:rPr lang="es-UY" sz="3200" dirty="0"/>
              <a:t/>
            </a:r>
            <a:br>
              <a:rPr lang="es-UY" sz="3200" dirty="0"/>
            </a:br>
            <a:endParaRPr lang="es-UY" sz="3200" dirty="0"/>
          </a:p>
        </p:txBody>
      </p:sp>
      <p:sp>
        <p:nvSpPr>
          <p:cNvPr id="4" name="3 Marcador de número de diapositiva"/>
          <p:cNvSpPr>
            <a:spLocks noGrp="1"/>
          </p:cNvSpPr>
          <p:nvPr>
            <p:ph type="sldNum" sz="quarter" idx="12"/>
          </p:nvPr>
        </p:nvSpPr>
        <p:spPr/>
        <p:txBody>
          <a:bodyPr/>
          <a:lstStyle/>
          <a:p>
            <a:fld id="{76A57451-827F-4F67-97DF-10322FC298B5}" type="slidenum">
              <a:rPr lang="es-ES" altLang="es-UY" smtClean="0"/>
              <a:pPr/>
              <a:t>9</a:t>
            </a:fld>
            <a:endParaRPr lang="es-ES" altLang="es-UY"/>
          </a:p>
        </p:txBody>
      </p:sp>
      <p:graphicFrame>
        <p:nvGraphicFramePr>
          <p:cNvPr id="6" name="5 Tabla"/>
          <p:cNvGraphicFramePr>
            <a:graphicFrameLocks noGrp="1"/>
          </p:cNvGraphicFramePr>
          <p:nvPr>
            <p:extLst>
              <p:ext uri="{D42A27DB-BD31-4B8C-83A1-F6EECF244321}">
                <p14:modId xmlns:p14="http://schemas.microsoft.com/office/powerpoint/2010/main" val="2981635322"/>
              </p:ext>
            </p:extLst>
          </p:nvPr>
        </p:nvGraphicFramePr>
        <p:xfrm>
          <a:off x="1631504" y="1340768"/>
          <a:ext cx="8856984" cy="4104456"/>
        </p:xfrm>
        <a:graphic>
          <a:graphicData uri="http://schemas.openxmlformats.org/drawingml/2006/table">
            <a:tbl>
              <a:tblPr firstRow="1" bandRow="1">
                <a:tableStyleId>{5C22544A-7EE6-4342-B048-85BDC9FD1C3A}</a:tableStyleId>
              </a:tblPr>
              <a:tblGrid>
                <a:gridCol w="2214246"/>
                <a:gridCol w="2214246"/>
                <a:gridCol w="2214246"/>
                <a:gridCol w="2214246"/>
              </a:tblGrid>
              <a:tr h="994445">
                <a:tc>
                  <a:txBody>
                    <a:bodyPr/>
                    <a:lstStyle/>
                    <a:p>
                      <a:pPr algn="l" fontAlgn="b"/>
                      <a:endParaRPr lang="es-UY" sz="2800" b="0" i="0" u="none" strike="noStrike" kern="1200" dirty="0">
                        <a:solidFill>
                          <a:schemeClr val="tx1"/>
                        </a:solidFill>
                        <a:effectLst/>
                        <a:latin typeface="+mj-lt"/>
                        <a:ea typeface="+mn-ea"/>
                        <a:cs typeface="+mn-cs"/>
                      </a:endParaRPr>
                    </a:p>
                  </a:txBody>
                  <a:tcPr marL="9525" marR="9525" marT="9525" marB="0" anchor="b"/>
                </a:tc>
                <a:tc>
                  <a:txBody>
                    <a:bodyPr/>
                    <a:lstStyle/>
                    <a:p>
                      <a:pPr algn="ctr" fontAlgn="b"/>
                      <a:r>
                        <a:rPr lang="es-UY" sz="1800" u="none" strike="noStrike" dirty="0">
                          <a:effectLst/>
                        </a:rPr>
                        <a:t>Capital (millones de pesos)</a:t>
                      </a:r>
                      <a:endParaRPr lang="es-UY" sz="1800" b="0" i="0" u="none" strike="noStrike" dirty="0">
                        <a:effectLst/>
                        <a:latin typeface="Calibri"/>
                      </a:endParaRPr>
                    </a:p>
                  </a:txBody>
                  <a:tcPr marL="9525" marR="9525" marT="9525" marB="0" anchor="b"/>
                </a:tc>
                <a:tc>
                  <a:txBody>
                    <a:bodyPr/>
                    <a:lstStyle/>
                    <a:p>
                      <a:pPr algn="ctr" fontAlgn="b"/>
                      <a:r>
                        <a:rPr lang="es-UY" sz="1800" u="none" strike="noStrike" dirty="0">
                          <a:effectLst/>
                        </a:rPr>
                        <a:t>Empleo (puestos de trabajo)</a:t>
                      </a:r>
                      <a:endParaRPr lang="es-UY" sz="1800" b="0" i="0" u="none" strike="noStrike" dirty="0">
                        <a:effectLst/>
                        <a:latin typeface="Calibri"/>
                      </a:endParaRPr>
                    </a:p>
                  </a:txBody>
                  <a:tcPr marL="9525" marR="9525" marT="9525" marB="0" anchor="b"/>
                </a:tc>
                <a:tc>
                  <a:txBody>
                    <a:bodyPr/>
                    <a:lstStyle/>
                    <a:p>
                      <a:pPr algn="ctr" fontAlgn="b"/>
                      <a:r>
                        <a:rPr lang="es-UY" sz="1800" u="none" strike="noStrike" dirty="0">
                          <a:effectLst/>
                        </a:rPr>
                        <a:t>Capital por trabajador (millones de pesos)</a:t>
                      </a:r>
                      <a:endParaRPr lang="es-UY" sz="1800" b="0" i="0" u="none" strike="noStrike" dirty="0">
                        <a:effectLst/>
                        <a:latin typeface="Calibri"/>
                      </a:endParaRPr>
                    </a:p>
                  </a:txBody>
                  <a:tcPr marL="9525" marR="9525" marT="9525" marB="0" anchor="b"/>
                </a:tc>
              </a:tr>
              <a:tr h="666756">
                <a:tc>
                  <a:txBody>
                    <a:bodyPr/>
                    <a:lstStyle/>
                    <a:p>
                      <a:pPr algn="l" fontAlgn="b"/>
                      <a:r>
                        <a:rPr lang="es-UY" sz="1800" u="none" strike="noStrike" dirty="0">
                          <a:effectLst/>
                        </a:rPr>
                        <a:t>Papel y productos de papel</a:t>
                      </a:r>
                      <a:endParaRPr lang="es-UY" sz="1800" b="0" i="0" u="none" strike="noStrike" dirty="0">
                        <a:effectLst/>
                        <a:latin typeface="Calibri"/>
                      </a:endParaRPr>
                    </a:p>
                  </a:txBody>
                  <a:tcPr marL="9525" marR="9525" marT="9525" marB="0" anchor="b"/>
                </a:tc>
                <a:tc>
                  <a:txBody>
                    <a:bodyPr/>
                    <a:lstStyle/>
                    <a:p>
                      <a:pPr algn="r" fontAlgn="b"/>
                      <a:r>
                        <a:rPr lang="es-UY" sz="1800" u="none" strike="noStrike" dirty="0">
                          <a:effectLst/>
                        </a:rPr>
                        <a:t>          16.910   </a:t>
                      </a:r>
                      <a:endParaRPr lang="es-UY" sz="1800" b="0" i="0" u="none" strike="noStrike" dirty="0">
                        <a:effectLst/>
                        <a:latin typeface="Calibri"/>
                      </a:endParaRPr>
                    </a:p>
                  </a:txBody>
                  <a:tcPr marL="9525" marR="9525" marT="9525" marB="0" anchor="b"/>
                </a:tc>
                <a:tc>
                  <a:txBody>
                    <a:bodyPr/>
                    <a:lstStyle/>
                    <a:p>
                      <a:pPr algn="r" fontAlgn="b"/>
                      <a:r>
                        <a:rPr lang="es-UY" sz="1800" u="none" strike="noStrike" dirty="0">
                          <a:effectLst/>
                        </a:rPr>
                        <a:t>               3.531   </a:t>
                      </a:r>
                      <a:endParaRPr lang="es-UY" sz="1800" b="0" i="0" u="none" strike="noStrike" dirty="0">
                        <a:effectLst/>
                        <a:latin typeface="Calibri"/>
                      </a:endParaRPr>
                    </a:p>
                  </a:txBody>
                  <a:tcPr marL="9525" marR="9525" marT="9525" marB="0" anchor="b"/>
                </a:tc>
                <a:tc>
                  <a:txBody>
                    <a:bodyPr/>
                    <a:lstStyle/>
                    <a:p>
                      <a:pPr algn="r" fontAlgn="b"/>
                      <a:r>
                        <a:rPr lang="es-UY" sz="1800" u="none" strike="noStrike" dirty="0">
                          <a:effectLst/>
                        </a:rPr>
                        <a:t>                </a:t>
                      </a:r>
                      <a:r>
                        <a:rPr lang="es-UY" sz="1800" u="none" strike="noStrike" dirty="0" smtClean="0">
                          <a:effectLst/>
                        </a:rPr>
                        <a:t>4,79   </a:t>
                      </a:r>
                      <a:endParaRPr lang="es-UY" sz="1800" b="0" i="0" u="none" strike="noStrike" dirty="0">
                        <a:effectLst/>
                        <a:latin typeface="Calibri"/>
                      </a:endParaRPr>
                    </a:p>
                  </a:txBody>
                  <a:tcPr marL="9525" marR="9525" marT="9525" marB="0" anchor="b"/>
                </a:tc>
              </a:tr>
              <a:tr h="442987">
                <a:tc>
                  <a:txBody>
                    <a:bodyPr/>
                    <a:lstStyle/>
                    <a:p>
                      <a:pPr algn="l" fontAlgn="b"/>
                      <a:r>
                        <a:rPr lang="es-UY" sz="1800" u="none" strike="noStrike">
                          <a:effectLst/>
                        </a:rPr>
                        <a:t>Prendas de vestir</a:t>
                      </a:r>
                      <a:endParaRPr lang="es-UY" sz="1800" b="0" i="0" u="none" strike="noStrike">
                        <a:effectLst/>
                        <a:latin typeface="Calibri"/>
                      </a:endParaRPr>
                    </a:p>
                  </a:txBody>
                  <a:tcPr marL="9525" marR="9525" marT="9525" marB="0" anchor="b"/>
                </a:tc>
                <a:tc>
                  <a:txBody>
                    <a:bodyPr/>
                    <a:lstStyle/>
                    <a:p>
                      <a:pPr algn="r" fontAlgn="b"/>
                      <a:r>
                        <a:rPr lang="es-UY" sz="1800" u="none" strike="noStrike" dirty="0">
                          <a:effectLst/>
                        </a:rPr>
                        <a:t>                452   </a:t>
                      </a:r>
                      <a:endParaRPr lang="es-UY" sz="1800" b="0" i="0" u="none" strike="noStrike" dirty="0">
                        <a:effectLst/>
                        <a:latin typeface="Calibri"/>
                      </a:endParaRPr>
                    </a:p>
                  </a:txBody>
                  <a:tcPr marL="9525" marR="9525" marT="9525" marB="0" anchor="b"/>
                </a:tc>
                <a:tc>
                  <a:txBody>
                    <a:bodyPr/>
                    <a:lstStyle/>
                    <a:p>
                      <a:pPr algn="r" fontAlgn="b"/>
                      <a:r>
                        <a:rPr lang="es-UY" sz="1800" u="none" strike="noStrike" dirty="0">
                          <a:effectLst/>
                        </a:rPr>
                        <a:t>            13.914   </a:t>
                      </a:r>
                      <a:endParaRPr lang="es-UY" sz="1800" b="0" i="0" u="none" strike="noStrike" dirty="0">
                        <a:effectLst/>
                        <a:latin typeface="Calibri"/>
                      </a:endParaRPr>
                    </a:p>
                  </a:txBody>
                  <a:tcPr marL="9525" marR="9525" marT="9525" marB="0" anchor="b"/>
                </a:tc>
                <a:tc>
                  <a:txBody>
                    <a:bodyPr/>
                    <a:lstStyle/>
                    <a:p>
                      <a:pPr algn="r" fontAlgn="b"/>
                      <a:r>
                        <a:rPr lang="es-UY" sz="1800" u="none" strike="noStrike" dirty="0">
                          <a:effectLst/>
                        </a:rPr>
                        <a:t>                </a:t>
                      </a:r>
                      <a:r>
                        <a:rPr lang="es-UY" sz="1800" u="none" strike="noStrike" dirty="0" smtClean="0">
                          <a:effectLst/>
                        </a:rPr>
                        <a:t>0,03   </a:t>
                      </a:r>
                      <a:endParaRPr lang="es-UY" sz="1800" b="0" i="0" u="none" strike="noStrike" dirty="0">
                        <a:effectLst/>
                        <a:latin typeface="Calibri"/>
                      </a:endParaRPr>
                    </a:p>
                  </a:txBody>
                  <a:tcPr marL="9525" marR="9525" marT="9525" marB="0" anchor="b"/>
                </a:tc>
              </a:tr>
              <a:tr h="666756">
                <a:tc>
                  <a:txBody>
                    <a:bodyPr/>
                    <a:lstStyle/>
                    <a:p>
                      <a:pPr algn="l" fontAlgn="b"/>
                      <a:r>
                        <a:rPr lang="es-UY" sz="1800" u="none" strike="noStrike">
                          <a:effectLst/>
                        </a:rPr>
                        <a:t>Equipamiento electrónico</a:t>
                      </a:r>
                      <a:endParaRPr lang="es-UY" sz="1800" b="0" i="0" u="none" strike="noStrike">
                        <a:effectLst/>
                        <a:latin typeface="Calibri"/>
                      </a:endParaRPr>
                    </a:p>
                  </a:txBody>
                  <a:tcPr marL="9525" marR="9525" marT="9525" marB="0" anchor="b"/>
                </a:tc>
                <a:tc>
                  <a:txBody>
                    <a:bodyPr/>
                    <a:lstStyle/>
                    <a:p>
                      <a:pPr algn="r" fontAlgn="b"/>
                      <a:r>
                        <a:rPr lang="es-UY" sz="1800" u="none" strike="noStrike" dirty="0">
                          <a:effectLst/>
                        </a:rPr>
                        <a:t>            1.987   </a:t>
                      </a:r>
                      <a:endParaRPr lang="es-UY" sz="1800" b="0" i="0" u="none" strike="noStrike" dirty="0">
                        <a:effectLst/>
                        <a:latin typeface="Calibri"/>
                      </a:endParaRPr>
                    </a:p>
                  </a:txBody>
                  <a:tcPr marL="9525" marR="9525" marT="9525" marB="0" anchor="b"/>
                </a:tc>
                <a:tc>
                  <a:txBody>
                    <a:bodyPr/>
                    <a:lstStyle/>
                    <a:p>
                      <a:pPr algn="r" fontAlgn="b"/>
                      <a:r>
                        <a:rPr lang="es-UY" sz="1800" u="none" strike="noStrike" dirty="0">
                          <a:effectLst/>
                        </a:rPr>
                        <a:t>               3.258   </a:t>
                      </a:r>
                      <a:endParaRPr lang="es-UY" sz="1800" b="0" i="0" u="none" strike="noStrike" dirty="0">
                        <a:effectLst/>
                        <a:latin typeface="Calibri"/>
                      </a:endParaRPr>
                    </a:p>
                  </a:txBody>
                  <a:tcPr marL="9525" marR="9525" marT="9525" marB="0" anchor="b"/>
                </a:tc>
                <a:tc>
                  <a:txBody>
                    <a:bodyPr/>
                    <a:lstStyle/>
                    <a:p>
                      <a:pPr algn="r" fontAlgn="b"/>
                      <a:r>
                        <a:rPr lang="es-UY" sz="1800" u="none" strike="noStrike" dirty="0">
                          <a:effectLst/>
                        </a:rPr>
                        <a:t>                </a:t>
                      </a:r>
                      <a:r>
                        <a:rPr lang="es-UY" sz="1800" u="none" strike="noStrike" dirty="0" smtClean="0">
                          <a:effectLst/>
                        </a:rPr>
                        <a:t>0,61   </a:t>
                      </a:r>
                      <a:endParaRPr lang="es-UY" sz="1800" b="0" i="0" u="none" strike="noStrike" dirty="0">
                        <a:effectLst/>
                        <a:latin typeface="Calibri"/>
                      </a:endParaRPr>
                    </a:p>
                  </a:txBody>
                  <a:tcPr marL="9525" marR="9525" marT="9525" marB="0" anchor="b"/>
                </a:tc>
              </a:tr>
              <a:tr h="666756">
                <a:tc>
                  <a:txBody>
                    <a:bodyPr/>
                    <a:lstStyle/>
                    <a:p>
                      <a:pPr algn="l" fontAlgn="b"/>
                      <a:r>
                        <a:rPr lang="es-UY" sz="1800" u="none" strike="noStrike">
                          <a:effectLst/>
                        </a:rPr>
                        <a:t>Vehículos automotores</a:t>
                      </a:r>
                      <a:endParaRPr lang="es-UY" sz="1800" b="0" i="0" u="none" strike="noStrike">
                        <a:effectLst/>
                        <a:latin typeface="Calibri"/>
                      </a:endParaRPr>
                    </a:p>
                  </a:txBody>
                  <a:tcPr marL="9525" marR="9525" marT="9525" marB="0" anchor="b"/>
                </a:tc>
                <a:tc>
                  <a:txBody>
                    <a:bodyPr/>
                    <a:lstStyle/>
                    <a:p>
                      <a:pPr algn="r" fontAlgn="b"/>
                      <a:r>
                        <a:rPr lang="es-UY" sz="1800" u="none" strike="noStrike" dirty="0">
                          <a:effectLst/>
                        </a:rPr>
                        <a:t>                925   </a:t>
                      </a:r>
                      <a:endParaRPr lang="es-UY" sz="1800" b="0" i="0" u="none" strike="noStrike" dirty="0">
                        <a:effectLst/>
                        <a:latin typeface="Calibri"/>
                      </a:endParaRPr>
                    </a:p>
                  </a:txBody>
                  <a:tcPr marL="9525" marR="9525" marT="9525" marB="0" anchor="b"/>
                </a:tc>
                <a:tc>
                  <a:txBody>
                    <a:bodyPr/>
                    <a:lstStyle/>
                    <a:p>
                      <a:pPr algn="r" fontAlgn="b"/>
                      <a:r>
                        <a:rPr lang="es-UY" sz="1800" u="none" strike="noStrike" dirty="0">
                          <a:effectLst/>
                        </a:rPr>
                        <a:t>               2.477   </a:t>
                      </a:r>
                      <a:endParaRPr lang="es-UY" sz="1800" b="0" i="0" u="none" strike="noStrike" dirty="0">
                        <a:effectLst/>
                        <a:latin typeface="Calibri"/>
                      </a:endParaRPr>
                    </a:p>
                  </a:txBody>
                  <a:tcPr marL="9525" marR="9525" marT="9525" marB="0" anchor="b"/>
                </a:tc>
                <a:tc>
                  <a:txBody>
                    <a:bodyPr/>
                    <a:lstStyle/>
                    <a:p>
                      <a:pPr algn="r" fontAlgn="b"/>
                      <a:r>
                        <a:rPr lang="es-UY" sz="1800" u="none" strike="noStrike" dirty="0">
                          <a:effectLst/>
                        </a:rPr>
                        <a:t>                </a:t>
                      </a:r>
                      <a:r>
                        <a:rPr lang="es-UY" sz="1800" u="none" strike="noStrike" dirty="0" smtClean="0">
                          <a:effectLst/>
                        </a:rPr>
                        <a:t>0,37   </a:t>
                      </a:r>
                      <a:endParaRPr lang="es-UY" sz="1800" b="0" i="0" u="none" strike="noStrike" dirty="0">
                        <a:effectLst/>
                        <a:latin typeface="Calibri"/>
                      </a:endParaRPr>
                    </a:p>
                  </a:txBody>
                  <a:tcPr marL="9525" marR="9525" marT="9525" marB="0" anchor="b"/>
                </a:tc>
              </a:tr>
              <a:tr h="666756">
                <a:tc>
                  <a:txBody>
                    <a:bodyPr/>
                    <a:lstStyle/>
                    <a:p>
                      <a:pPr algn="l" fontAlgn="b"/>
                      <a:r>
                        <a:rPr lang="es-UY" sz="1800" u="none" strike="noStrike" dirty="0">
                          <a:effectLst/>
                        </a:rPr>
                        <a:t>Refinación de petróleo</a:t>
                      </a:r>
                      <a:endParaRPr lang="es-UY" sz="1800" b="0" i="0" u="none" strike="noStrike" dirty="0">
                        <a:effectLst/>
                        <a:latin typeface="Calibri"/>
                      </a:endParaRPr>
                    </a:p>
                  </a:txBody>
                  <a:tcPr marL="9525" marR="9525" marT="9525" marB="0" anchor="b"/>
                </a:tc>
                <a:tc>
                  <a:txBody>
                    <a:bodyPr/>
                    <a:lstStyle/>
                    <a:p>
                      <a:pPr algn="r" fontAlgn="ctr"/>
                      <a:r>
                        <a:rPr lang="es-UY" sz="1800" u="none" strike="noStrike" dirty="0">
                          <a:effectLst/>
                        </a:rPr>
                        <a:t>10.589</a:t>
                      </a:r>
                      <a:endParaRPr lang="es-UY" sz="1800" b="0" i="0" u="none" strike="noStrike" dirty="0">
                        <a:solidFill>
                          <a:srgbClr val="000000"/>
                        </a:solidFill>
                        <a:effectLst/>
                        <a:latin typeface="Le Monde Sans Std"/>
                      </a:endParaRPr>
                    </a:p>
                  </a:txBody>
                  <a:tcPr marL="9525" marR="9525" marT="9525" marB="0" anchor="ctr"/>
                </a:tc>
                <a:tc>
                  <a:txBody>
                    <a:bodyPr/>
                    <a:lstStyle/>
                    <a:p>
                      <a:pPr algn="r" fontAlgn="b"/>
                      <a:r>
                        <a:rPr lang="es-UY" sz="1800" u="none" strike="noStrike" dirty="0">
                          <a:effectLst/>
                        </a:rPr>
                        <a:t>               1.431   </a:t>
                      </a:r>
                      <a:endParaRPr lang="es-UY" sz="1800" b="0" i="0" u="none" strike="noStrike" dirty="0">
                        <a:effectLst/>
                        <a:latin typeface="Calibri"/>
                      </a:endParaRPr>
                    </a:p>
                  </a:txBody>
                  <a:tcPr marL="9525" marR="9525" marT="9525" marB="0" anchor="b"/>
                </a:tc>
                <a:tc>
                  <a:txBody>
                    <a:bodyPr/>
                    <a:lstStyle/>
                    <a:p>
                      <a:pPr algn="r" fontAlgn="b"/>
                      <a:r>
                        <a:rPr lang="es-UY" sz="1800" u="none" strike="noStrike" dirty="0">
                          <a:effectLst/>
                        </a:rPr>
                        <a:t>                </a:t>
                      </a:r>
                      <a:r>
                        <a:rPr lang="es-UY" sz="1800" u="none" strike="noStrike" dirty="0" smtClean="0">
                          <a:effectLst/>
                        </a:rPr>
                        <a:t>7,40   </a:t>
                      </a:r>
                      <a:endParaRPr lang="es-UY" sz="1800" b="0" i="0" u="none" strike="noStrike" dirty="0">
                        <a:effectLst/>
                        <a:latin typeface="Calibri"/>
                      </a:endParaRPr>
                    </a:p>
                  </a:txBody>
                  <a:tcPr marL="9525" marR="9525" marT="9525" marB="0" anchor="b"/>
                </a:tc>
              </a:tr>
            </a:tbl>
          </a:graphicData>
        </a:graphic>
      </p:graphicFrame>
      <p:sp>
        <p:nvSpPr>
          <p:cNvPr id="7" name="6 CuadroTexto"/>
          <p:cNvSpPr txBox="1"/>
          <p:nvPr/>
        </p:nvSpPr>
        <p:spPr>
          <a:xfrm flipH="1">
            <a:off x="1559496" y="5733256"/>
            <a:ext cx="7776864" cy="276999"/>
          </a:xfrm>
          <a:prstGeom prst="rect">
            <a:avLst/>
          </a:prstGeom>
          <a:noFill/>
        </p:spPr>
        <p:txBody>
          <a:bodyPr wrap="square" rtlCol="0">
            <a:spAutoFit/>
          </a:bodyPr>
          <a:lstStyle/>
          <a:p>
            <a:r>
              <a:rPr lang="es-ES" sz="1200" dirty="0" smtClean="0">
                <a:latin typeface="+mj-lt"/>
              </a:rPr>
              <a:t>Fuente: BCU</a:t>
            </a:r>
            <a:endParaRPr lang="es-UY" sz="1200" dirty="0">
              <a:latin typeface="+mj-lt"/>
            </a:endParaRPr>
          </a:p>
        </p:txBody>
      </p:sp>
    </p:spTree>
    <p:extLst>
      <p:ext uri="{BB962C8B-B14F-4D97-AF65-F5344CB8AC3E}">
        <p14:creationId xmlns:p14="http://schemas.microsoft.com/office/powerpoint/2010/main" val="35569552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2785</TotalTime>
  <Words>3449</Words>
  <Application>Microsoft Office PowerPoint</Application>
  <PresentationFormat>Personalizado</PresentationFormat>
  <Paragraphs>414</Paragraphs>
  <Slides>58</Slides>
  <Notes>15</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Tema de Office</vt:lpstr>
      <vt:lpstr>Teoría neoclásica de comercio    Economía internacional</vt:lpstr>
      <vt:lpstr>Bibliografía</vt:lpstr>
      <vt:lpstr>Presentación de PowerPoint</vt:lpstr>
      <vt:lpstr>Modelo Neoclásico – Introducción</vt:lpstr>
      <vt:lpstr>Abundancia factorial física</vt:lpstr>
      <vt:lpstr>Presentación de PowerPoint</vt:lpstr>
      <vt:lpstr>Abundancia factorial en términos económicos</vt:lpstr>
      <vt:lpstr>Intensidad factorial</vt:lpstr>
      <vt:lpstr>Intensidad factorial en sectores seleccionados, Uruguay 2016  </vt:lpstr>
      <vt:lpstr>Teorema de Heckscher-Ohlin </vt:lpstr>
      <vt:lpstr>Teoría neoclásica y costo de oportunidad</vt:lpstr>
      <vt:lpstr>Presentación de PowerPoint</vt:lpstr>
      <vt:lpstr>Supuestos: Economía nacional </vt:lpstr>
      <vt:lpstr>Supuestos: Economía nacional</vt:lpstr>
      <vt:lpstr>Supuestos del modelo: Economía internacional</vt:lpstr>
      <vt:lpstr>Equilibrio en economía cerrada</vt:lpstr>
      <vt:lpstr>Equilibrio de autarquía: economía doméstica</vt:lpstr>
      <vt:lpstr>Equilibrio con comercio </vt:lpstr>
      <vt:lpstr>Equilibrio en economía abierta (economía doméstica)</vt:lpstr>
      <vt:lpstr>Equilibrio en economía abierta (economía doméstica)</vt:lpstr>
      <vt:lpstr>Equilibrio en economía abierta (economía doméstica)</vt:lpstr>
      <vt:lpstr>Teorema de Heckscher-Ohlin</vt:lpstr>
      <vt:lpstr>Determinación de precios relativos en la economía mundial</vt:lpstr>
      <vt:lpstr>Oferta relativa y precio relativo</vt:lpstr>
      <vt:lpstr>La oferta relativa de T aumenta cuando su precio relativo aumenta</vt:lpstr>
      <vt:lpstr>Precios relativos y consumo</vt:lpstr>
      <vt:lpstr>La demanda relativa de T cae cuando su precio relativo aumenta</vt:lpstr>
      <vt:lpstr>Oferta y demanda relativa mundiales</vt:lpstr>
      <vt:lpstr>Comercio y precio de los factores de producción</vt:lpstr>
      <vt:lpstr>Relación entre precio relativo de factores de producción y precio relativo de bienes</vt:lpstr>
      <vt:lpstr>Distribución del ingreso: Teorema de Stolper- Samuelson</vt:lpstr>
      <vt:lpstr>Evidencia empírica</vt:lpstr>
      <vt:lpstr>Explicaciones a la paradoja de Leontief</vt:lpstr>
      <vt:lpstr>Evidencia empírica con datos globales</vt:lpstr>
      <vt:lpstr>Patrones de comercio entre países desarrollados y en desarrollo</vt:lpstr>
      <vt:lpstr>Presentación de PowerPoint</vt:lpstr>
      <vt:lpstr>Modelo de factores específicos</vt:lpstr>
      <vt:lpstr>Supuestos del modelo de factores específicos</vt:lpstr>
      <vt:lpstr>Economía abierta y distribución del ingreso</vt:lpstr>
      <vt:lpstr>Apertura comercial y distribución del ingreso</vt:lpstr>
      <vt:lpstr>Remuneraciones de factores y asignación sectorial del trabajo</vt:lpstr>
      <vt:lpstr>Economía abierta y distribución del ingreso</vt:lpstr>
      <vt:lpstr>Presentación de PowerPoint</vt:lpstr>
      <vt:lpstr>Modelos clásico/neoclásicos</vt:lpstr>
      <vt:lpstr>Características comunes de los modelos</vt:lpstr>
      <vt:lpstr>Modelo estándar de comercio</vt:lpstr>
      <vt:lpstr>Aplicaciones del modelo estándar</vt:lpstr>
      <vt:lpstr>Términos de intercambio y bienestar</vt:lpstr>
      <vt:lpstr>Términos de intercambio y bienestar</vt:lpstr>
      <vt:lpstr>Crecimiento económico y comercio</vt:lpstr>
      <vt:lpstr>Crecimiento sesgado hacia los alimentos</vt:lpstr>
      <vt:lpstr>Crecimiento sesgado hacia la tela</vt:lpstr>
      <vt:lpstr>Crecimiento sesgado y oferta relativa</vt:lpstr>
      <vt:lpstr>El crecimiento sesgado hacia la tela desplaza la curva OR hacia la derecha</vt:lpstr>
      <vt:lpstr>El crecimiento sesgado hacia los alimentos desplaza la curva OR hacia la izquierda</vt:lpstr>
      <vt:lpstr>Efectos de un crecimiento sesgado</vt:lpstr>
      <vt:lpstr>Crecimiento empobrecedor</vt:lpstr>
      <vt:lpstr>Hipótesis Prebisch-Singer</vt:lpstr>
    </vt:vector>
  </TitlesOfParts>
  <Company>Economista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Comercio internacional Ministerio de Relaciones Exteriores Noviembre-Diciembre 2006</dc:title>
  <dc:creator>carmen</dc:creator>
  <cp:lastModifiedBy>carmen</cp:lastModifiedBy>
  <cp:revision>164</cp:revision>
  <dcterms:created xsi:type="dcterms:W3CDTF">2006-11-21T08:30:48Z</dcterms:created>
  <dcterms:modified xsi:type="dcterms:W3CDTF">2026-04-08T16:43:51Z</dcterms:modified>
</cp:coreProperties>
</file>