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80" r:id="rId4"/>
    <p:sldId id="281" r:id="rId5"/>
    <p:sldId id="277" r:id="rId6"/>
    <p:sldId id="259" r:id="rId7"/>
    <p:sldId id="260" r:id="rId8"/>
    <p:sldId id="283" r:id="rId9"/>
    <p:sldId id="284" r:id="rId10"/>
    <p:sldId id="286" r:id="rId11"/>
    <p:sldId id="287" r:id="rId12"/>
    <p:sldId id="288" r:id="rId13"/>
    <p:sldId id="262" r:id="rId14"/>
    <p:sldId id="290" r:id="rId15"/>
    <p:sldId id="291" r:id="rId16"/>
    <p:sldId id="292" r:id="rId17"/>
    <p:sldId id="278" r:id="rId18"/>
    <p:sldId id="293" r:id="rId19"/>
    <p:sldId id="294" r:id="rId20"/>
    <p:sldId id="279" r:id="rId21"/>
    <p:sldId id="295" r:id="rId22"/>
    <p:sldId id="26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7" autoAdjust="0"/>
    <p:restoredTop sz="94660"/>
  </p:normalViewPr>
  <p:slideViewPr>
    <p:cSldViewPr>
      <p:cViewPr varScale="1">
        <p:scale>
          <a:sx n="121" d="100"/>
          <a:sy n="121" d="100"/>
        </p:scale>
        <p:origin x="123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171DE-0762-4A91-903F-F58F8466B033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B5919-BEB3-48C1-AFB2-C0BFECA1157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0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64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75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529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825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124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44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679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9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478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623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4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589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11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218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5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91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44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32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dirty="0" smtClean="0"/>
              <a:t>Conjunción:</a:t>
            </a:r>
            <a:r>
              <a:rPr lang="es-UY" baseline="0" dirty="0" smtClean="0"/>
              <a:t> </a:t>
            </a:r>
            <a:r>
              <a:rPr lang="en-US" smtClean="0">
                <a:effectLst/>
              </a:rPr>
              <a:t>the action or an instance of two or more events or things occurring at the same point in time or space.</a:t>
            </a:r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30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75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dirty="0" smtClean="0"/>
              <a:t>Conjunción:</a:t>
            </a:r>
            <a:r>
              <a:rPr lang="es-UY" baseline="0" dirty="0" smtClean="0"/>
              <a:t> </a:t>
            </a:r>
            <a:r>
              <a:rPr lang="en-US" smtClean="0">
                <a:effectLst/>
              </a:rPr>
              <a:t>the action or an instance of two or more events or things occurring at the same point in time or space.</a:t>
            </a:r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078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dirty="0" smtClean="0"/>
              <a:t>Conjunción:</a:t>
            </a:r>
            <a:r>
              <a:rPr lang="es-UY" baseline="0" dirty="0" smtClean="0"/>
              <a:t> </a:t>
            </a:r>
            <a:r>
              <a:rPr lang="en-US" smtClean="0">
                <a:effectLst/>
              </a:rPr>
              <a:t>the action or an instance of two or more events or things occurring at the same point in time or space.</a:t>
            </a:r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5919-BEB3-48C1-AFB2-C0BFECA115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76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0D48-0EE0-4B6C-BCBE-27753BCD74C3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EBB0-1094-4AB8-BB54-967951F998C5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B18C0-A9E9-456A-9ABE-F15E545751CC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F5BC-7BDB-40F4-9696-BB95F771B0DC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©Erik </a:t>
            </a:r>
            <a:r>
              <a:rPr lang="en-US" dirty="0" err="1" smtClean="0"/>
              <a:t>Angner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BB83FF-8903-4890-88F1-0FBC2A40883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3892C-F20F-4858-B4F1-6F8B3EAE8D94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2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0647A-777B-4DA1-9563-6126A892CF42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6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05BA6-9B8D-415F-8F7E-79B12D6B2C3D}" type="datetime1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49D6-104B-4AA6-996E-F44CA625CFB1}" type="datetime1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5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E1D38-C8BE-4E39-B29E-2C6B11260913}" type="datetime1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9D82-0E88-4435-AA22-4241B1888D36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178C-3064-439C-8BFE-5A2093279590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51D95-FE8D-4B58-9B41-945ABC3B7F0B}" type="datetime1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©Erik Angner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B83FF-8903-4890-88F1-0FBC2A40883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5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5: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Juicio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bajo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Riesgo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 e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arkisim" pitchFamily="34" charset="-79"/>
                <a:cs typeface="Narkisim" pitchFamily="34" charset="-79"/>
              </a:rPr>
              <a:t>Incertidumbre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arkisim" pitchFamily="34" charset="-79"/>
              <a:cs typeface="Narkisim" pitchFamily="34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368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 rate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neglet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razonamiento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imperfecto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confusión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(A/B)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(B/A).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Analizando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mamografías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sabemos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estadísticas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momento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1%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mujeres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 de mamas. El test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administra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correcto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90%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significa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mujer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 hay un 90%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el test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un 10%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negativo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mujer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 hay un 10%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que el test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y un 90%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negativo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Supongamos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mujer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obtiene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test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cuál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tenga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cancer?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39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324" y="1600200"/>
            <a:ext cx="6189351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0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endParaRPr lang="en-US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8%.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1000 personas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esperan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desarrollen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cancer.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9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darán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De las 990 que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10%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darán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99 personas.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solamente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9 de las 108 personas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dieron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positivo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 (8%).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población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“base rate”. El error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cuenta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“base rate”.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juicio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hacemos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situacioness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reflejar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factores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la base rate, ii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iii)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condicional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hipótesis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verdadera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falsa. 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 rate neglect: no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tomamos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cuenta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apropiadamente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primero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factores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b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UY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9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Desatención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Base-Rate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 rate </a:t>
            </a:r>
            <a:r>
              <a:rPr lang="en-U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fracción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población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tiene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alguna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característica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interés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cancer,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resfrío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común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o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cromosoma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Y) </a:t>
            </a:r>
          </a:p>
          <a:p>
            <a:pPr>
              <a:spcAft>
                <a:spcPts val="600"/>
              </a:spcAft>
            </a:pP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Base-rate neglect (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negligencia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tasa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base)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refiere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fracaso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tomar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propiamente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cuenta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 rate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juicio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probabilístico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5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Sesgo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confirmación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característica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actualización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bayesiana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un par de personas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rápidamente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tirar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moneda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decir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ambos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asignarán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fuere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parecer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previo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(washing out of the priors):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racionales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exponen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con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tiempo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pondrán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aprioris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comportan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general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debido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que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diferente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personas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conservadoras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leen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periódicos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conservadores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seleccionada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 idem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izquierda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liberales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 no obstante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presentada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forma,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ponerse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Sesgo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</a:p>
          <a:p>
            <a:pPr>
              <a:spcAft>
                <a:spcPts val="600"/>
              </a:spcAft>
            </a:pP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78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Estudio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 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participantes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apriori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apoyo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rechazo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muerte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les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hace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leer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artículo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contiene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ambigua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acerca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ventajas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desventajas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muerte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vez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llegar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acuerdo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expuestos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misma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ambos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grupos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interpretaron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soporte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5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Según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teoría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324" y="1600200"/>
            <a:ext cx="6189351" cy="4525963"/>
          </a:xfrm>
        </p:spPr>
      </p:pic>
    </p:spTree>
    <p:extLst>
      <p:ext uri="{BB962C8B-B14F-4D97-AF65-F5344CB8AC3E}">
        <p14:creationId xmlns:p14="http://schemas.microsoft.com/office/powerpoint/2010/main" val="2722689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Sesgo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confirmación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Sesgo</a:t>
            </a:r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Confirmación</a:t>
            </a:r>
            <a:r>
              <a:rPr lang="en-US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(Confirmation bias)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tendencia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inerpretar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evidencia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soporte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creencias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previas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8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24200"/>
            <a:ext cx="5196410" cy="322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59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endParaRPr lang="en-US" sz="2000" dirty="0" err="1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dirty="0" smtClean="0"/>
              <a:t>Explica racismo, sexismo, las apuestas, teorías conspirativas, etc.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24740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ué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endParaRPr lang="es-UY" sz="2800" dirty="0" smtClean="0"/>
          </a:p>
          <a:p>
            <a:endParaRPr lang="es-UY" sz="2800" dirty="0"/>
          </a:p>
          <a:p>
            <a:r>
              <a:rPr lang="es-UY" sz="2800" dirty="0" smtClean="0"/>
              <a:t>i) los individuos muchas veces fallan en incorporar la evidencia que va contra sus creencias;</a:t>
            </a:r>
          </a:p>
          <a:p>
            <a:r>
              <a:rPr lang="es-UY" sz="2800" dirty="0" smtClean="0"/>
              <a:t>ii) cuando la evidencia es vaga o ambigua y admite múltiples interpretaciones , los individuos tienden a interpretarla de una manera </a:t>
            </a:r>
            <a:r>
              <a:rPr lang="es-UY" sz="2800" dirty="0" smtClean="0"/>
              <a:t>tal que sustenta </a:t>
            </a:r>
            <a:r>
              <a:rPr lang="es-UY" sz="2800" dirty="0" smtClean="0"/>
              <a:t>sus creencias;</a:t>
            </a:r>
          </a:p>
          <a:p>
            <a:r>
              <a:rPr lang="es-UY" sz="2800" dirty="0"/>
              <a:t>i</a:t>
            </a:r>
            <a:r>
              <a:rPr lang="es-UY" sz="2800" dirty="0" smtClean="0"/>
              <a:t>ii) los individuos tienden a exigir un estándar más alto de prueba para la evidencia que contradice sus creencias con respecto a la </a:t>
            </a:r>
            <a:r>
              <a:rPr lang="es-UY" sz="2800" dirty="0" smtClean="0"/>
              <a:t>que la sustenta</a:t>
            </a:r>
            <a:r>
              <a:rPr lang="es-UY" sz="2800" dirty="0" smtClean="0"/>
              <a:t>.</a:t>
            </a:r>
            <a:endParaRPr lang="es-UY" sz="2800" dirty="0"/>
          </a:p>
        </p:txBody>
      </p:sp>
    </p:spTree>
    <p:extLst>
      <p:ext uri="{BB962C8B-B14F-4D97-AF65-F5344CB8AC3E}">
        <p14:creationId xmlns:p14="http://schemas.microsoft.com/office/powerpoint/2010/main" val="157297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acerca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independencia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Recordar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afecta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ocurrencia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principio hay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caminos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cometer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error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acerca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independencia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 marL="9715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hechos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lo son; y</a:t>
            </a:r>
          </a:p>
          <a:p>
            <a:pPr marL="971550" lvl="1" indent="-514350">
              <a:spcAft>
                <a:spcPts val="600"/>
              </a:spcAft>
              <a:buFont typeface="+mj-lt"/>
              <a:buAutoNum type="arabicPeriod"/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lo son.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0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(Availability)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facilidad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información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disponible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Heurística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availability heuristic)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valúa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un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suceso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otras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heurísticas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funcional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ocacionalmete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lleva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camino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9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Autofit/>
          </a:bodyPr>
          <a:lstStyle/>
          <a:p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r>
              <a:rPr lang="es-UY" sz="2800" dirty="0" smtClean="0"/>
              <a:t>En estos casos se asigna la probabilidad a un evento a través de la facilidad con que el evento viene a la mente: tratamos el evento X parecido a Y si X viene a la mente más fácilmente que Y.</a:t>
            </a:r>
          </a:p>
          <a:p>
            <a:r>
              <a:rPr lang="es-UY" sz="2800" dirty="0" smtClean="0"/>
              <a:t>Disponibilidad explica porqué la gente cree que los crímenes violentos son más comunes que otro tipo de delitos. Los crímenes violentos vienen a la mente más fácilmente por la </a:t>
            </a:r>
            <a:r>
              <a:rPr lang="es-UY" sz="2800" dirty="0" smtClean="0"/>
              <a:t>particularidad </a:t>
            </a:r>
            <a:r>
              <a:rPr lang="es-UY" sz="2800" dirty="0" smtClean="0"/>
              <a:t>de las imágenes y por que son reportados con intensidad en la prensa.</a:t>
            </a:r>
          </a:p>
          <a:p>
            <a:r>
              <a:rPr lang="es-UY" sz="2800" dirty="0" smtClean="0"/>
              <a:t>Explica también el miedo a los accidentes aéreos, los accidentes nucleares, los ataques terroristas, etc.</a:t>
            </a:r>
          </a:p>
        </p:txBody>
      </p:sp>
    </p:spTree>
    <p:extLst>
      <p:ext uri="{BB962C8B-B14F-4D97-AF65-F5344CB8AC3E}">
        <p14:creationId xmlns:p14="http://schemas.microsoft.com/office/powerpoint/2010/main" val="31651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Recapitulación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conceptos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Independencia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ley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números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Base-rate neglect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Sesgo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confirmación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Disponibilidad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mtClean="0">
                <a:latin typeface="Verdana" pitchFamily="34" charset="0"/>
                <a:ea typeface="Verdana" pitchFamily="34" charset="0"/>
                <a:cs typeface="Verdana" pitchFamily="34" charset="0"/>
              </a:rPr>
              <a:t>heurística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6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jugador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erroneamente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que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considera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jugador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jugador ha perdido 30 veces en una fila en una máquina 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tragamonedas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 lo deja. Alguien más 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juga en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máquina, ya que 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 espera tener </a:t>
            </a:r>
            <a:r>
              <a:rPr lang="es-E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una jugada </a:t>
            </a:r>
            <a:r>
              <a:rPr lang="es-E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ganadora.</a:t>
            </a: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27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dos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resultados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independientes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realidad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lo son se da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generalmente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 la inversion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valores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accidentes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tránsito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correlacionados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año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año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posible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pensar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próximo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tener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se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ha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tenido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ninguno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los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últimos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años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en-US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9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ley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pequeños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números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relacionado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la 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law of small numbers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según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asemejan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 las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distribución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que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extrajeron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Bob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arroja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moneda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veces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logra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caras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Concluye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moneda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no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está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balanceada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exageran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grado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pequeñas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parecen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población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han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extraídas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muestras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7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y 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conjunction fallacy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sobreestima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contexto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planificación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Proyectos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complejos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abarcan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muchas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parte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debe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lugar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que el Proyecto sea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exitoso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Aún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parte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ajuste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adecuadamente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ajusten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planificadores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comenten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sobreestiman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sobreestiman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el Proyecto sea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exitoso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891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o B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comete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disjunction fallacy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subestima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Ejemplo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estudiante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protección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financiera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pensar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tenga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más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ciencias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naturales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 obstante,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subconjunto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ciencias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naturales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3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contexto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evaluación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riesgos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A menudo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un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depende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críticamente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caso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algunos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ellos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todo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Aún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baja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al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uno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alta.</a:t>
            </a:r>
            <a:endParaRPr 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subestima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proposición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el primer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falla</a:t>
            </a:r>
            <a:r>
              <a:rPr 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…..,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implicando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que se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subestima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que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sistema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falle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79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Ambas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falacias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pueden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explicarse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términos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anclaje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el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ajsute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Los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individuos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sobreestiman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ancla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ajustan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abajo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insuficientemente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Subestiman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si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usan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la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probabilidad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cualquier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disjunción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como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ancla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y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ajustan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hacia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arriba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insuficientemente</a:t>
            </a:r>
            <a:r>
              <a:rPr 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83FF-8903-4890-88F1-0FBC2A40883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6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8079</TotalTime>
  <Words>1560</Words>
  <Application>Microsoft Office PowerPoint</Application>
  <PresentationFormat>Presentación en pantalla (4:3)</PresentationFormat>
  <Paragraphs>116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Calibri</vt:lpstr>
      <vt:lpstr>Narkisim</vt:lpstr>
      <vt:lpstr>Verdana</vt:lpstr>
      <vt:lpstr>Office Theme</vt:lpstr>
      <vt:lpstr>5: Juicio bajo Riesgo e Incertidumbre</vt:lpstr>
      <vt:lpstr>Falacias acerca de independencia</vt:lpstr>
      <vt:lpstr>La falacia del jugador</vt:lpstr>
      <vt:lpstr>Presentación de PowerPoint</vt:lpstr>
      <vt:lpstr>La ley de los pequeños números</vt:lpstr>
      <vt:lpstr>Falacia de Conjunción</vt:lpstr>
      <vt:lpstr>Falacia de Disjunción </vt:lpstr>
      <vt:lpstr>Presentación de PowerPoint</vt:lpstr>
      <vt:lpstr>Presentación de PowerPoint</vt:lpstr>
      <vt:lpstr>Base rate neglet</vt:lpstr>
      <vt:lpstr>Presentación de PowerPoint</vt:lpstr>
      <vt:lpstr>Presentación de PowerPoint</vt:lpstr>
      <vt:lpstr>Desatención de la Base-Rate</vt:lpstr>
      <vt:lpstr>Sesgo de confirmación</vt:lpstr>
      <vt:lpstr>Presentación de PowerPoint</vt:lpstr>
      <vt:lpstr>Según la teoría:</vt:lpstr>
      <vt:lpstr>Sesgo de confirmación</vt:lpstr>
      <vt:lpstr>Presentación de PowerPoint</vt:lpstr>
      <vt:lpstr>Por qué?</vt:lpstr>
      <vt:lpstr>Disponibilidad</vt:lpstr>
      <vt:lpstr>Presentación de PowerPoint</vt:lpstr>
      <vt:lpstr>Recapitulación de conceptos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Rational Choice Under Certainty</dc:title>
  <dc:creator>Mallick</dc:creator>
  <cp:lastModifiedBy>User</cp:lastModifiedBy>
  <cp:revision>131</cp:revision>
  <dcterms:created xsi:type="dcterms:W3CDTF">2012-03-19T02:17:34Z</dcterms:created>
  <dcterms:modified xsi:type="dcterms:W3CDTF">2018-10-15T21:15:10Z</dcterms:modified>
</cp:coreProperties>
</file>