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58" r:id="rId3"/>
    <p:sldId id="280" r:id="rId4"/>
    <p:sldId id="281" r:id="rId5"/>
    <p:sldId id="277" r:id="rId6"/>
    <p:sldId id="259" r:id="rId7"/>
    <p:sldId id="260" r:id="rId8"/>
    <p:sldId id="283" r:id="rId9"/>
    <p:sldId id="284" r:id="rId10"/>
    <p:sldId id="286" r:id="rId11"/>
    <p:sldId id="287" r:id="rId12"/>
    <p:sldId id="288" r:id="rId13"/>
    <p:sldId id="262" r:id="rId14"/>
    <p:sldId id="290" r:id="rId15"/>
    <p:sldId id="291" r:id="rId16"/>
    <p:sldId id="292" r:id="rId17"/>
    <p:sldId id="278" r:id="rId18"/>
    <p:sldId id="293" r:id="rId19"/>
    <p:sldId id="294" r:id="rId20"/>
    <p:sldId id="279" r:id="rId21"/>
    <p:sldId id="295" r:id="rId22"/>
    <p:sldId id="26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47" autoAdjust="0"/>
    <p:restoredTop sz="94660"/>
  </p:normalViewPr>
  <p:slideViewPr>
    <p:cSldViewPr>
      <p:cViewPr varScale="1">
        <p:scale>
          <a:sx n="121" d="100"/>
          <a:sy n="121" d="100"/>
        </p:scale>
        <p:origin x="123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E171DE-0762-4A91-903F-F58F8466B033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FB5919-BEB3-48C1-AFB2-C0BFECA1157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403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B5919-BEB3-48C1-AFB2-C0BFECA1157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2649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B5919-BEB3-48C1-AFB2-C0BFECA1157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3756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B5919-BEB3-48C1-AFB2-C0BFECA1157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0529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B5919-BEB3-48C1-AFB2-C0BFECA1157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4825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B5919-BEB3-48C1-AFB2-C0BFECA1157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2124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B5919-BEB3-48C1-AFB2-C0BFECA1157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447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B5919-BEB3-48C1-AFB2-C0BFECA1157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6798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B5919-BEB3-48C1-AFB2-C0BFECA1157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2698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B5919-BEB3-48C1-AFB2-C0BFECA1157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3478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B5919-BEB3-48C1-AFB2-C0BFECA1157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1623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B5919-BEB3-48C1-AFB2-C0BFECA1157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043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B5919-BEB3-48C1-AFB2-C0BFECA1157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85898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B5919-BEB3-48C1-AFB2-C0BFECA1157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8110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B5919-BEB3-48C1-AFB2-C0BFECA1157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92187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B5919-BEB3-48C1-AFB2-C0BFECA1157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156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B5919-BEB3-48C1-AFB2-C0BFECA1157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6915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B5919-BEB3-48C1-AFB2-C0BFECA1157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644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B5919-BEB3-48C1-AFB2-C0BFECA1157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5325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UY" dirty="0" smtClean="0"/>
              <a:t>Conjunción:</a:t>
            </a:r>
            <a:r>
              <a:rPr lang="es-UY" baseline="0" dirty="0" smtClean="0"/>
              <a:t> </a:t>
            </a:r>
            <a:r>
              <a:rPr lang="en-US" smtClean="0">
                <a:effectLst/>
              </a:rPr>
              <a:t>the action or an instance of two or more events or things occurring at the same point in time or space.</a:t>
            </a:r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B5919-BEB3-48C1-AFB2-C0BFECA1157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0308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B5919-BEB3-48C1-AFB2-C0BFECA1157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0755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UY" dirty="0" smtClean="0"/>
              <a:t>Conjunción:</a:t>
            </a:r>
            <a:r>
              <a:rPr lang="es-UY" baseline="0" dirty="0" smtClean="0"/>
              <a:t> </a:t>
            </a:r>
            <a:r>
              <a:rPr lang="en-US" smtClean="0">
                <a:effectLst/>
              </a:rPr>
              <a:t>the action or an instance of two or more events or things occurring at the same point in time or space.</a:t>
            </a:r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B5919-BEB3-48C1-AFB2-C0BFECA1157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0780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UY" dirty="0" smtClean="0"/>
              <a:t>Conjunción:</a:t>
            </a:r>
            <a:r>
              <a:rPr lang="es-UY" baseline="0" dirty="0" smtClean="0"/>
              <a:t> </a:t>
            </a:r>
            <a:r>
              <a:rPr lang="en-US" smtClean="0">
                <a:effectLst/>
              </a:rPr>
              <a:t>the action or an instance of two or more events or things occurring at the same point in time or space.</a:t>
            </a:r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B5919-BEB3-48C1-AFB2-C0BFECA1157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676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A0D48-0EE0-4B6C-BCBE-27753BCD74C3}" type="datetime1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©Erik Angner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653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EBB0-1094-4AB8-BB54-967951F998C5}" type="datetime1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©Erik Angner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331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B18C0-A9E9-456A-9ABE-F15E545751CC}" type="datetime1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©Erik Angner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146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FF5BC-7BDB-40F4-9696-BB95F771B0DC}" type="datetime1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©Erik </a:t>
            </a:r>
            <a:r>
              <a:rPr lang="en-US" dirty="0" err="1" smtClean="0"/>
              <a:t>Angner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6BB83FF-8903-4890-88F1-0FBC2A40883E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39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3892C-F20F-4858-B4F1-6F8B3EAE8D94}" type="datetime1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©Erik Angner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825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0647A-777B-4DA1-9563-6126A892CF42}" type="datetime1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©Erik Angner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560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05BA6-9B8D-415F-8F7E-79B12D6B2C3D}" type="datetime1">
              <a:rPr lang="en-US" smtClean="0"/>
              <a:t>10/15/2018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©Erik Angner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131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49D6-104B-4AA6-996E-F44CA625CFB1}" type="datetime1">
              <a:rPr lang="en-US" smtClean="0"/>
              <a:t>10/15/2018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©Erik Angner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257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E1D38-C8BE-4E39-B29E-2C6B11260913}" type="datetime1">
              <a:rPr lang="en-US" smtClean="0"/>
              <a:t>10/15/2018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©Erik Angner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929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89D82-0E88-4435-AA22-4241B1888D36}" type="datetime1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©Erik Angner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523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1178C-3064-439C-8BFE-5A2093279590}" type="datetime1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©Erik Angner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06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51D95-FE8D-4B58-9B41-945ABC3B7F0B}" type="datetime1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©Erik Angner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B83FF-8903-4890-88F1-0FBC2A4088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145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5: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Juicio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bajo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Riesgo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 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Incertidumbre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368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Base rate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neglet</a:t>
            </a:r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Una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fuente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razonamiento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imperfecto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sobre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las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probabilidades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resulta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confusión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las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probabilidades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condicionales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(A/B) y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(B/A).</a:t>
            </a:r>
          </a:p>
          <a:p>
            <a:pPr>
              <a:spcAft>
                <a:spcPts val="600"/>
              </a:spcAft>
            </a:pP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Analizando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las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mamografías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Supongamos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que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sabemos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las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estadísticas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que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un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momento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del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tiempo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un 1% de las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mujeres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tienen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cancer de mamas. El test que se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administra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correcto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el 90% de los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casos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significa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que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mujer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tiene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cancer hay un 90% de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posibilidad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que el test de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positivo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y un 10%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negativo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Si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mujer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no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tiene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cancer hay un 10% de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probabilidad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 que el test de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positivo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y un 90% de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probabilidad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que de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negativo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pPr>
              <a:spcAft>
                <a:spcPts val="600"/>
              </a:spcAft>
            </a:pP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Supongamos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mujer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obtiene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un test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positivo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¿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cuál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probabilidad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 que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tenga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cancer?</a:t>
            </a:r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395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3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7324" y="1600200"/>
            <a:ext cx="6189351" cy="4525963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603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endParaRPr lang="en-US" sz="3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probabilidad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8%.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 1000 personas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solamente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10 se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esperan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que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desarrollen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cancer. De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ellas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9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darán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positivo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De las 990 que no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tienen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cancer,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solamente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10%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darán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positivo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99 personas.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lo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tanto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solamente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9 de las 108 personas que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dieron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positivo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realmente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tienen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cancer (8%). 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fracción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toda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población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que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tienen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cancer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 “base rate”. El error que se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comete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no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tomar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cuenta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 “base rate”.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El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juicio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que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hacemos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estas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situacioness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debería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reflejar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tres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factores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la base rate, ii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evidencia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 iii)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probabilidad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condicional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que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veamos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evidencia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cuando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hipótesis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verdadera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cuando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falsa. 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Base rate neglect: no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tomamos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cuenta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apropiadamente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el primero de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estos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factores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b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UY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923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Desatención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la Base-Rate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Aft>
                <a:spcPts val="600"/>
              </a:spcAft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 </a:t>
            </a: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base rate </a:t>
            </a:r>
            <a:r>
              <a:rPr lang="en-US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fracción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población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que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tiene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alguna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característica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interés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tal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cancer,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resfrío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común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o el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cromosoma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Y) </a:t>
            </a:r>
          </a:p>
          <a:p>
            <a:pPr>
              <a:spcAft>
                <a:spcPts val="600"/>
              </a:spcAft>
            </a:pP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Base-rate neglect (</a:t>
            </a:r>
            <a:r>
              <a:rPr lang="en-US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negligencia</a:t>
            </a: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la </a:t>
            </a:r>
            <a:r>
              <a:rPr lang="en-US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tasa</a:t>
            </a: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base) 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refiere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 el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fracaso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tomar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propiamente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cuenta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 </a:t>
            </a: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base rate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el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juicio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probabilístico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050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Autofit/>
          </a:bodyPr>
          <a:lstStyle/>
          <a:p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Sesgo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confirmación</a:t>
            </a:r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Una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característica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actualización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bayesiana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que un par de personas se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pondrán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acuerdo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rápidamente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sobre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probabilidad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del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resultado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al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tirar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moneda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decir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ambos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asignarán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misma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probabilidad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independiente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cual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fuere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su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parecer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previo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(washing out of the priors):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cuando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los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individuos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racionales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exponen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misma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evidencia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con el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tiempo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pondrán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acuerdo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independientemente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sus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aprioris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realidad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los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individuos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no se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comportan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general de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manera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Muchas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veces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debido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 que los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individuos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están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expuestos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diferente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evidencia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personas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conservadoras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leen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periódicos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conservadores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que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presentan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información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seleccionada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 idem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izquierda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liberales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Pero no obstante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muchas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veces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los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individuos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están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expuestos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misma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evidencia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presentada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misma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forma, y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fallan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ponerse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acuerdo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Sesgo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confirmación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 </a:t>
            </a:r>
          </a:p>
          <a:p>
            <a:pPr>
              <a:spcAft>
                <a:spcPts val="600"/>
              </a:spcAft>
            </a:pPr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781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Autofit/>
          </a:bodyPr>
          <a:lstStyle/>
          <a:p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Estudio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 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participantes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con un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apriori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apoyo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rechazo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muerte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se les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hace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leer un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artículo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que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contiene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información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ambigua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acerca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las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ventajas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desventajas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muerte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vez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llegar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 un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acuerdo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al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expuestos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misma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información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ambos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grupos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interpretaron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información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soporte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sus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creencias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52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Autofit/>
          </a:bodyPr>
          <a:lstStyle/>
          <a:p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Según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teoría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10" name="Marcador de contenido 9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7324" y="1600200"/>
            <a:ext cx="6189351" cy="4525963"/>
          </a:xfrm>
        </p:spPr>
      </p:pic>
    </p:spTree>
    <p:extLst>
      <p:ext uri="{BB962C8B-B14F-4D97-AF65-F5344CB8AC3E}">
        <p14:creationId xmlns:p14="http://schemas.microsoft.com/office/powerpoint/2010/main" val="2722689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Sesgo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confirmación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8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Sesgo</a:t>
            </a:r>
            <a:r>
              <a:rPr lang="en-US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28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Confirmación</a:t>
            </a:r>
            <a:r>
              <a:rPr lang="en-US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(Confirmation bias) </a:t>
            </a:r>
            <a:r>
              <a:rPr lang="en-US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 </a:t>
            </a:r>
            <a:r>
              <a:rPr lang="en-US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tendencia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los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individuos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 </a:t>
            </a:r>
            <a:r>
              <a:rPr lang="en-US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inerpretar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 </a:t>
            </a:r>
            <a:r>
              <a:rPr lang="en-US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evidencia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como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soporte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creencias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previas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2800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124200"/>
            <a:ext cx="5196410" cy="3222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597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Autofit/>
          </a:bodyPr>
          <a:lstStyle/>
          <a:p>
            <a:endParaRPr lang="en-US" sz="2000" dirty="0" err="1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Y" dirty="0" smtClean="0"/>
              <a:t>Explica racismo, sexismo, las apuestas, teorías conspirativas, etc.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247408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Autofit/>
          </a:bodyPr>
          <a:lstStyle/>
          <a:p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q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ué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?</a:t>
            </a:r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endParaRPr lang="es-UY" sz="2800" dirty="0" smtClean="0"/>
          </a:p>
          <a:p>
            <a:endParaRPr lang="es-UY" sz="2800" dirty="0"/>
          </a:p>
          <a:p>
            <a:r>
              <a:rPr lang="es-UY" sz="2800" dirty="0" smtClean="0"/>
              <a:t>i) los individuos muchas veces fallan en incorporar la evidencia que va contra sus creencias;</a:t>
            </a:r>
          </a:p>
          <a:p>
            <a:r>
              <a:rPr lang="es-UY" sz="2800" dirty="0" smtClean="0"/>
              <a:t>ii) cuando la evidencia es vaga o ambigua y admite múltiples interpretaciones , los individuos tienden a interpretarla de una manera </a:t>
            </a:r>
            <a:r>
              <a:rPr lang="es-UY" sz="2800" dirty="0" smtClean="0"/>
              <a:t>tal que sustenta </a:t>
            </a:r>
            <a:r>
              <a:rPr lang="es-UY" sz="2800" dirty="0" smtClean="0"/>
              <a:t>sus creencias;</a:t>
            </a:r>
          </a:p>
          <a:p>
            <a:r>
              <a:rPr lang="es-UY" sz="2800" dirty="0"/>
              <a:t>i</a:t>
            </a:r>
            <a:r>
              <a:rPr lang="es-UY" sz="2800" dirty="0" smtClean="0"/>
              <a:t>ii) los individuos tienden a exigir un estándar más alto de prueba para la evidencia que contradice sus creencias con respecto a la </a:t>
            </a:r>
            <a:r>
              <a:rPr lang="es-UY" sz="2800" dirty="0" smtClean="0"/>
              <a:t>que la sustenta</a:t>
            </a:r>
            <a:r>
              <a:rPr lang="es-UY" sz="2800" dirty="0" smtClean="0"/>
              <a:t>.</a:t>
            </a:r>
            <a:endParaRPr lang="es-UY" sz="2800" dirty="0"/>
          </a:p>
        </p:txBody>
      </p:sp>
    </p:spTree>
    <p:extLst>
      <p:ext uri="{BB962C8B-B14F-4D97-AF65-F5344CB8AC3E}">
        <p14:creationId xmlns:p14="http://schemas.microsoft.com/office/powerpoint/2010/main" val="1572973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Falacias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acerca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independencia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spcAft>
                <a:spcPts val="600"/>
              </a:spcAft>
            </a:pP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Recordar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Los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resultados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son </a:t>
            </a:r>
            <a:r>
              <a:rPr lang="en-US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independientes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ocurrencia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ellos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no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afecta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probabilidad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la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ocurrencia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del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otro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pPr>
              <a:spcAft>
                <a:spcPts val="600"/>
              </a:spcAft>
            </a:pP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principio hay dos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caminos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los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cuales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pueda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cometer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un error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acerca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la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independencia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</a:p>
          <a:p>
            <a:pPr marL="971550" lvl="1" indent="-514350">
              <a:spcAft>
                <a:spcPts val="600"/>
              </a:spcAft>
              <a:buFont typeface="+mj-lt"/>
              <a:buAutoNum type="arabicPeriod"/>
            </a:pP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Creer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que dos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resultados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son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independientes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cuando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los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hechos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no lo son; y</a:t>
            </a:r>
          </a:p>
          <a:p>
            <a:pPr marL="971550" lvl="1" indent="-514350">
              <a:spcAft>
                <a:spcPts val="600"/>
              </a:spcAft>
              <a:buFont typeface="+mj-lt"/>
              <a:buAutoNum type="arabicPeriod"/>
            </a:pP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Creer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que dos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resultados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son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dependientes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cuando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realidad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no lo son.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507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Disponibilidad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en-US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Disponibilidad</a:t>
            </a: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(Availability)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facilidad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con la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cual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información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puede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estar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disponible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mente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 </a:t>
            </a:r>
            <a:r>
              <a:rPr lang="en-US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Heurística</a:t>
            </a: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la </a:t>
            </a:r>
            <a:r>
              <a:rPr lang="en-US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Disponibilidad</a:t>
            </a: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availability heuristic) 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valúa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probabilidad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un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suceso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función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su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disponibilidad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Como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otras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heurísticas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disponibilidad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puede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ser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funcional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ocacionalmete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nos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lleva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por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mal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camino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295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Autofit/>
          </a:bodyPr>
          <a:lstStyle/>
          <a:p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lnSpcReduction="10000"/>
          </a:bodyPr>
          <a:lstStyle/>
          <a:p>
            <a:r>
              <a:rPr lang="es-UY" sz="2800" dirty="0" smtClean="0"/>
              <a:t>En estos casos se asigna la probabilidad a un evento a través de la facilidad con que el evento viene a la mente: tratamos el evento X parecido a Y si X viene a la mente más fácilmente que Y.</a:t>
            </a:r>
          </a:p>
          <a:p>
            <a:r>
              <a:rPr lang="es-UY" sz="2800" dirty="0" smtClean="0"/>
              <a:t>Disponibilidad explica porqué la gente cree que los crímenes violentos son más comunes que otro tipo de delitos. Los crímenes violentos vienen a la mente más fácilmente por la </a:t>
            </a:r>
            <a:r>
              <a:rPr lang="es-UY" sz="2800" dirty="0" smtClean="0"/>
              <a:t>particularidad </a:t>
            </a:r>
            <a:r>
              <a:rPr lang="es-UY" sz="2800" dirty="0" smtClean="0"/>
              <a:t>de las imágenes y por que son reportados con intensidad en la prensa.</a:t>
            </a:r>
          </a:p>
          <a:p>
            <a:r>
              <a:rPr lang="es-UY" sz="2800" dirty="0" smtClean="0"/>
              <a:t>Explica también el miedo a los accidentes aéreos, los accidentes nucleares, los ataques terroristas, etc.</a:t>
            </a:r>
          </a:p>
        </p:txBody>
      </p:sp>
    </p:spTree>
    <p:extLst>
      <p:ext uri="{BB962C8B-B14F-4D97-AF65-F5344CB8AC3E}">
        <p14:creationId xmlns:p14="http://schemas.microsoft.com/office/powerpoint/2010/main" val="316519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Recapitulación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conceptos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Independencia</a:t>
            </a: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 ley de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los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pequeños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números</a:t>
            </a: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</a:pP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Falacia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conjunción</a:t>
            </a: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</a:pP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Falacia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disjunción</a:t>
            </a: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Base-rate neglect</a:t>
            </a:r>
          </a:p>
          <a:p>
            <a:pPr>
              <a:spcAft>
                <a:spcPts val="600"/>
              </a:spcAft>
            </a:pP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Sesgo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confirmación</a:t>
            </a: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</a:pP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Disponibilidad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mtClean="0">
                <a:latin typeface="Verdana" pitchFamily="34" charset="0"/>
                <a:ea typeface="Verdana" pitchFamily="34" charset="0"/>
                <a:cs typeface="Verdana" pitchFamily="34" charset="0"/>
              </a:rPr>
              <a:t>heurística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368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falacia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del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jugador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Creer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erroneamente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que dos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resultados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son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dependientes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los que se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considera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 </a:t>
            </a:r>
            <a:r>
              <a:rPr lang="en-US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falacia</a:t>
            </a: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del </a:t>
            </a:r>
            <a:r>
              <a:rPr lang="en-US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jugador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Ejemplo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  <a:r>
              <a:rPr lang="es-E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 jugador ha perdido 30 veces en una fila en una máquina </a:t>
            </a:r>
            <a:r>
              <a:rPr lang="es-E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tragamonedas </a:t>
            </a:r>
            <a:r>
              <a:rPr lang="es-E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 lo deja. Alguien más </a:t>
            </a:r>
            <a:r>
              <a:rPr lang="es-E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juga en </a:t>
            </a:r>
            <a:r>
              <a:rPr lang="es-E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máquina, ya que </a:t>
            </a:r>
            <a:r>
              <a:rPr lang="es-E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 espera tener </a:t>
            </a:r>
            <a:r>
              <a:rPr lang="es-E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una jugada </a:t>
            </a:r>
            <a:r>
              <a:rPr lang="es-E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ganadora.</a:t>
            </a: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727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Creer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que dos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resultados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son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independientes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cuando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realidad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no lo son se da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generalmente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 la inversion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valores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Los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accidentes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tránsito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no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están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correlacionados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año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año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posible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pensar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que se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está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próximo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tener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no se 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ha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tenido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ninguno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los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últimos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años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91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 ley de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los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pequeños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números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Esto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está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relacionado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con la </a:t>
            </a: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law of small numbers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según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cual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muestras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pequeñas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se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asemejan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 las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distribución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la que se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extrajeron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Ejemplo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Bob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arroja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una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moneda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tres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veces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logra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tres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caras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Concluye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que la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moneda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no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está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balanceada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Los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individuos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exageran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el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grado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el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cual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pequeñas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muestras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se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parecen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 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población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la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cual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se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han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extraídas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las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muestras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776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Falacia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Conjunción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 y B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conjunción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comete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 </a:t>
            </a: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conjunction fallacy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cuando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sobreestima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probabilidad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conjunción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importante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el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contexto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planificación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Proyectos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complejos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abarcan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muchas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partes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cada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parte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debe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estar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su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lugar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para que el Proyecto sea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exitoso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Aún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cuando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probabilidad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que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cada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parte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ajuste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adecuadamente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sea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alta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probabilidad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que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todas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las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partes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ajusten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puede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baja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Los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planificadores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que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comenten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falacia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sobreestiman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probabilidad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conjunción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lo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tanto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sobreestiman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probabilidad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que el Proyecto sea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exitoso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891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Falacia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Disjunción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 o B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disjunción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comete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 </a:t>
            </a: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disjunction fallacy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cuando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subestima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probabilidad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disjunción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Ejemplo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Un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estudiante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con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protección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financiera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puede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pensar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que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tenga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más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probabilidad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mención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física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que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ciencias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naturales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No obstante,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física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un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subconjunto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las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ciencias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naturales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635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importante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el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contexto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evaluación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riesgos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A menudo un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sistema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un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todo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depende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críticamente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algunos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elementos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que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caso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que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falle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algunos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ellos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falla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todo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el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sistema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Aún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probabilidad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que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cualquiera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los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elementos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falle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baja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probabilidad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que al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menos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los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elementos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falle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alta.</a:t>
            </a:r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subestima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probabilidad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disjunción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proposición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que el primer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elemento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falla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 el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segundo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elemento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falla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…..,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implicando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que se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subestima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probabilidad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que el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sistema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falle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796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Ambas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falacias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pueden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explicarse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términos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del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anclaje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 el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ajsute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Los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individuos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sobreestiman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probabilidad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conjunción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usan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probabilidad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cualquier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conjunción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ancla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ajustan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hacia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abajo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insuficientemente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Subestiman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probabilidad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disjunción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usan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probabilidad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cualquier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disjunción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ancla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ajustan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hacia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arriba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insuficientemente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663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8079</TotalTime>
  <Words>1560</Words>
  <Application>Microsoft Office PowerPoint</Application>
  <PresentationFormat>Presentación en pantalla (4:3)</PresentationFormat>
  <Paragraphs>116</Paragraphs>
  <Slides>22</Slides>
  <Notes>22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7" baseType="lpstr">
      <vt:lpstr>Arial</vt:lpstr>
      <vt:lpstr>Calibri</vt:lpstr>
      <vt:lpstr>Narkisim</vt:lpstr>
      <vt:lpstr>Verdana</vt:lpstr>
      <vt:lpstr>Office Theme</vt:lpstr>
      <vt:lpstr>5: Juicio bajo Riesgo e Incertidumbre</vt:lpstr>
      <vt:lpstr>Falacias acerca de independencia</vt:lpstr>
      <vt:lpstr>La falacia del jugador</vt:lpstr>
      <vt:lpstr>Presentación de PowerPoint</vt:lpstr>
      <vt:lpstr>La ley de los pequeños números</vt:lpstr>
      <vt:lpstr>Falacia de Conjunción</vt:lpstr>
      <vt:lpstr>Falacia de Disjunción </vt:lpstr>
      <vt:lpstr>Presentación de PowerPoint</vt:lpstr>
      <vt:lpstr>Presentación de PowerPoint</vt:lpstr>
      <vt:lpstr>Base rate neglet</vt:lpstr>
      <vt:lpstr>Presentación de PowerPoint</vt:lpstr>
      <vt:lpstr>Presentación de PowerPoint</vt:lpstr>
      <vt:lpstr>Desatención de la Base-Rate</vt:lpstr>
      <vt:lpstr>Sesgo de confirmación</vt:lpstr>
      <vt:lpstr>Presentación de PowerPoint</vt:lpstr>
      <vt:lpstr>Según la teoría:</vt:lpstr>
      <vt:lpstr>Sesgo de confirmación</vt:lpstr>
      <vt:lpstr>Presentación de PowerPoint</vt:lpstr>
      <vt:lpstr>Por qué?</vt:lpstr>
      <vt:lpstr>Disponibilidad</vt:lpstr>
      <vt:lpstr>Presentación de PowerPoint</vt:lpstr>
      <vt:lpstr>Recapitulación de conceptos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2: Rational Choice Under Certainty</dc:title>
  <dc:creator>Mallick</dc:creator>
  <cp:lastModifiedBy>User</cp:lastModifiedBy>
  <cp:revision>131</cp:revision>
  <dcterms:created xsi:type="dcterms:W3CDTF">2012-03-19T02:17:34Z</dcterms:created>
  <dcterms:modified xsi:type="dcterms:W3CDTF">2018-10-15T21:15:10Z</dcterms:modified>
</cp:coreProperties>
</file>