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7" r:id="rId2"/>
    <p:sldId id="258" r:id="rId3"/>
    <p:sldId id="277" r:id="rId4"/>
    <p:sldId id="259" r:id="rId5"/>
    <p:sldId id="260" r:id="rId6"/>
    <p:sldId id="282" r:id="rId7"/>
    <p:sldId id="278" r:id="rId8"/>
    <p:sldId id="279" r:id="rId9"/>
    <p:sldId id="280" r:id="rId10"/>
    <p:sldId id="281" r:id="rId11"/>
    <p:sldId id="283" r:id="rId12"/>
    <p:sldId id="262" r:id="rId13"/>
    <p:sldId id="284" r:id="rId14"/>
    <p:sldId id="286" r:id="rId15"/>
    <p:sldId id="285" r:id="rId16"/>
    <p:sldId id="263" r:id="rId17"/>
    <p:sldId id="287" r:id="rId18"/>
    <p:sldId id="264" r:id="rId19"/>
    <p:sldId id="265" r:id="rId20"/>
    <p:sldId id="288" r:id="rId21"/>
    <p:sldId id="266" r:id="rId22"/>
    <p:sldId id="267" r:id="rId23"/>
    <p:sldId id="289" r:id="rId24"/>
    <p:sldId id="290" r:id="rId25"/>
    <p:sldId id="291" r:id="rId26"/>
    <p:sldId id="292" r:id="rId27"/>
    <p:sldId id="268" r:id="rId28"/>
    <p:sldId id="293" r:id="rId29"/>
    <p:sldId id="270" r:id="rId30"/>
    <p:sldId id="271" r:id="rId31"/>
    <p:sldId id="272" r:id="rId32"/>
    <p:sldId id="294" r:id="rId33"/>
    <p:sldId id="273" r:id="rId34"/>
    <p:sldId id="296" r:id="rId35"/>
    <p:sldId id="297" r:id="rId36"/>
    <p:sldId id="298" r:id="rId37"/>
    <p:sldId id="274" r:id="rId38"/>
    <p:sldId id="300" r:id="rId39"/>
    <p:sldId id="301" r:id="rId40"/>
    <p:sldId id="302" r:id="rId41"/>
    <p:sldId id="303" r:id="rId42"/>
    <p:sldId id="276"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ik Angn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131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E8060E-FFDE-44A3-B659-50BF11809D77}" type="datetimeFigureOut">
              <a:rPr lang="en-US" smtClean="0"/>
              <a:t>10/22/2018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1D5100-4799-460E-A68F-B771BE265F5A}" type="slidenum">
              <a:rPr lang="en-US" smtClean="0"/>
              <a:t>‹Nº›</a:t>
            </a:fld>
            <a:endParaRPr lang="en-US"/>
          </a:p>
        </p:txBody>
      </p:sp>
    </p:spTree>
    <p:extLst>
      <p:ext uri="{BB962C8B-B14F-4D97-AF65-F5344CB8AC3E}">
        <p14:creationId xmlns:p14="http://schemas.microsoft.com/office/powerpoint/2010/main" val="54671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a:t>
            </a:fld>
            <a:endParaRPr lang="en-US"/>
          </a:p>
        </p:txBody>
      </p:sp>
    </p:spTree>
    <p:extLst>
      <p:ext uri="{BB962C8B-B14F-4D97-AF65-F5344CB8AC3E}">
        <p14:creationId xmlns:p14="http://schemas.microsoft.com/office/powerpoint/2010/main" val="188101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dirty="0"/>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10</a:t>
            </a:fld>
            <a:endParaRPr lang="en-US"/>
          </a:p>
        </p:txBody>
      </p:sp>
    </p:spTree>
    <p:extLst>
      <p:ext uri="{BB962C8B-B14F-4D97-AF65-F5344CB8AC3E}">
        <p14:creationId xmlns:p14="http://schemas.microsoft.com/office/powerpoint/2010/main" val="3086746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11</a:t>
            </a:fld>
            <a:endParaRPr lang="en-US"/>
          </a:p>
        </p:txBody>
      </p:sp>
    </p:spTree>
    <p:extLst>
      <p:ext uri="{BB962C8B-B14F-4D97-AF65-F5344CB8AC3E}">
        <p14:creationId xmlns:p14="http://schemas.microsoft.com/office/powerpoint/2010/main" val="737403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12</a:t>
            </a:fld>
            <a:endParaRPr lang="en-US"/>
          </a:p>
        </p:txBody>
      </p:sp>
    </p:spTree>
    <p:extLst>
      <p:ext uri="{BB962C8B-B14F-4D97-AF65-F5344CB8AC3E}">
        <p14:creationId xmlns:p14="http://schemas.microsoft.com/office/powerpoint/2010/main" val="2396215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13</a:t>
            </a:fld>
            <a:endParaRPr lang="en-US"/>
          </a:p>
        </p:txBody>
      </p:sp>
    </p:spTree>
    <p:extLst>
      <p:ext uri="{BB962C8B-B14F-4D97-AF65-F5344CB8AC3E}">
        <p14:creationId xmlns:p14="http://schemas.microsoft.com/office/powerpoint/2010/main" val="3774179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14</a:t>
            </a:fld>
            <a:endParaRPr lang="en-US"/>
          </a:p>
        </p:txBody>
      </p:sp>
    </p:spTree>
    <p:extLst>
      <p:ext uri="{BB962C8B-B14F-4D97-AF65-F5344CB8AC3E}">
        <p14:creationId xmlns:p14="http://schemas.microsoft.com/office/powerpoint/2010/main" val="41564989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15</a:t>
            </a:fld>
            <a:endParaRPr lang="en-US"/>
          </a:p>
        </p:txBody>
      </p:sp>
    </p:spTree>
    <p:extLst>
      <p:ext uri="{BB962C8B-B14F-4D97-AF65-F5344CB8AC3E}">
        <p14:creationId xmlns:p14="http://schemas.microsoft.com/office/powerpoint/2010/main" val="17474266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16</a:t>
            </a:fld>
            <a:endParaRPr lang="en-US"/>
          </a:p>
        </p:txBody>
      </p:sp>
    </p:spTree>
    <p:extLst>
      <p:ext uri="{BB962C8B-B14F-4D97-AF65-F5344CB8AC3E}">
        <p14:creationId xmlns:p14="http://schemas.microsoft.com/office/powerpoint/2010/main" val="1362188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dirty="0"/>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17</a:t>
            </a:fld>
            <a:endParaRPr lang="en-US"/>
          </a:p>
        </p:txBody>
      </p:sp>
    </p:spTree>
    <p:extLst>
      <p:ext uri="{BB962C8B-B14F-4D97-AF65-F5344CB8AC3E}">
        <p14:creationId xmlns:p14="http://schemas.microsoft.com/office/powerpoint/2010/main" val="4703248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18</a:t>
            </a:fld>
            <a:endParaRPr lang="en-US"/>
          </a:p>
        </p:txBody>
      </p:sp>
    </p:spTree>
    <p:extLst>
      <p:ext uri="{BB962C8B-B14F-4D97-AF65-F5344CB8AC3E}">
        <p14:creationId xmlns:p14="http://schemas.microsoft.com/office/powerpoint/2010/main" val="19036975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19</a:t>
            </a:fld>
            <a:endParaRPr lang="en-US"/>
          </a:p>
        </p:txBody>
      </p:sp>
    </p:spTree>
    <p:extLst>
      <p:ext uri="{BB962C8B-B14F-4D97-AF65-F5344CB8AC3E}">
        <p14:creationId xmlns:p14="http://schemas.microsoft.com/office/powerpoint/2010/main" val="1075233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dirty="0"/>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a:t>
            </a:fld>
            <a:endParaRPr lang="en-US"/>
          </a:p>
        </p:txBody>
      </p:sp>
    </p:spTree>
    <p:extLst>
      <p:ext uri="{BB962C8B-B14F-4D97-AF65-F5344CB8AC3E}">
        <p14:creationId xmlns:p14="http://schemas.microsoft.com/office/powerpoint/2010/main" val="19877219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20</a:t>
            </a:fld>
            <a:endParaRPr lang="en-US"/>
          </a:p>
        </p:txBody>
      </p:sp>
    </p:spTree>
    <p:extLst>
      <p:ext uri="{BB962C8B-B14F-4D97-AF65-F5344CB8AC3E}">
        <p14:creationId xmlns:p14="http://schemas.microsoft.com/office/powerpoint/2010/main" val="39558868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21</a:t>
            </a:fld>
            <a:endParaRPr lang="en-US"/>
          </a:p>
        </p:txBody>
      </p:sp>
    </p:spTree>
    <p:extLst>
      <p:ext uri="{BB962C8B-B14F-4D97-AF65-F5344CB8AC3E}">
        <p14:creationId xmlns:p14="http://schemas.microsoft.com/office/powerpoint/2010/main" val="1784289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22</a:t>
            </a:fld>
            <a:endParaRPr lang="en-US"/>
          </a:p>
        </p:txBody>
      </p:sp>
    </p:spTree>
    <p:extLst>
      <p:ext uri="{BB962C8B-B14F-4D97-AF65-F5344CB8AC3E}">
        <p14:creationId xmlns:p14="http://schemas.microsoft.com/office/powerpoint/2010/main" val="37148455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23</a:t>
            </a:fld>
            <a:endParaRPr lang="en-US"/>
          </a:p>
        </p:txBody>
      </p:sp>
    </p:spTree>
    <p:extLst>
      <p:ext uri="{BB962C8B-B14F-4D97-AF65-F5344CB8AC3E}">
        <p14:creationId xmlns:p14="http://schemas.microsoft.com/office/powerpoint/2010/main" val="6683592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dirty="0"/>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24</a:t>
            </a:fld>
            <a:endParaRPr lang="en-US"/>
          </a:p>
        </p:txBody>
      </p:sp>
    </p:spTree>
    <p:extLst>
      <p:ext uri="{BB962C8B-B14F-4D97-AF65-F5344CB8AC3E}">
        <p14:creationId xmlns:p14="http://schemas.microsoft.com/office/powerpoint/2010/main" val="15513969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25</a:t>
            </a:fld>
            <a:endParaRPr lang="en-US"/>
          </a:p>
        </p:txBody>
      </p:sp>
    </p:spTree>
    <p:extLst>
      <p:ext uri="{BB962C8B-B14F-4D97-AF65-F5344CB8AC3E}">
        <p14:creationId xmlns:p14="http://schemas.microsoft.com/office/powerpoint/2010/main" val="26793288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26</a:t>
            </a:fld>
            <a:endParaRPr lang="en-US"/>
          </a:p>
        </p:txBody>
      </p:sp>
    </p:spTree>
    <p:extLst>
      <p:ext uri="{BB962C8B-B14F-4D97-AF65-F5344CB8AC3E}">
        <p14:creationId xmlns:p14="http://schemas.microsoft.com/office/powerpoint/2010/main" val="3521309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27</a:t>
            </a:fld>
            <a:endParaRPr lang="en-US"/>
          </a:p>
        </p:txBody>
      </p:sp>
    </p:spTree>
    <p:extLst>
      <p:ext uri="{BB962C8B-B14F-4D97-AF65-F5344CB8AC3E}">
        <p14:creationId xmlns:p14="http://schemas.microsoft.com/office/powerpoint/2010/main" val="28293255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28</a:t>
            </a:fld>
            <a:endParaRPr lang="en-US"/>
          </a:p>
        </p:txBody>
      </p:sp>
    </p:spTree>
    <p:extLst>
      <p:ext uri="{BB962C8B-B14F-4D97-AF65-F5344CB8AC3E}">
        <p14:creationId xmlns:p14="http://schemas.microsoft.com/office/powerpoint/2010/main" val="39905978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dirty="0"/>
          </a:p>
        </p:txBody>
      </p:sp>
      <p:sp>
        <p:nvSpPr>
          <p:cNvPr id="4" name="3 Marcador de número de diapositiva"/>
          <p:cNvSpPr>
            <a:spLocks noGrp="1"/>
          </p:cNvSpPr>
          <p:nvPr>
            <p:ph type="sldNum" sz="quarter" idx="10"/>
          </p:nvPr>
        </p:nvSpPr>
        <p:spPr/>
        <p:txBody>
          <a:bodyPr/>
          <a:lstStyle/>
          <a:p>
            <a:fld id="{0D1D5100-4799-460E-A68F-B771BE265F5A}" type="slidenum">
              <a:rPr lang="en-US" smtClean="0"/>
              <a:t>29</a:t>
            </a:fld>
            <a:endParaRPr lang="en-US"/>
          </a:p>
        </p:txBody>
      </p:sp>
    </p:spTree>
    <p:extLst>
      <p:ext uri="{BB962C8B-B14F-4D97-AF65-F5344CB8AC3E}">
        <p14:creationId xmlns:p14="http://schemas.microsoft.com/office/powerpoint/2010/main" val="2325913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a:t>
            </a:fld>
            <a:endParaRPr lang="en-US"/>
          </a:p>
        </p:txBody>
      </p:sp>
    </p:spTree>
    <p:extLst>
      <p:ext uri="{BB962C8B-B14F-4D97-AF65-F5344CB8AC3E}">
        <p14:creationId xmlns:p14="http://schemas.microsoft.com/office/powerpoint/2010/main" val="41517359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30</a:t>
            </a:fld>
            <a:endParaRPr lang="en-US"/>
          </a:p>
        </p:txBody>
      </p:sp>
    </p:spTree>
    <p:extLst>
      <p:ext uri="{BB962C8B-B14F-4D97-AF65-F5344CB8AC3E}">
        <p14:creationId xmlns:p14="http://schemas.microsoft.com/office/powerpoint/2010/main" val="14095653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31</a:t>
            </a:fld>
            <a:endParaRPr lang="en-US"/>
          </a:p>
        </p:txBody>
      </p:sp>
    </p:spTree>
    <p:extLst>
      <p:ext uri="{BB962C8B-B14F-4D97-AF65-F5344CB8AC3E}">
        <p14:creationId xmlns:p14="http://schemas.microsoft.com/office/powerpoint/2010/main" val="32569991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32</a:t>
            </a:fld>
            <a:endParaRPr lang="en-US"/>
          </a:p>
        </p:txBody>
      </p:sp>
    </p:spTree>
    <p:extLst>
      <p:ext uri="{BB962C8B-B14F-4D97-AF65-F5344CB8AC3E}">
        <p14:creationId xmlns:p14="http://schemas.microsoft.com/office/powerpoint/2010/main" val="8339064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33</a:t>
            </a:fld>
            <a:endParaRPr lang="en-US"/>
          </a:p>
        </p:txBody>
      </p:sp>
    </p:spTree>
    <p:extLst>
      <p:ext uri="{BB962C8B-B14F-4D97-AF65-F5344CB8AC3E}">
        <p14:creationId xmlns:p14="http://schemas.microsoft.com/office/powerpoint/2010/main" val="27057323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34</a:t>
            </a:fld>
            <a:endParaRPr lang="en-US"/>
          </a:p>
        </p:txBody>
      </p:sp>
    </p:spTree>
    <p:extLst>
      <p:ext uri="{BB962C8B-B14F-4D97-AF65-F5344CB8AC3E}">
        <p14:creationId xmlns:p14="http://schemas.microsoft.com/office/powerpoint/2010/main" val="40682464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35</a:t>
            </a:fld>
            <a:endParaRPr lang="en-US"/>
          </a:p>
        </p:txBody>
      </p:sp>
    </p:spTree>
    <p:extLst>
      <p:ext uri="{BB962C8B-B14F-4D97-AF65-F5344CB8AC3E}">
        <p14:creationId xmlns:p14="http://schemas.microsoft.com/office/powerpoint/2010/main" val="4962532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36</a:t>
            </a:fld>
            <a:endParaRPr lang="en-US"/>
          </a:p>
        </p:txBody>
      </p:sp>
    </p:spTree>
    <p:extLst>
      <p:ext uri="{BB962C8B-B14F-4D97-AF65-F5344CB8AC3E}">
        <p14:creationId xmlns:p14="http://schemas.microsoft.com/office/powerpoint/2010/main" val="169113547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37</a:t>
            </a:fld>
            <a:endParaRPr lang="en-US"/>
          </a:p>
        </p:txBody>
      </p:sp>
    </p:spTree>
    <p:extLst>
      <p:ext uri="{BB962C8B-B14F-4D97-AF65-F5344CB8AC3E}">
        <p14:creationId xmlns:p14="http://schemas.microsoft.com/office/powerpoint/2010/main" val="40280321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38</a:t>
            </a:fld>
            <a:endParaRPr lang="en-US"/>
          </a:p>
        </p:txBody>
      </p:sp>
    </p:spTree>
    <p:extLst>
      <p:ext uri="{BB962C8B-B14F-4D97-AF65-F5344CB8AC3E}">
        <p14:creationId xmlns:p14="http://schemas.microsoft.com/office/powerpoint/2010/main" val="3135964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39</a:t>
            </a:fld>
            <a:endParaRPr lang="en-US"/>
          </a:p>
        </p:txBody>
      </p:sp>
    </p:spTree>
    <p:extLst>
      <p:ext uri="{BB962C8B-B14F-4D97-AF65-F5344CB8AC3E}">
        <p14:creationId xmlns:p14="http://schemas.microsoft.com/office/powerpoint/2010/main" val="3164658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dirty="0"/>
          </a:p>
        </p:txBody>
      </p:sp>
      <p:sp>
        <p:nvSpPr>
          <p:cNvPr id="4" name="3 Marcador de número de diapositiva"/>
          <p:cNvSpPr>
            <a:spLocks noGrp="1"/>
          </p:cNvSpPr>
          <p:nvPr>
            <p:ph type="sldNum" sz="quarter" idx="10"/>
          </p:nvPr>
        </p:nvSpPr>
        <p:spPr/>
        <p:txBody>
          <a:bodyPr/>
          <a:lstStyle/>
          <a:p>
            <a:fld id="{0D1D5100-4799-460E-A68F-B771BE265F5A}" type="slidenum">
              <a:rPr lang="en-US" smtClean="0"/>
              <a:t>4</a:t>
            </a:fld>
            <a:endParaRPr lang="en-US"/>
          </a:p>
        </p:txBody>
      </p:sp>
    </p:spTree>
    <p:extLst>
      <p:ext uri="{BB962C8B-B14F-4D97-AF65-F5344CB8AC3E}">
        <p14:creationId xmlns:p14="http://schemas.microsoft.com/office/powerpoint/2010/main" val="5535455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40</a:t>
            </a:fld>
            <a:endParaRPr lang="en-US"/>
          </a:p>
        </p:txBody>
      </p:sp>
    </p:spTree>
    <p:extLst>
      <p:ext uri="{BB962C8B-B14F-4D97-AF65-F5344CB8AC3E}">
        <p14:creationId xmlns:p14="http://schemas.microsoft.com/office/powerpoint/2010/main" val="383465055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41</a:t>
            </a:fld>
            <a:endParaRPr lang="en-US"/>
          </a:p>
        </p:txBody>
      </p:sp>
    </p:spTree>
    <p:extLst>
      <p:ext uri="{BB962C8B-B14F-4D97-AF65-F5344CB8AC3E}">
        <p14:creationId xmlns:p14="http://schemas.microsoft.com/office/powerpoint/2010/main" val="12888728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42</a:t>
            </a:fld>
            <a:endParaRPr lang="en-US"/>
          </a:p>
        </p:txBody>
      </p:sp>
    </p:spTree>
    <p:extLst>
      <p:ext uri="{BB962C8B-B14F-4D97-AF65-F5344CB8AC3E}">
        <p14:creationId xmlns:p14="http://schemas.microsoft.com/office/powerpoint/2010/main" val="2979499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dirty="0"/>
          </a:p>
        </p:txBody>
      </p:sp>
      <p:sp>
        <p:nvSpPr>
          <p:cNvPr id="4" name="3 Marcador de número de diapositiva"/>
          <p:cNvSpPr>
            <a:spLocks noGrp="1"/>
          </p:cNvSpPr>
          <p:nvPr>
            <p:ph type="sldNum" sz="quarter" idx="10"/>
          </p:nvPr>
        </p:nvSpPr>
        <p:spPr/>
        <p:txBody>
          <a:bodyPr/>
          <a:lstStyle/>
          <a:p>
            <a:fld id="{0D1D5100-4799-460E-A68F-B771BE265F5A}" type="slidenum">
              <a:rPr lang="en-US" smtClean="0"/>
              <a:t>5</a:t>
            </a:fld>
            <a:endParaRPr lang="en-US"/>
          </a:p>
        </p:txBody>
      </p:sp>
    </p:spTree>
    <p:extLst>
      <p:ext uri="{BB962C8B-B14F-4D97-AF65-F5344CB8AC3E}">
        <p14:creationId xmlns:p14="http://schemas.microsoft.com/office/powerpoint/2010/main" val="858401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6</a:t>
            </a:fld>
            <a:endParaRPr lang="en-US"/>
          </a:p>
        </p:txBody>
      </p:sp>
    </p:spTree>
    <p:extLst>
      <p:ext uri="{BB962C8B-B14F-4D97-AF65-F5344CB8AC3E}">
        <p14:creationId xmlns:p14="http://schemas.microsoft.com/office/powerpoint/2010/main" val="33840226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a:p>
        </p:txBody>
      </p:sp>
      <p:sp>
        <p:nvSpPr>
          <p:cNvPr id="4" name="3 Marcador de número de diapositiva"/>
          <p:cNvSpPr>
            <a:spLocks noGrp="1"/>
          </p:cNvSpPr>
          <p:nvPr>
            <p:ph type="sldNum" sz="quarter" idx="10"/>
          </p:nvPr>
        </p:nvSpPr>
        <p:spPr/>
        <p:txBody>
          <a:bodyPr/>
          <a:lstStyle/>
          <a:p>
            <a:fld id="{0D1D5100-4799-460E-A68F-B771BE265F5A}" type="slidenum">
              <a:rPr lang="en-US" smtClean="0"/>
              <a:t>7</a:t>
            </a:fld>
            <a:endParaRPr lang="en-US"/>
          </a:p>
        </p:txBody>
      </p:sp>
    </p:spTree>
    <p:extLst>
      <p:ext uri="{BB962C8B-B14F-4D97-AF65-F5344CB8AC3E}">
        <p14:creationId xmlns:p14="http://schemas.microsoft.com/office/powerpoint/2010/main" val="169607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dirty="0"/>
          </a:p>
        </p:txBody>
      </p:sp>
      <p:sp>
        <p:nvSpPr>
          <p:cNvPr id="4" name="3 Marcador de número de diapositiva"/>
          <p:cNvSpPr>
            <a:spLocks noGrp="1"/>
          </p:cNvSpPr>
          <p:nvPr>
            <p:ph type="sldNum" sz="quarter" idx="10"/>
          </p:nvPr>
        </p:nvSpPr>
        <p:spPr/>
        <p:txBody>
          <a:bodyPr/>
          <a:lstStyle/>
          <a:p>
            <a:fld id="{0D1D5100-4799-460E-A68F-B771BE265F5A}" type="slidenum">
              <a:rPr lang="en-US" smtClean="0"/>
              <a:t>8</a:t>
            </a:fld>
            <a:endParaRPr lang="en-US"/>
          </a:p>
        </p:txBody>
      </p:sp>
    </p:spTree>
    <p:extLst>
      <p:ext uri="{BB962C8B-B14F-4D97-AF65-F5344CB8AC3E}">
        <p14:creationId xmlns:p14="http://schemas.microsoft.com/office/powerpoint/2010/main" val="1194714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Y" dirty="0"/>
          </a:p>
        </p:txBody>
      </p:sp>
      <p:sp>
        <p:nvSpPr>
          <p:cNvPr id="4" name="3 Marcador de número de diapositiva"/>
          <p:cNvSpPr>
            <a:spLocks noGrp="1"/>
          </p:cNvSpPr>
          <p:nvPr>
            <p:ph type="sldNum" sz="quarter" idx="10"/>
          </p:nvPr>
        </p:nvSpPr>
        <p:spPr/>
        <p:txBody>
          <a:bodyPr/>
          <a:lstStyle/>
          <a:p>
            <a:fld id="{0D1D5100-4799-460E-A68F-B771BE265F5A}" type="slidenum">
              <a:rPr lang="en-US" smtClean="0"/>
              <a:t>9</a:t>
            </a:fld>
            <a:endParaRPr lang="en-US"/>
          </a:p>
        </p:txBody>
      </p:sp>
    </p:spTree>
    <p:extLst>
      <p:ext uri="{BB962C8B-B14F-4D97-AF65-F5344CB8AC3E}">
        <p14:creationId xmlns:p14="http://schemas.microsoft.com/office/powerpoint/2010/main" val="1989753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2DA475-4182-4103-A932-C8482DC6A327}" type="datetime1">
              <a:rPr lang="en-US" smtClean="0"/>
              <a:t>10/22/2018</a:t>
            </a:fld>
            <a:endParaRPr lang="en-US"/>
          </a:p>
        </p:txBody>
      </p:sp>
      <p:sp>
        <p:nvSpPr>
          <p:cNvPr id="5" name="Footer Placeholder 4"/>
          <p:cNvSpPr>
            <a:spLocks noGrp="1"/>
          </p:cNvSpPr>
          <p:nvPr>
            <p:ph type="ftr" sz="quarter" idx="11"/>
          </p:nvPr>
        </p:nvSpPr>
        <p:spPr/>
        <p:txBody>
          <a:bodyPr/>
          <a:lstStyle/>
          <a:p>
            <a:r>
              <a:rPr lang="en-US" dirty="0" smtClean="0"/>
              <a:t>©Erik </a:t>
            </a:r>
            <a:r>
              <a:rPr lang="en-US" dirty="0" err="1" smtClean="0"/>
              <a:t>Angner</a:t>
            </a:r>
            <a:endParaRPr lang="en-US" dirty="0"/>
          </a:p>
        </p:txBody>
      </p:sp>
      <p:sp>
        <p:nvSpPr>
          <p:cNvPr id="6" name="Slide Number Placeholder 5"/>
          <p:cNvSpPr>
            <a:spLocks noGrp="1"/>
          </p:cNvSpPr>
          <p:nvPr>
            <p:ph type="sldNum" sz="quarter" idx="12"/>
          </p:nvPr>
        </p:nvSpPr>
        <p:spPr/>
        <p:txBody>
          <a:bodyPr/>
          <a:lstStyle/>
          <a:p>
            <a:fld id="{36BB83FF-8903-4890-88F1-0FBC2A40883E}" type="slidenum">
              <a:rPr lang="en-US" smtClean="0"/>
              <a:t>‹Nº›</a:t>
            </a:fld>
            <a:endParaRPr lang="en-US" dirty="0"/>
          </a:p>
        </p:txBody>
      </p:sp>
    </p:spTree>
    <p:extLst>
      <p:ext uri="{BB962C8B-B14F-4D97-AF65-F5344CB8AC3E}">
        <p14:creationId xmlns:p14="http://schemas.microsoft.com/office/powerpoint/2010/main" val="36446536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0BD343-975C-4E7C-AD8F-E507A317F3D9}" type="datetime1">
              <a:rPr lang="en-US" smtClean="0"/>
              <a:t>10/22/2018</a:t>
            </a:fld>
            <a:endParaRPr lang="en-US"/>
          </a:p>
        </p:txBody>
      </p:sp>
      <p:sp>
        <p:nvSpPr>
          <p:cNvPr id="5" name="Footer Placeholder 4"/>
          <p:cNvSpPr>
            <a:spLocks noGrp="1"/>
          </p:cNvSpPr>
          <p:nvPr>
            <p:ph type="ftr" sz="quarter" idx="11"/>
          </p:nvPr>
        </p:nvSpPr>
        <p:spPr/>
        <p:txBody>
          <a:bodyPr/>
          <a:lstStyle/>
          <a:p>
            <a:r>
              <a:rPr lang="en-US" smtClean="0"/>
              <a:t>©Erik Angner</a:t>
            </a:r>
            <a:endParaRPr lang="en-US"/>
          </a:p>
        </p:txBody>
      </p:sp>
      <p:sp>
        <p:nvSpPr>
          <p:cNvPr id="6" name="Slide Number Placeholder 5"/>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13573312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6335EA-37CE-4B57-95B0-D37DADC87433}" type="datetime1">
              <a:rPr lang="en-US" smtClean="0"/>
              <a:t>10/22/2018</a:t>
            </a:fld>
            <a:endParaRPr lang="en-US"/>
          </a:p>
        </p:txBody>
      </p:sp>
      <p:sp>
        <p:nvSpPr>
          <p:cNvPr id="5" name="Footer Placeholder 4"/>
          <p:cNvSpPr>
            <a:spLocks noGrp="1"/>
          </p:cNvSpPr>
          <p:nvPr>
            <p:ph type="ftr" sz="quarter" idx="11"/>
          </p:nvPr>
        </p:nvSpPr>
        <p:spPr/>
        <p:txBody>
          <a:bodyPr/>
          <a:lstStyle/>
          <a:p>
            <a:r>
              <a:rPr lang="en-US" smtClean="0"/>
              <a:t>©Erik Angner</a:t>
            </a:r>
            <a:endParaRPr lang="en-US"/>
          </a:p>
        </p:txBody>
      </p:sp>
      <p:sp>
        <p:nvSpPr>
          <p:cNvPr id="6" name="Slide Number Placeholder 5"/>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22521467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BA10DD-E3BF-41BC-8767-AEC0910A2D6B}" type="datetime1">
              <a:rPr lang="en-US" smtClean="0"/>
              <a:t>10/22/2018</a:t>
            </a:fld>
            <a:endParaRPr lang="en-US"/>
          </a:p>
        </p:txBody>
      </p:sp>
      <p:sp>
        <p:nvSpPr>
          <p:cNvPr id="5" name="Footer Placeholder 4"/>
          <p:cNvSpPr>
            <a:spLocks noGrp="1"/>
          </p:cNvSpPr>
          <p:nvPr>
            <p:ph type="ftr" sz="quarter" idx="11"/>
          </p:nvPr>
        </p:nvSpPr>
        <p:spPr/>
        <p:txBody>
          <a:bodyPr/>
          <a:lstStyle/>
          <a:p>
            <a:r>
              <a:rPr lang="en-US" dirty="0" smtClean="0"/>
              <a:t>©Erik </a:t>
            </a:r>
            <a:r>
              <a:rPr lang="en-US" dirty="0" err="1" smtClean="0"/>
              <a:t>Angner</a:t>
            </a:r>
            <a:endParaRPr lang="en-US" dirty="0"/>
          </a:p>
        </p:txBody>
      </p:sp>
      <p:sp>
        <p:nvSpPr>
          <p:cNvPr id="6" name="Slide Number Placeholder 5"/>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1584392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A53AA3-A3F9-4391-AD71-865A3F856EDB}" type="datetime1">
              <a:rPr lang="en-US" smtClean="0"/>
              <a:t>10/22/2018</a:t>
            </a:fld>
            <a:endParaRPr lang="en-US"/>
          </a:p>
        </p:txBody>
      </p:sp>
      <p:sp>
        <p:nvSpPr>
          <p:cNvPr id="5" name="Footer Placeholder 4"/>
          <p:cNvSpPr>
            <a:spLocks noGrp="1"/>
          </p:cNvSpPr>
          <p:nvPr>
            <p:ph type="ftr" sz="quarter" idx="11"/>
          </p:nvPr>
        </p:nvSpPr>
        <p:spPr/>
        <p:txBody>
          <a:bodyPr/>
          <a:lstStyle/>
          <a:p>
            <a:r>
              <a:rPr lang="en-US" smtClean="0"/>
              <a:t>©Erik Angner</a:t>
            </a:r>
            <a:endParaRPr lang="en-US"/>
          </a:p>
        </p:txBody>
      </p:sp>
      <p:sp>
        <p:nvSpPr>
          <p:cNvPr id="6" name="Slide Number Placeholder 5"/>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20778254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C50D09-6AFD-40E0-B476-6CF9836C2E58}" type="datetime1">
              <a:rPr lang="en-US" smtClean="0"/>
              <a:t>10/22/2018</a:t>
            </a:fld>
            <a:endParaRPr lang="en-US"/>
          </a:p>
        </p:txBody>
      </p:sp>
      <p:sp>
        <p:nvSpPr>
          <p:cNvPr id="6" name="Footer Placeholder 5"/>
          <p:cNvSpPr>
            <a:spLocks noGrp="1"/>
          </p:cNvSpPr>
          <p:nvPr>
            <p:ph type="ftr" sz="quarter" idx="11"/>
          </p:nvPr>
        </p:nvSpPr>
        <p:spPr/>
        <p:txBody>
          <a:bodyPr/>
          <a:lstStyle/>
          <a:p>
            <a:r>
              <a:rPr lang="en-US" smtClean="0"/>
              <a:t>©Erik Angner</a:t>
            </a:r>
            <a:endParaRPr lang="en-US"/>
          </a:p>
        </p:txBody>
      </p:sp>
      <p:sp>
        <p:nvSpPr>
          <p:cNvPr id="7" name="Slide Number Placeholder 6"/>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9835600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EB689D-6440-495F-A0E2-156B50FD4BD9}" type="datetime1">
              <a:rPr lang="en-US" smtClean="0"/>
              <a:t>10/22/2018</a:t>
            </a:fld>
            <a:endParaRPr lang="en-US"/>
          </a:p>
        </p:txBody>
      </p:sp>
      <p:sp>
        <p:nvSpPr>
          <p:cNvPr id="8" name="Footer Placeholder 7"/>
          <p:cNvSpPr>
            <a:spLocks noGrp="1"/>
          </p:cNvSpPr>
          <p:nvPr>
            <p:ph type="ftr" sz="quarter" idx="11"/>
          </p:nvPr>
        </p:nvSpPr>
        <p:spPr/>
        <p:txBody>
          <a:bodyPr/>
          <a:lstStyle/>
          <a:p>
            <a:r>
              <a:rPr lang="en-US" smtClean="0"/>
              <a:t>©Erik Angner</a:t>
            </a:r>
            <a:endParaRPr lang="en-US"/>
          </a:p>
        </p:txBody>
      </p:sp>
      <p:sp>
        <p:nvSpPr>
          <p:cNvPr id="9" name="Slide Number Placeholder 8"/>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16211318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9D486E-256E-4F36-8D57-A50C1D072A21}" type="datetime1">
              <a:rPr lang="en-US" smtClean="0"/>
              <a:t>10/22/2018</a:t>
            </a:fld>
            <a:endParaRPr lang="en-US"/>
          </a:p>
        </p:txBody>
      </p:sp>
      <p:sp>
        <p:nvSpPr>
          <p:cNvPr id="4" name="Footer Placeholder 3"/>
          <p:cNvSpPr>
            <a:spLocks noGrp="1"/>
          </p:cNvSpPr>
          <p:nvPr>
            <p:ph type="ftr" sz="quarter" idx="11"/>
          </p:nvPr>
        </p:nvSpPr>
        <p:spPr/>
        <p:txBody>
          <a:bodyPr/>
          <a:lstStyle/>
          <a:p>
            <a:r>
              <a:rPr lang="en-US" smtClean="0"/>
              <a:t>©Erik Angner</a:t>
            </a:r>
            <a:endParaRPr lang="en-US"/>
          </a:p>
        </p:txBody>
      </p:sp>
      <p:sp>
        <p:nvSpPr>
          <p:cNvPr id="5" name="Slide Number Placeholder 4"/>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39622572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058169-BD88-4243-83CD-C1BB86D1AB4E}" type="datetime1">
              <a:rPr lang="en-US" smtClean="0"/>
              <a:t>10/22/2018</a:t>
            </a:fld>
            <a:endParaRPr lang="en-US"/>
          </a:p>
        </p:txBody>
      </p:sp>
      <p:sp>
        <p:nvSpPr>
          <p:cNvPr id="3" name="Footer Placeholder 2"/>
          <p:cNvSpPr>
            <a:spLocks noGrp="1"/>
          </p:cNvSpPr>
          <p:nvPr>
            <p:ph type="ftr" sz="quarter" idx="11"/>
          </p:nvPr>
        </p:nvSpPr>
        <p:spPr/>
        <p:txBody>
          <a:bodyPr/>
          <a:lstStyle/>
          <a:p>
            <a:r>
              <a:rPr lang="en-US" smtClean="0"/>
              <a:t>©Erik Angner</a:t>
            </a:r>
            <a:endParaRPr lang="en-US"/>
          </a:p>
        </p:txBody>
      </p:sp>
      <p:sp>
        <p:nvSpPr>
          <p:cNvPr id="4" name="Slide Number Placeholder 3"/>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13989293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880783-3841-4DA0-8288-8ED2321A372B}" type="datetime1">
              <a:rPr lang="en-US" smtClean="0"/>
              <a:t>10/22/2018</a:t>
            </a:fld>
            <a:endParaRPr lang="en-US"/>
          </a:p>
        </p:txBody>
      </p:sp>
      <p:sp>
        <p:nvSpPr>
          <p:cNvPr id="6" name="Footer Placeholder 5"/>
          <p:cNvSpPr>
            <a:spLocks noGrp="1"/>
          </p:cNvSpPr>
          <p:nvPr>
            <p:ph type="ftr" sz="quarter" idx="11"/>
          </p:nvPr>
        </p:nvSpPr>
        <p:spPr/>
        <p:txBody>
          <a:bodyPr/>
          <a:lstStyle/>
          <a:p>
            <a:r>
              <a:rPr lang="en-US" smtClean="0"/>
              <a:t>©Erik Angner</a:t>
            </a:r>
            <a:endParaRPr lang="en-US"/>
          </a:p>
        </p:txBody>
      </p:sp>
      <p:sp>
        <p:nvSpPr>
          <p:cNvPr id="7" name="Slide Number Placeholder 6"/>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157952321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61E2AA-6783-422F-93D2-EDBA36375AD9}" type="datetime1">
              <a:rPr lang="en-US" smtClean="0"/>
              <a:t>10/22/2018</a:t>
            </a:fld>
            <a:endParaRPr lang="en-US"/>
          </a:p>
        </p:txBody>
      </p:sp>
      <p:sp>
        <p:nvSpPr>
          <p:cNvPr id="6" name="Footer Placeholder 5"/>
          <p:cNvSpPr>
            <a:spLocks noGrp="1"/>
          </p:cNvSpPr>
          <p:nvPr>
            <p:ph type="ftr" sz="quarter" idx="11"/>
          </p:nvPr>
        </p:nvSpPr>
        <p:spPr/>
        <p:txBody>
          <a:bodyPr/>
          <a:lstStyle/>
          <a:p>
            <a:r>
              <a:rPr lang="en-US" smtClean="0"/>
              <a:t>©Erik Angner</a:t>
            </a:r>
            <a:endParaRPr lang="en-US"/>
          </a:p>
        </p:txBody>
      </p:sp>
      <p:sp>
        <p:nvSpPr>
          <p:cNvPr id="7" name="Slide Number Placeholder 6"/>
          <p:cNvSpPr>
            <a:spLocks noGrp="1"/>
          </p:cNvSpPr>
          <p:nvPr>
            <p:ph type="sldNum" sz="quarter" idx="12"/>
          </p:nvPr>
        </p:nvSpPr>
        <p:spPr/>
        <p:txBody>
          <a:bodyPr/>
          <a:lstStyle/>
          <a:p>
            <a:fld id="{36BB83FF-8903-4890-88F1-0FBC2A40883E}" type="slidenum">
              <a:rPr lang="en-US" smtClean="0"/>
              <a:t>‹Nº›</a:t>
            </a:fld>
            <a:endParaRPr lang="en-US"/>
          </a:p>
        </p:txBody>
      </p:sp>
    </p:spTree>
    <p:extLst>
      <p:ext uri="{BB962C8B-B14F-4D97-AF65-F5344CB8AC3E}">
        <p14:creationId xmlns:p14="http://schemas.microsoft.com/office/powerpoint/2010/main" val="21606067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426DF1-9672-455A-91B1-39E7FEC8CF09}" type="datetime1">
              <a:rPr lang="en-US" smtClean="0"/>
              <a:t>10/22/2018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r>
              <a:rPr lang="en-US" dirty="0" smtClean="0"/>
              <a:t>©Erik </a:t>
            </a:r>
            <a:r>
              <a:rPr lang="en-US" dirty="0" err="1" smtClean="0"/>
              <a:t>Angner</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36BB83FF-8903-4890-88F1-0FBC2A40883E}" type="slidenum">
              <a:rPr lang="en-US" smtClean="0"/>
              <a:pPr/>
              <a:t>‹Nº›</a:t>
            </a:fld>
            <a:endParaRPr lang="en-US" dirty="0"/>
          </a:p>
        </p:txBody>
      </p:sp>
    </p:spTree>
    <p:extLst>
      <p:ext uri="{BB962C8B-B14F-4D97-AF65-F5344CB8AC3E}">
        <p14:creationId xmlns:p14="http://schemas.microsoft.com/office/powerpoint/2010/main" val="2680145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effectLst>
                  <a:outerShdw blurRad="38100" dist="38100" dir="2700000" algn="tl">
                    <a:srgbClr val="000000">
                      <a:alpha val="43137"/>
                    </a:srgbClr>
                  </a:outerShdw>
                </a:effectLst>
                <a:latin typeface="Narkisim" pitchFamily="34" charset="-79"/>
                <a:cs typeface="Narkisim" pitchFamily="34" charset="-79"/>
              </a:rPr>
              <a:t>3: </a:t>
            </a:r>
            <a:r>
              <a:rPr lang="en-US" dirty="0" err="1" smtClean="0">
                <a:effectLst>
                  <a:outerShdw blurRad="38100" dist="38100" dir="2700000" algn="tl">
                    <a:srgbClr val="000000">
                      <a:alpha val="43137"/>
                    </a:srgbClr>
                  </a:outerShdw>
                </a:effectLst>
                <a:latin typeface="Narkisim" pitchFamily="34" charset="-79"/>
                <a:cs typeface="Narkisim" pitchFamily="34" charset="-79"/>
              </a:rPr>
              <a:t>Toma</a:t>
            </a:r>
            <a:r>
              <a:rPr lang="en-US" dirty="0" smtClean="0">
                <a:effectLst>
                  <a:outerShdw blurRad="38100" dist="38100" dir="2700000" algn="tl">
                    <a:srgbClr val="000000">
                      <a:alpha val="43137"/>
                    </a:srgbClr>
                  </a:outerShdw>
                </a:effectLst>
                <a:latin typeface="Narkisim" pitchFamily="34" charset="-79"/>
                <a:cs typeface="Narkisim" pitchFamily="34" charset="-79"/>
              </a:rPr>
              <a:t> de </a:t>
            </a:r>
            <a:r>
              <a:rPr lang="en-US" dirty="0" err="1" smtClean="0">
                <a:effectLst>
                  <a:outerShdw blurRad="38100" dist="38100" dir="2700000" algn="tl">
                    <a:srgbClr val="000000">
                      <a:alpha val="43137"/>
                    </a:srgbClr>
                  </a:outerShdw>
                </a:effectLst>
                <a:latin typeface="Narkisim" pitchFamily="34" charset="-79"/>
                <a:cs typeface="Narkisim" pitchFamily="34" charset="-79"/>
              </a:rPr>
              <a:t>decisiones</a:t>
            </a:r>
            <a:r>
              <a:rPr lang="en-US" dirty="0" smtClean="0">
                <a:effectLst>
                  <a:outerShdw blurRad="38100" dist="38100" dir="2700000" algn="tl">
                    <a:srgbClr val="000000">
                      <a:alpha val="43137"/>
                    </a:srgbClr>
                  </a:outerShdw>
                </a:effectLst>
                <a:latin typeface="Narkisim" pitchFamily="34" charset="-79"/>
                <a:cs typeface="Narkisim" pitchFamily="34" charset="-79"/>
              </a:rPr>
              <a:t> </a:t>
            </a:r>
            <a:r>
              <a:rPr lang="en-US" dirty="0" err="1" smtClean="0">
                <a:effectLst>
                  <a:outerShdw blurRad="38100" dist="38100" dir="2700000" algn="tl">
                    <a:srgbClr val="000000">
                      <a:alpha val="43137"/>
                    </a:srgbClr>
                  </a:outerShdw>
                </a:effectLst>
                <a:latin typeface="Narkisim" pitchFamily="34" charset="-79"/>
                <a:cs typeface="Narkisim" pitchFamily="34" charset="-79"/>
              </a:rPr>
              <a:t>bajo</a:t>
            </a:r>
            <a:r>
              <a:rPr lang="en-US" dirty="0" smtClean="0">
                <a:effectLst>
                  <a:outerShdw blurRad="38100" dist="38100" dir="2700000" algn="tl">
                    <a:srgbClr val="000000">
                      <a:alpha val="43137"/>
                    </a:srgbClr>
                  </a:outerShdw>
                </a:effectLst>
                <a:latin typeface="Narkisim" pitchFamily="34" charset="-79"/>
                <a:cs typeface="Narkisim" pitchFamily="34" charset="-79"/>
              </a:rPr>
              <a:t> </a:t>
            </a:r>
            <a:r>
              <a:rPr lang="en-US" dirty="0" err="1" smtClean="0">
                <a:effectLst>
                  <a:outerShdw blurRad="38100" dist="38100" dir="2700000" algn="tl">
                    <a:srgbClr val="000000">
                      <a:alpha val="43137"/>
                    </a:srgbClr>
                  </a:outerShdw>
                </a:effectLst>
                <a:latin typeface="Narkisim" pitchFamily="34" charset="-79"/>
                <a:cs typeface="Narkisim" pitchFamily="34" charset="-79"/>
              </a:rPr>
              <a:t>certidumbre</a:t>
            </a:r>
            <a:endParaRPr lang="en-US" dirty="0">
              <a:effectLst>
                <a:outerShdw blurRad="38100" dist="38100" dir="2700000" algn="tl">
                  <a:srgbClr val="000000">
                    <a:alpha val="43137"/>
                  </a:srgbClr>
                </a:outerShdw>
              </a:effectLst>
              <a:latin typeface="Narkisim" pitchFamily="34" charset="-79"/>
              <a:cs typeface="Narkisim" pitchFamily="34" charset="-79"/>
            </a:endParaRPr>
          </a:p>
        </p:txBody>
      </p:sp>
      <p:sp>
        <p:nvSpPr>
          <p:cNvPr id="3" name="Footer Placeholder 2"/>
          <p:cNvSpPr>
            <a:spLocks noGrp="1"/>
          </p:cNvSpPr>
          <p:nvPr>
            <p:ph type="ftr" sz="quarter" idx="11"/>
          </p:nvPr>
        </p:nvSpPr>
        <p:spPr/>
        <p:txBody>
          <a:bodyPr/>
          <a:lstStyle/>
          <a:p>
            <a:r>
              <a:rPr lang="en-US" smtClean="0"/>
              <a:t>©Erik Angner</a:t>
            </a:r>
            <a:endParaRPr lang="en-US" dirty="0"/>
          </a:p>
        </p:txBody>
      </p:sp>
    </p:spTree>
    <p:extLst>
      <p:ext uri="{BB962C8B-B14F-4D97-AF65-F5344CB8AC3E}">
        <p14:creationId xmlns:p14="http://schemas.microsoft.com/office/powerpoint/2010/main" val="4833689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r>
              <a:rPr lang="en-US" sz="2000" dirty="0" err="1" smtClean="0">
                <a:latin typeface="Verdana" pitchFamily="34" charset="0"/>
                <a:ea typeface="Verdana" pitchFamily="34" charset="0"/>
                <a:cs typeface="Verdana" pitchFamily="34" charset="0"/>
              </a:rPr>
              <a:t>Otras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consideraciones</a:t>
            </a:r>
            <a:r>
              <a:rPr lang="en-US" sz="2000" dirty="0">
                <a:latin typeface="Verdana" pitchFamily="34" charset="0"/>
                <a:ea typeface="Verdana" pitchFamily="34" charset="0"/>
                <a:cs typeface="Verdana" pitchFamily="34" charset="0"/>
              </a:rPr>
              <a:t>:</a:t>
            </a:r>
          </a:p>
        </p:txBody>
      </p:sp>
      <p:sp>
        <p:nvSpPr>
          <p:cNvPr id="3" name="Content Placeholder 2"/>
          <p:cNvSpPr>
            <a:spLocks noGrp="1"/>
          </p:cNvSpPr>
          <p:nvPr>
            <p:ph idx="1"/>
          </p:nvPr>
        </p:nvSpPr>
        <p:spPr>
          <a:xfrm>
            <a:off x="457200" y="838200"/>
            <a:ext cx="8229600" cy="5287963"/>
          </a:xfrm>
        </p:spPr>
        <p:txBody>
          <a:bodyPr>
            <a:normAutofit/>
          </a:bodyPr>
          <a:lstStyle/>
          <a:p>
            <a:pPr>
              <a:spcAft>
                <a:spcPts val="600"/>
              </a:spcAft>
            </a:pPr>
            <a:r>
              <a:rPr lang="en-US" sz="2800" dirty="0" smtClean="0">
                <a:latin typeface="Verdana" pitchFamily="34" charset="0"/>
                <a:ea typeface="Verdana" pitchFamily="34" charset="0"/>
                <a:cs typeface="Verdana" pitchFamily="34" charset="0"/>
              </a:rPr>
              <a:t>Barry Schwartz: el </a:t>
            </a:r>
            <a:r>
              <a:rPr lang="en-US" sz="2800" dirty="0" err="1" smtClean="0">
                <a:latin typeface="Verdana" pitchFamily="34" charset="0"/>
                <a:ea typeface="Verdana" pitchFamily="34" charset="0"/>
                <a:cs typeface="Verdana" pitchFamily="34" charset="0"/>
              </a:rPr>
              <a:t>hecho</a:t>
            </a:r>
            <a:r>
              <a:rPr lang="en-US" sz="2800" dirty="0" smtClean="0">
                <a:latin typeface="Verdana" pitchFamily="34" charset="0"/>
                <a:ea typeface="Verdana" pitchFamily="34" charset="0"/>
                <a:cs typeface="Verdana" pitchFamily="34" charset="0"/>
              </a:rPr>
              <a:t> de que </a:t>
            </a:r>
            <a:r>
              <a:rPr lang="en-US" sz="2800" dirty="0" err="1" smtClean="0">
                <a:latin typeface="Verdana" pitchFamily="34" charset="0"/>
                <a:ea typeface="Verdana" pitchFamily="34" charset="0"/>
                <a:cs typeface="Verdana" pitchFamily="34" charset="0"/>
              </a:rPr>
              <a:t>enfrentemos</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costos</a:t>
            </a:r>
            <a:r>
              <a:rPr lang="en-US" sz="2800" dirty="0" smtClean="0">
                <a:latin typeface="Verdana" pitchFamily="34" charset="0"/>
                <a:ea typeface="Verdana" pitchFamily="34" charset="0"/>
                <a:cs typeface="Verdana" pitchFamily="34" charset="0"/>
              </a:rPr>
              <a:t> de </a:t>
            </a:r>
            <a:r>
              <a:rPr lang="en-US" sz="2800" dirty="0" err="1" smtClean="0">
                <a:latin typeface="Verdana" pitchFamily="34" charset="0"/>
                <a:ea typeface="Verdana" pitchFamily="34" charset="0"/>
                <a:cs typeface="Verdana" pitchFamily="34" charset="0"/>
              </a:rPr>
              <a:t>oportunidad</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ayuda</a:t>
            </a:r>
            <a:r>
              <a:rPr lang="en-US" sz="2800" dirty="0" smtClean="0">
                <a:latin typeface="Verdana" pitchFamily="34" charset="0"/>
                <a:ea typeface="Verdana" pitchFamily="34" charset="0"/>
                <a:cs typeface="Verdana" pitchFamily="34" charset="0"/>
              </a:rPr>
              <a:t> a </a:t>
            </a:r>
            <a:r>
              <a:rPr lang="en-US" sz="2800" dirty="0" err="1" smtClean="0">
                <a:latin typeface="Verdana" pitchFamily="34" charset="0"/>
                <a:ea typeface="Verdana" pitchFamily="34" charset="0"/>
                <a:cs typeface="Verdana" pitchFamily="34" charset="0"/>
              </a:rPr>
              <a:t>explicar</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por</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qué</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muchos</a:t>
            </a:r>
            <a:r>
              <a:rPr lang="en-US" sz="2800" dirty="0" smtClean="0">
                <a:latin typeface="Verdana" pitchFamily="34" charset="0"/>
                <a:ea typeface="Verdana" pitchFamily="34" charset="0"/>
                <a:cs typeface="Verdana" pitchFamily="34" charset="0"/>
              </a:rPr>
              <a:t> de </a:t>
            </a:r>
            <a:r>
              <a:rPr lang="en-US" sz="2800" dirty="0" err="1" smtClean="0">
                <a:latin typeface="Verdana" pitchFamily="34" charset="0"/>
                <a:ea typeface="Verdana" pitchFamily="34" charset="0"/>
                <a:cs typeface="Verdana" pitchFamily="34" charset="0"/>
              </a:rPr>
              <a:t>nosotros</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somos</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pocos</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felices</a:t>
            </a:r>
            <a:r>
              <a:rPr lang="en-US" sz="2800" dirty="0" smtClean="0">
                <a:latin typeface="Verdana" pitchFamily="34" charset="0"/>
                <a:ea typeface="Verdana" pitchFamily="34" charset="0"/>
                <a:cs typeface="Verdana" pitchFamily="34" charset="0"/>
              </a:rPr>
              <a:t> a </a:t>
            </a:r>
            <a:r>
              <a:rPr lang="en-US" sz="2800" dirty="0" err="1" smtClean="0">
                <a:latin typeface="Verdana" pitchFamily="34" charset="0"/>
                <a:ea typeface="Verdana" pitchFamily="34" charset="0"/>
                <a:cs typeface="Verdana" pitchFamily="34" charset="0"/>
              </a:rPr>
              <a:t>pesar</a:t>
            </a:r>
            <a:r>
              <a:rPr lang="en-US" sz="2800" dirty="0" smtClean="0">
                <a:latin typeface="Verdana" pitchFamily="34" charset="0"/>
                <a:ea typeface="Verdana" pitchFamily="34" charset="0"/>
                <a:cs typeface="Verdana" pitchFamily="34" charset="0"/>
              </a:rPr>
              <a:t>  de la </a:t>
            </a:r>
            <a:r>
              <a:rPr lang="en-US" sz="2800" dirty="0" err="1" smtClean="0">
                <a:latin typeface="Verdana" pitchFamily="34" charset="0"/>
                <a:ea typeface="Verdana" pitchFamily="34" charset="0"/>
                <a:cs typeface="Verdana" pitchFamily="34" charset="0"/>
              </a:rPr>
              <a:t>libertad</a:t>
            </a:r>
            <a:r>
              <a:rPr lang="en-US" sz="2800" dirty="0" smtClean="0">
                <a:latin typeface="Verdana" pitchFamily="34" charset="0"/>
                <a:ea typeface="Verdana" pitchFamily="34" charset="0"/>
                <a:cs typeface="Verdana" pitchFamily="34" charset="0"/>
              </a:rPr>
              <a:t> de que </a:t>
            </a:r>
            <a:r>
              <a:rPr lang="en-US" sz="2800" dirty="0" err="1" smtClean="0">
                <a:latin typeface="Verdana" pitchFamily="34" charset="0"/>
                <a:ea typeface="Verdana" pitchFamily="34" charset="0"/>
                <a:cs typeface="Verdana" pitchFamily="34" charset="0"/>
              </a:rPr>
              <a:t>gozamos</a:t>
            </a:r>
            <a:r>
              <a:rPr lang="en-US" sz="2800" dirty="0" smtClean="0">
                <a:latin typeface="Verdana" pitchFamily="34" charset="0"/>
                <a:ea typeface="Verdana" pitchFamily="34" charset="0"/>
                <a:cs typeface="Verdana" pitchFamily="34" charset="0"/>
              </a:rPr>
              <a:t> (la </a:t>
            </a:r>
            <a:r>
              <a:rPr lang="en-US" sz="2800" dirty="0" err="1" smtClean="0">
                <a:latin typeface="Verdana" pitchFamily="34" charset="0"/>
                <a:ea typeface="Verdana" pitchFamily="34" charset="0"/>
                <a:cs typeface="Verdana" pitchFamily="34" charset="0"/>
              </a:rPr>
              <a:t>paradoja</a:t>
            </a:r>
            <a:r>
              <a:rPr lang="en-US" sz="2800" dirty="0" smtClean="0">
                <a:latin typeface="Verdana" pitchFamily="34" charset="0"/>
                <a:ea typeface="Verdana" pitchFamily="34" charset="0"/>
                <a:cs typeface="Verdana" pitchFamily="34" charset="0"/>
              </a:rPr>
              <a:t> de la </a:t>
            </a:r>
            <a:r>
              <a:rPr lang="en-US" sz="2800" dirty="0" err="1" smtClean="0">
                <a:latin typeface="Verdana" pitchFamily="34" charset="0"/>
                <a:ea typeface="Verdana" pitchFamily="34" charset="0"/>
                <a:cs typeface="Verdana" pitchFamily="34" charset="0"/>
              </a:rPr>
              <a:t>elección</a:t>
            </a:r>
            <a:r>
              <a:rPr lang="en-US" sz="2800" dirty="0" smtClean="0">
                <a:latin typeface="Verdana" pitchFamily="34" charset="0"/>
                <a:ea typeface="Verdana" pitchFamily="34" charset="0"/>
                <a:cs typeface="Verdana" pitchFamily="34" charset="0"/>
              </a:rPr>
              <a:t>).</a:t>
            </a:r>
          </a:p>
          <a:p>
            <a:pPr>
              <a:spcAft>
                <a:spcPts val="600"/>
              </a:spcAft>
            </a:pPr>
            <a:r>
              <a:rPr lang="en-US" sz="2200" i="1" dirty="0" smtClean="0">
                <a:latin typeface="Verdana" pitchFamily="34" charset="0"/>
                <a:ea typeface="Verdana" pitchFamily="34" charset="0"/>
                <a:cs typeface="Verdana" pitchFamily="34" charset="0"/>
              </a:rPr>
              <a:t>“The more alternatives there are from which to choose, the greater our experience of the opportunity costs will be. And the greater our experience of the opportunity costs, the less satisfaction we will derive from our chosen alternative. A greater variety of choices actually makes us feel worse”</a:t>
            </a:r>
          </a:p>
          <a:p>
            <a:pPr>
              <a:spcAft>
                <a:spcPts val="600"/>
              </a:spcAft>
            </a:pPr>
            <a:endParaRPr lang="en-US" sz="28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10</a:t>
            </a:fld>
            <a:endParaRPr lang="en-US"/>
          </a:p>
        </p:txBody>
      </p:sp>
    </p:spTree>
    <p:extLst>
      <p:ext uri="{BB962C8B-B14F-4D97-AF65-F5344CB8AC3E}">
        <p14:creationId xmlns:p14="http://schemas.microsoft.com/office/powerpoint/2010/main" val="22724286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Costos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hundidos</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pPr>
              <a:spcAft>
                <a:spcPts val="600"/>
              </a:spcAft>
            </a:pPr>
            <a:r>
              <a:rPr lang="en-US" sz="2400" dirty="0" err="1" smtClean="0">
                <a:latin typeface="Verdana" pitchFamily="34" charset="0"/>
                <a:ea typeface="Verdana" pitchFamily="34" charset="0"/>
                <a:cs typeface="Verdana" pitchFamily="34" charset="0"/>
              </a:rPr>
              <a:t>Debemos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decidir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si</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el Proyecto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el </a:t>
            </a:r>
            <a:r>
              <a:rPr lang="en-US" sz="2400" dirty="0" err="1" smtClean="0">
                <a:latin typeface="Verdana" pitchFamily="34" charset="0"/>
                <a:ea typeface="Verdana" pitchFamily="34" charset="0"/>
                <a:cs typeface="Verdana" pitchFamily="34" charset="0"/>
              </a:rPr>
              <a:t>cual</a:t>
            </a:r>
            <a:r>
              <a:rPr lang="en-US" sz="2400" dirty="0" smtClean="0">
                <a:latin typeface="Verdana" pitchFamily="34" charset="0"/>
                <a:ea typeface="Verdana" pitchFamily="34" charset="0"/>
                <a:cs typeface="Verdana" pitchFamily="34" charset="0"/>
              </a:rPr>
              <a:t> se ha </a:t>
            </a:r>
            <a:r>
              <a:rPr lang="en-US" sz="2400" dirty="0" err="1" smtClean="0">
                <a:latin typeface="Verdana" pitchFamily="34" charset="0"/>
                <a:ea typeface="Verdana" pitchFamily="34" charset="0"/>
                <a:cs typeface="Verdana" pitchFamily="34" charset="0"/>
              </a:rPr>
              <a:t>invertido</a:t>
            </a:r>
            <a:r>
              <a:rPr lang="en-US" sz="2400" dirty="0" smtClean="0">
                <a:latin typeface="Verdana" pitchFamily="34" charset="0"/>
                <a:ea typeface="Verdana" pitchFamily="34" charset="0"/>
                <a:cs typeface="Verdana" pitchFamily="34" charset="0"/>
              </a:rPr>
              <a:t> 9, se </a:t>
            </a:r>
            <a:r>
              <a:rPr lang="en-US" sz="2400" dirty="0" err="1" smtClean="0">
                <a:latin typeface="Verdana" pitchFamily="34" charset="0"/>
                <a:ea typeface="Verdana" pitchFamily="34" charset="0"/>
                <a:cs typeface="Verdana" pitchFamily="34" charset="0"/>
              </a:rPr>
              <a:t>invierte</a:t>
            </a:r>
            <a:r>
              <a:rPr lang="en-US" sz="2400" dirty="0" smtClean="0">
                <a:latin typeface="Verdana" pitchFamily="34" charset="0"/>
                <a:ea typeface="Verdana" pitchFamily="34" charset="0"/>
                <a:cs typeface="Verdana" pitchFamily="34" charset="0"/>
              </a:rPr>
              <a:t> 1 </a:t>
            </a:r>
            <a:r>
              <a:rPr lang="en-US" sz="2400" dirty="0" err="1" smtClean="0">
                <a:latin typeface="Verdana" pitchFamily="34" charset="0"/>
                <a:ea typeface="Verdana" pitchFamily="34" charset="0"/>
                <a:cs typeface="Verdana" pitchFamily="34" charset="0"/>
              </a:rPr>
              <a:t>adicional</a:t>
            </a:r>
            <a:r>
              <a:rPr lang="en-US" sz="2400" dirty="0" smtClean="0">
                <a:latin typeface="Verdana" pitchFamily="34" charset="0"/>
                <a:ea typeface="Verdana" pitchFamily="34" charset="0"/>
                <a:cs typeface="Verdana" pitchFamily="34" charset="0"/>
              </a:rPr>
              <a:t> para </a:t>
            </a:r>
            <a:r>
              <a:rPr lang="en-US" sz="2400" dirty="0" err="1" smtClean="0">
                <a:latin typeface="Verdana" pitchFamily="34" charset="0"/>
                <a:ea typeface="Verdana" pitchFamily="34" charset="0"/>
                <a:cs typeface="Verdana" pitchFamily="34" charset="0"/>
              </a:rPr>
              <a:t>completarlo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sabiendo</a:t>
            </a:r>
            <a:r>
              <a:rPr lang="en-US" sz="2400" dirty="0" smtClean="0">
                <a:latin typeface="Verdana" pitchFamily="34" charset="0"/>
                <a:ea typeface="Verdana" pitchFamily="34" charset="0"/>
                <a:cs typeface="Verdana" pitchFamily="34" charset="0"/>
              </a:rPr>
              <a:t> que </a:t>
            </a:r>
            <a:r>
              <a:rPr lang="en-US" sz="2400" dirty="0" err="1" smtClean="0">
                <a:latin typeface="Verdana" pitchFamily="34" charset="0"/>
                <a:ea typeface="Verdana" pitchFamily="34" charset="0"/>
                <a:cs typeface="Verdana" pitchFamily="34" charset="0"/>
              </a:rPr>
              <a:t>tiene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altas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probabilidades</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fracasar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este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caso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invertir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implica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honrar</a:t>
            </a:r>
            <a:r>
              <a:rPr lang="en-US" sz="2400" dirty="0" smtClean="0">
                <a:latin typeface="Verdana" pitchFamily="34" charset="0"/>
                <a:ea typeface="Verdana" pitchFamily="34" charset="0"/>
                <a:cs typeface="Verdana" pitchFamily="34" charset="0"/>
              </a:rPr>
              <a:t> los </a:t>
            </a:r>
            <a:r>
              <a:rPr lang="en-US" sz="2400" dirty="0" err="1" smtClean="0">
                <a:latin typeface="Verdana" pitchFamily="34" charset="0"/>
                <a:ea typeface="Verdana" pitchFamily="34" charset="0"/>
                <a:cs typeface="Verdana" pitchFamily="34" charset="0"/>
              </a:rPr>
              <a:t>costos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hundidos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este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caso</a:t>
            </a:r>
            <a:r>
              <a:rPr lang="en-US" sz="2400" dirty="0" smtClean="0">
                <a:latin typeface="Verdana" pitchFamily="34" charset="0"/>
                <a:ea typeface="Verdana" pitchFamily="34" charset="0"/>
                <a:cs typeface="Verdana" pitchFamily="34" charset="0"/>
              </a:rPr>
              <a:t> los </a:t>
            </a:r>
            <a:r>
              <a:rPr lang="en-US" sz="2400" dirty="0" err="1" smtClean="0">
                <a:latin typeface="Verdana" pitchFamily="34" charset="0"/>
                <a:ea typeface="Verdana" pitchFamily="34" charset="0"/>
                <a:cs typeface="Verdana" pitchFamily="34" charset="0"/>
              </a:rPr>
              <a:t>costos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hundidos</a:t>
            </a:r>
            <a:r>
              <a:rPr lang="en-US" sz="2400" dirty="0" smtClean="0">
                <a:latin typeface="Verdana" pitchFamily="34" charset="0"/>
                <a:ea typeface="Verdana" pitchFamily="34" charset="0"/>
                <a:cs typeface="Verdana" pitchFamily="34" charset="0"/>
              </a:rPr>
              <a:t> son 9.</a:t>
            </a:r>
          </a:p>
          <a:p>
            <a:pPr>
              <a:spcAft>
                <a:spcPts val="600"/>
              </a:spcAft>
            </a:pPr>
            <a:r>
              <a:rPr lang="en-US" sz="2400" dirty="0" err="1" smtClean="0">
                <a:latin typeface="Verdana" pitchFamily="34" charset="0"/>
                <a:ea typeface="Verdana" pitchFamily="34" charset="0"/>
                <a:cs typeface="Verdana" pitchFamily="34" charset="0"/>
              </a:rPr>
              <a:t>Falacia</a:t>
            </a:r>
            <a:r>
              <a:rPr lang="en-US" sz="2400" dirty="0" smtClean="0">
                <a:latin typeface="Verdana" pitchFamily="34" charset="0"/>
                <a:ea typeface="Verdana" pitchFamily="34" charset="0"/>
                <a:cs typeface="Verdana" pitchFamily="34" charset="0"/>
              </a:rPr>
              <a:t> del Concorde: </a:t>
            </a:r>
            <a:r>
              <a:rPr lang="en-US" sz="2400" dirty="0" err="1" smtClean="0">
                <a:latin typeface="Verdana" pitchFamily="34" charset="0"/>
                <a:ea typeface="Verdana" pitchFamily="34" charset="0"/>
                <a:cs typeface="Verdana" pitchFamily="34" charset="0"/>
              </a:rPr>
              <a:t>sabiendo</a:t>
            </a:r>
            <a:r>
              <a:rPr lang="en-US" sz="2400" dirty="0" smtClean="0">
                <a:latin typeface="Verdana" pitchFamily="34" charset="0"/>
                <a:ea typeface="Verdana" pitchFamily="34" charset="0"/>
                <a:cs typeface="Verdana" pitchFamily="34" charset="0"/>
              </a:rPr>
              <a:t> que el Proyecto no era </a:t>
            </a:r>
            <a:r>
              <a:rPr lang="en-US" sz="2400" dirty="0" err="1" smtClean="0">
                <a:latin typeface="Verdana" pitchFamily="34" charset="0"/>
                <a:ea typeface="Verdana" pitchFamily="34" charset="0"/>
                <a:cs typeface="Verdana" pitchFamily="34" charset="0"/>
              </a:rPr>
              <a:t>comercialmente</a:t>
            </a:r>
            <a:r>
              <a:rPr lang="en-US" sz="2400" dirty="0" smtClean="0">
                <a:latin typeface="Verdana" pitchFamily="34" charset="0"/>
                <a:ea typeface="Verdana" pitchFamily="34" charset="0"/>
                <a:cs typeface="Verdana" pitchFamily="34" charset="0"/>
              </a:rPr>
              <a:t> viable, dado que se </a:t>
            </a:r>
            <a:r>
              <a:rPr lang="en-US" sz="2400" dirty="0" err="1" smtClean="0">
                <a:latin typeface="Verdana" pitchFamily="34" charset="0"/>
                <a:ea typeface="Verdana" pitchFamily="34" charset="0"/>
                <a:cs typeface="Verdana" pitchFamily="34" charset="0"/>
              </a:rPr>
              <a:t>había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invertido</a:t>
            </a:r>
            <a:r>
              <a:rPr lang="en-US" sz="2400" dirty="0" smtClean="0">
                <a:latin typeface="Verdana" pitchFamily="34" charset="0"/>
                <a:ea typeface="Verdana" pitchFamily="34" charset="0"/>
                <a:cs typeface="Verdana" pitchFamily="34" charset="0"/>
              </a:rPr>
              <a:t> mucho y </a:t>
            </a:r>
            <a:r>
              <a:rPr lang="en-US" sz="2400" dirty="0" err="1" smtClean="0">
                <a:latin typeface="Verdana" pitchFamily="34" charset="0"/>
                <a:ea typeface="Verdana" pitchFamily="34" charset="0"/>
                <a:cs typeface="Verdana" pitchFamily="34" charset="0"/>
              </a:rPr>
              <a:t>por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razones</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prestigio</a:t>
            </a:r>
            <a:r>
              <a:rPr lang="en-US" sz="2400" dirty="0" smtClean="0">
                <a:latin typeface="Verdana" pitchFamily="34" charset="0"/>
                <a:ea typeface="Verdana" pitchFamily="34" charset="0"/>
                <a:cs typeface="Verdana" pitchFamily="34" charset="0"/>
              </a:rPr>
              <a:t>, se lo </a:t>
            </a:r>
            <a:r>
              <a:rPr lang="en-US" sz="2400" dirty="0" err="1" smtClean="0">
                <a:latin typeface="Verdana" pitchFamily="34" charset="0"/>
                <a:ea typeface="Verdana" pitchFamily="34" charset="0"/>
                <a:cs typeface="Verdana" pitchFamily="34" charset="0"/>
              </a:rPr>
              <a:t>continuó</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financiándo</a:t>
            </a:r>
            <a:r>
              <a:rPr lang="en-US" sz="2400" dirty="0" smtClean="0">
                <a:latin typeface="Verdana" pitchFamily="34" charset="0"/>
                <a:ea typeface="Verdana" pitchFamily="34" charset="0"/>
                <a:cs typeface="Verdana" pitchFamily="34" charset="0"/>
              </a:rPr>
              <a:t>. </a:t>
            </a:r>
          </a:p>
          <a:p>
            <a:pPr>
              <a:spcAft>
                <a:spcPts val="600"/>
              </a:spcAft>
            </a:pPr>
            <a:endParaRPr lang="en-US" dirty="0" smtClean="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11</a:t>
            </a:fld>
            <a:endParaRPr lang="en-US"/>
          </a:p>
        </p:txBody>
      </p:sp>
    </p:spTree>
    <p:extLst>
      <p:ext uri="{BB962C8B-B14F-4D97-AF65-F5344CB8AC3E}">
        <p14:creationId xmlns:p14="http://schemas.microsoft.com/office/powerpoint/2010/main" val="30751901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Verdana" pitchFamily="34" charset="0"/>
                <a:ea typeface="Verdana" pitchFamily="34" charset="0"/>
                <a:cs typeface="Verdana" pitchFamily="34" charset="0"/>
              </a:rPr>
              <a:t>Falacia</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los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costos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hundidos</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fontScale="85000" lnSpcReduction="20000"/>
          </a:bodyPr>
          <a:lstStyle/>
          <a:p>
            <a:pPr>
              <a:spcAft>
                <a:spcPts val="600"/>
              </a:spcAft>
            </a:pPr>
            <a:r>
              <a:rPr lang="en-US" b="1" dirty="0" err="1" smtClean="0">
                <a:latin typeface="Verdana" pitchFamily="34" charset="0"/>
                <a:ea typeface="Verdana" pitchFamily="34" charset="0"/>
                <a:cs typeface="Verdana" pitchFamily="34" charset="0"/>
              </a:rPr>
              <a:t>Costos</a:t>
            </a:r>
            <a:r>
              <a:rPr lang="en-US" b="1" dirty="0" smtClean="0">
                <a:latin typeface="Verdana" pitchFamily="34" charset="0"/>
                <a:ea typeface="Verdana" pitchFamily="34" charset="0"/>
                <a:cs typeface="Verdana" pitchFamily="34" charset="0"/>
              </a:rPr>
              <a:t> </a:t>
            </a:r>
            <a:r>
              <a:rPr lang="en-US" b="1" dirty="0" err="1" smtClean="0">
                <a:latin typeface="Verdana" pitchFamily="34" charset="0"/>
                <a:ea typeface="Verdana" pitchFamily="34" charset="0"/>
                <a:cs typeface="Verdana" pitchFamily="34" charset="0"/>
              </a:rPr>
              <a:t>hundidos</a:t>
            </a:r>
            <a:r>
              <a:rPr lang="en-US" dirty="0" smtClean="0">
                <a:latin typeface="Verdana" pitchFamily="34" charset="0"/>
                <a:ea typeface="Verdana" pitchFamily="34" charset="0"/>
                <a:cs typeface="Verdana" pitchFamily="34" charset="0"/>
              </a:rPr>
              <a:t>: un </a:t>
            </a:r>
            <a:r>
              <a:rPr lang="en-US" dirty="0" err="1" smtClean="0">
                <a:latin typeface="Verdana" pitchFamily="34" charset="0"/>
                <a:ea typeface="Verdana" pitchFamily="34" charset="0"/>
                <a:cs typeface="Verdana" pitchFamily="34" charset="0"/>
              </a:rPr>
              <a:t>costo</a:t>
            </a:r>
            <a:r>
              <a:rPr lang="en-US" dirty="0" smtClean="0">
                <a:latin typeface="Verdana" pitchFamily="34" charset="0"/>
                <a:ea typeface="Verdana" pitchFamily="34" charset="0"/>
                <a:cs typeface="Verdana" pitchFamily="34" charset="0"/>
              </a:rPr>
              <a:t> que no se </a:t>
            </a:r>
            <a:r>
              <a:rPr lang="en-US" dirty="0" err="1" smtClean="0">
                <a:latin typeface="Verdana" pitchFamily="34" charset="0"/>
                <a:ea typeface="Verdana" pitchFamily="34" charset="0"/>
                <a:cs typeface="Verdana" pitchFamily="34" charset="0"/>
              </a:rPr>
              <a:t>puede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recuperar</a:t>
            </a:r>
            <a:r>
              <a:rPr lang="en-US" dirty="0" smtClean="0">
                <a:latin typeface="Verdana" pitchFamily="34" charset="0"/>
                <a:ea typeface="Verdana" pitchFamily="34" charset="0"/>
                <a:cs typeface="Verdana" pitchFamily="34" charset="0"/>
              </a:rPr>
              <a:t> al </a:t>
            </a:r>
            <a:r>
              <a:rPr lang="en-US" dirty="0" err="1" smtClean="0">
                <a:latin typeface="Verdana" pitchFamily="34" charset="0"/>
                <a:ea typeface="Verdana" pitchFamily="34" charset="0"/>
                <a:cs typeface="Verdana" pitchFamily="34" charset="0"/>
              </a:rPr>
              <a:t>tiempo</a:t>
            </a:r>
            <a:r>
              <a:rPr lang="en-US" dirty="0" smtClean="0">
                <a:latin typeface="Verdana" pitchFamily="34" charset="0"/>
                <a:ea typeface="Verdana" pitchFamily="34" charset="0"/>
                <a:cs typeface="Verdana" pitchFamily="34" charset="0"/>
              </a:rPr>
              <a:t> que se </a:t>
            </a:r>
            <a:r>
              <a:rPr lang="en-US" dirty="0" err="1" smtClean="0">
                <a:latin typeface="Verdana" pitchFamily="34" charset="0"/>
                <a:ea typeface="Verdana" pitchFamily="34" charset="0"/>
                <a:cs typeface="Verdana" pitchFamily="34" charset="0"/>
              </a:rPr>
              <a:t>toma</a:t>
            </a:r>
            <a:r>
              <a:rPr lang="en-US" dirty="0" smtClean="0">
                <a:latin typeface="Verdana" pitchFamily="34" charset="0"/>
                <a:ea typeface="Verdana" pitchFamily="34" charset="0"/>
                <a:cs typeface="Verdana" pitchFamily="34" charset="0"/>
              </a:rPr>
              <a:t> la </a:t>
            </a:r>
            <a:r>
              <a:rPr lang="en-US" dirty="0" err="1" smtClean="0">
                <a:latin typeface="Verdana" pitchFamily="34" charset="0"/>
                <a:ea typeface="Verdana" pitchFamily="34" charset="0"/>
                <a:cs typeface="Verdana" pitchFamily="34" charset="0"/>
              </a:rPr>
              <a:t>decisión</a:t>
            </a:r>
            <a:r>
              <a:rPr lang="en-US" dirty="0" smtClean="0">
                <a:latin typeface="Verdana" pitchFamily="34" charset="0"/>
                <a:ea typeface="Verdana" pitchFamily="34" charset="0"/>
                <a:cs typeface="Verdana" pitchFamily="34" charset="0"/>
              </a:rPr>
              <a:t>.</a:t>
            </a:r>
          </a:p>
          <a:p>
            <a:pPr>
              <a:spcAft>
                <a:spcPts val="600"/>
              </a:spcAft>
            </a:pPr>
            <a:r>
              <a:rPr lang="en-US" dirty="0" smtClean="0">
                <a:latin typeface="Verdana" pitchFamily="34" charset="0"/>
                <a:ea typeface="Verdana" pitchFamily="34" charset="0"/>
                <a:cs typeface="Verdana" pitchFamily="34" charset="0"/>
              </a:rPr>
              <a:t>Si se </a:t>
            </a:r>
            <a:r>
              <a:rPr lang="en-US" dirty="0" err="1" smtClean="0">
                <a:latin typeface="Verdana" pitchFamily="34" charset="0"/>
                <a:ea typeface="Verdana" pitchFamily="34" charset="0"/>
                <a:cs typeface="Verdana" pitchFamily="34" charset="0"/>
              </a:rPr>
              <a:t>toman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cuenta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los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costos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hundidos</a:t>
            </a:r>
            <a:r>
              <a:rPr lang="en-US" dirty="0" smtClean="0">
                <a:latin typeface="Verdana" pitchFamily="34" charset="0"/>
                <a:ea typeface="Verdana" pitchFamily="34" charset="0"/>
                <a:cs typeface="Verdana" pitchFamily="34" charset="0"/>
              </a:rPr>
              <a:t>, se </a:t>
            </a:r>
            <a:r>
              <a:rPr lang="en-US" dirty="0" err="1" smtClean="0">
                <a:latin typeface="Verdana" pitchFamily="34" charset="0"/>
                <a:ea typeface="Verdana" pitchFamily="34" charset="0"/>
                <a:cs typeface="Verdana" pitchFamily="34" charset="0"/>
              </a:rPr>
              <a:t>está</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cometiendo</a:t>
            </a:r>
            <a:r>
              <a:rPr lang="en-US" dirty="0" smtClean="0">
                <a:latin typeface="Verdana" pitchFamily="34" charset="0"/>
                <a:ea typeface="Verdana" pitchFamily="34" charset="0"/>
                <a:cs typeface="Verdana" pitchFamily="34" charset="0"/>
              </a:rPr>
              <a:t> la </a:t>
            </a:r>
            <a:r>
              <a:rPr lang="en-US" b="1" dirty="0" err="1" smtClean="0">
                <a:latin typeface="Verdana" pitchFamily="34" charset="0"/>
                <a:ea typeface="Verdana" pitchFamily="34" charset="0"/>
                <a:cs typeface="Verdana" pitchFamily="34" charset="0"/>
              </a:rPr>
              <a:t>falacia</a:t>
            </a:r>
            <a:r>
              <a:rPr lang="en-US" b="1" dirty="0" smtClean="0">
                <a:latin typeface="Verdana" pitchFamily="34" charset="0"/>
                <a:ea typeface="Verdana" pitchFamily="34" charset="0"/>
                <a:cs typeface="Verdana" pitchFamily="34" charset="0"/>
              </a:rPr>
              <a:t> de </a:t>
            </a:r>
            <a:r>
              <a:rPr lang="en-US" b="1" dirty="0" err="1" smtClean="0">
                <a:latin typeface="Verdana" pitchFamily="34" charset="0"/>
                <a:ea typeface="Verdana" pitchFamily="34" charset="0"/>
                <a:cs typeface="Verdana" pitchFamily="34" charset="0"/>
              </a:rPr>
              <a:t>los</a:t>
            </a:r>
            <a:r>
              <a:rPr lang="en-US" b="1" dirty="0" smtClean="0">
                <a:latin typeface="Verdana" pitchFamily="34" charset="0"/>
                <a:ea typeface="Verdana" pitchFamily="34" charset="0"/>
                <a:cs typeface="Verdana" pitchFamily="34" charset="0"/>
              </a:rPr>
              <a:t> </a:t>
            </a:r>
            <a:r>
              <a:rPr lang="en-US" b="1" dirty="0" err="1" smtClean="0">
                <a:latin typeface="Verdana" pitchFamily="34" charset="0"/>
                <a:ea typeface="Verdana" pitchFamily="34" charset="0"/>
                <a:cs typeface="Verdana" pitchFamily="34" charset="0"/>
              </a:rPr>
              <a:t>costos</a:t>
            </a:r>
            <a:r>
              <a:rPr lang="en-US" b="1" dirty="0" smtClean="0">
                <a:latin typeface="Verdana" pitchFamily="34" charset="0"/>
                <a:ea typeface="Verdana" pitchFamily="34" charset="0"/>
                <a:cs typeface="Verdana" pitchFamily="34" charset="0"/>
              </a:rPr>
              <a:t> </a:t>
            </a:r>
            <a:r>
              <a:rPr lang="en-US" b="1" dirty="0" err="1" smtClean="0">
                <a:latin typeface="Verdana" pitchFamily="34" charset="0"/>
                <a:ea typeface="Verdana" pitchFamily="34" charset="0"/>
                <a:cs typeface="Verdana" pitchFamily="34" charset="0"/>
              </a:rPr>
              <a:t>hundidos</a:t>
            </a:r>
            <a:r>
              <a:rPr lang="en-US" dirty="0" smtClean="0">
                <a:latin typeface="Verdana" pitchFamily="34" charset="0"/>
                <a:ea typeface="Verdana" pitchFamily="34" charset="0"/>
                <a:cs typeface="Verdana" pitchFamily="34" charset="0"/>
              </a:rPr>
              <a:t>:</a:t>
            </a:r>
          </a:p>
          <a:p>
            <a:pPr lvl="1">
              <a:spcAft>
                <a:spcPts val="600"/>
              </a:spcAft>
            </a:pPr>
            <a:r>
              <a:rPr lang="en-US" dirty="0" err="1" smtClean="0">
                <a:latin typeface="Verdana" pitchFamily="34" charset="0"/>
                <a:ea typeface="Verdana" pitchFamily="34" charset="0"/>
                <a:cs typeface="Verdana" pitchFamily="34" charset="0"/>
              </a:rPr>
              <a:t>Ejemplo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Viajar</a:t>
            </a:r>
            <a:r>
              <a:rPr lang="en-US" dirty="0" smtClean="0">
                <a:latin typeface="Verdana" pitchFamily="34" charset="0"/>
                <a:ea typeface="Verdana" pitchFamily="34" charset="0"/>
                <a:cs typeface="Verdana" pitchFamily="34" charset="0"/>
              </a:rPr>
              <a:t> al shopping y </a:t>
            </a:r>
            <a:r>
              <a:rPr lang="en-US" dirty="0" err="1" smtClean="0">
                <a:latin typeface="Verdana" pitchFamily="34" charset="0"/>
                <a:ea typeface="Verdana" pitchFamily="34" charset="0"/>
                <a:cs typeface="Verdana" pitchFamily="34" charset="0"/>
              </a:rPr>
              <a:t>encontrar</a:t>
            </a:r>
            <a:r>
              <a:rPr lang="en-US" dirty="0" smtClean="0">
                <a:latin typeface="Verdana" pitchFamily="34" charset="0"/>
                <a:ea typeface="Verdana" pitchFamily="34" charset="0"/>
                <a:cs typeface="Verdana" pitchFamily="34" charset="0"/>
              </a:rPr>
              <a:t> que no hay </a:t>
            </a:r>
            <a:r>
              <a:rPr lang="en-US" dirty="0" err="1" smtClean="0">
                <a:latin typeface="Verdana" pitchFamily="34" charset="0"/>
                <a:ea typeface="Verdana" pitchFamily="34" charset="0"/>
                <a:cs typeface="Verdana" pitchFamily="34" charset="0"/>
              </a:rPr>
              <a:t>ofertas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Compra</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todas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maneras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algo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porque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si</a:t>
            </a:r>
            <a:r>
              <a:rPr lang="en-US" dirty="0" smtClean="0">
                <a:latin typeface="Verdana" pitchFamily="34" charset="0"/>
                <a:ea typeface="Verdana" pitchFamily="34" charset="0"/>
                <a:cs typeface="Verdana" pitchFamily="34" charset="0"/>
              </a:rPr>
              <a:t> no </a:t>
            </a:r>
            <a:r>
              <a:rPr lang="en-US" dirty="0" err="1" smtClean="0">
                <a:latin typeface="Verdana" pitchFamily="34" charset="0"/>
                <a:ea typeface="Verdana" pitchFamily="34" charset="0"/>
                <a:cs typeface="Verdana" pitchFamily="34" charset="0"/>
              </a:rPr>
              <a:t>siente</a:t>
            </a:r>
            <a:r>
              <a:rPr lang="en-US" dirty="0" smtClean="0">
                <a:latin typeface="Verdana" pitchFamily="34" charset="0"/>
                <a:ea typeface="Verdana" pitchFamily="34" charset="0"/>
                <a:cs typeface="Verdana" pitchFamily="34" charset="0"/>
              </a:rPr>
              <a:t> que ha </a:t>
            </a:r>
            <a:r>
              <a:rPr lang="en-US" dirty="0" err="1" smtClean="0">
                <a:latin typeface="Verdana" pitchFamily="34" charset="0"/>
                <a:ea typeface="Verdana" pitchFamily="34" charset="0"/>
                <a:cs typeface="Verdana" pitchFamily="34" charset="0"/>
              </a:rPr>
              <a:t>malgastado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su</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tiempo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manejando</a:t>
            </a:r>
            <a:r>
              <a:rPr lang="en-US" dirty="0" smtClean="0">
                <a:latin typeface="Verdana" pitchFamily="34" charset="0"/>
                <a:ea typeface="Verdana" pitchFamily="34" charset="0"/>
                <a:cs typeface="Verdana" pitchFamily="34" charset="0"/>
              </a:rPr>
              <a:t> hasta el shopping. </a:t>
            </a:r>
          </a:p>
          <a:p>
            <a:pPr lvl="1">
              <a:spcAft>
                <a:spcPts val="600"/>
              </a:spcAft>
            </a:pPr>
            <a:r>
              <a:rPr lang="en-US" dirty="0" err="1" smtClean="0">
                <a:latin typeface="Verdana" pitchFamily="34" charset="0"/>
                <a:ea typeface="Verdana" pitchFamily="34" charset="0"/>
                <a:cs typeface="Verdana" pitchFamily="34" charset="0"/>
              </a:rPr>
              <a:t>Pensando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racionalmene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si</a:t>
            </a:r>
            <a:r>
              <a:rPr lang="en-US" dirty="0" smtClean="0">
                <a:latin typeface="Verdana" pitchFamily="34" charset="0"/>
                <a:ea typeface="Verdana" pitchFamily="34" charset="0"/>
                <a:cs typeface="Verdana" pitchFamily="34" charset="0"/>
              </a:rPr>
              <a:t> </a:t>
            </a:r>
            <a:r>
              <a:rPr lang="en-US" dirty="0" err="1">
                <a:latin typeface="Verdana" pitchFamily="34" charset="0"/>
                <a:ea typeface="Verdana" pitchFamily="34" charset="0"/>
                <a:cs typeface="Verdana" pitchFamily="34" charset="0"/>
              </a:rPr>
              <a:t>c</a:t>
            </a:r>
            <a:r>
              <a:rPr lang="en-US" dirty="0" err="1" smtClean="0">
                <a:latin typeface="Verdana" pitchFamily="34" charset="0"/>
                <a:ea typeface="Verdana" pitchFamily="34" charset="0"/>
                <a:cs typeface="Verdana" pitchFamily="34" charset="0"/>
              </a:rPr>
              <a:t>ompra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algo</a:t>
            </a:r>
            <a:r>
              <a:rPr lang="en-US" dirty="0" smtClean="0">
                <a:latin typeface="Verdana" pitchFamily="34" charset="0"/>
                <a:ea typeface="Verdana" pitchFamily="34" charset="0"/>
                <a:cs typeface="Verdana" pitchFamily="34" charset="0"/>
              </a:rPr>
              <a:t> o no </a:t>
            </a:r>
            <a:r>
              <a:rPr lang="en-US" dirty="0" err="1" smtClean="0">
                <a:latin typeface="Verdana" pitchFamily="34" charset="0"/>
                <a:ea typeface="Verdana" pitchFamily="34" charset="0"/>
                <a:cs typeface="Verdana" pitchFamily="34" charset="0"/>
              </a:rPr>
              <a:t>compra</a:t>
            </a:r>
            <a:r>
              <a:rPr lang="en-US" dirty="0" smtClean="0">
                <a:latin typeface="Verdana" pitchFamily="34" charset="0"/>
                <a:ea typeface="Verdana" pitchFamily="34" charset="0"/>
                <a:cs typeface="Verdana" pitchFamily="34" charset="0"/>
              </a:rPr>
              <a:t> nada, </a:t>
            </a:r>
            <a:r>
              <a:rPr lang="en-US" dirty="0" err="1" smtClean="0">
                <a:latin typeface="Verdana" pitchFamily="34" charset="0"/>
                <a:ea typeface="Verdana" pitchFamily="34" charset="0"/>
                <a:cs typeface="Verdana" pitchFamily="34" charset="0"/>
              </a:rPr>
              <a:t>ya</a:t>
            </a:r>
            <a:r>
              <a:rPr lang="en-US" dirty="0" smtClean="0">
                <a:latin typeface="Verdana" pitchFamily="34" charset="0"/>
                <a:ea typeface="Verdana" pitchFamily="34" charset="0"/>
                <a:cs typeface="Verdana" pitchFamily="34" charset="0"/>
              </a:rPr>
              <a:t> ha </a:t>
            </a:r>
            <a:r>
              <a:rPr lang="en-US" dirty="0" err="1" smtClean="0">
                <a:latin typeface="Verdana" pitchFamily="34" charset="0"/>
                <a:ea typeface="Verdana" pitchFamily="34" charset="0"/>
                <a:cs typeface="Verdana" pitchFamily="34" charset="0"/>
              </a:rPr>
              <a:t>gastado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su</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tiempo</a:t>
            </a:r>
            <a:r>
              <a:rPr lang="en-US" dirty="0" smtClean="0">
                <a:latin typeface="Verdana" pitchFamily="34" charset="0"/>
                <a:ea typeface="Verdana" pitchFamily="34" charset="0"/>
                <a:cs typeface="Verdana" pitchFamily="34" charset="0"/>
              </a:rPr>
              <a:t>.</a:t>
            </a:r>
            <a:endParaRPr lang="en-US"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12</a:t>
            </a:fld>
            <a:endParaRPr lang="en-US"/>
          </a:p>
        </p:txBody>
      </p:sp>
    </p:spTree>
    <p:extLst>
      <p:ext uri="{BB962C8B-B14F-4D97-AF65-F5344CB8AC3E}">
        <p14:creationId xmlns:p14="http://schemas.microsoft.com/office/powerpoint/2010/main" val="38350503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Efecto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señuelo</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pPr>
              <a:spcAft>
                <a:spcPts val="600"/>
              </a:spcAft>
            </a:pPr>
            <a:r>
              <a:rPr lang="en-US" sz="2000" dirty="0" smtClean="0">
                <a:latin typeface="Verdana" pitchFamily="34" charset="0"/>
                <a:ea typeface="Verdana" pitchFamily="34" charset="0"/>
                <a:cs typeface="Verdana" pitchFamily="34" charset="0"/>
              </a:rPr>
              <a:t>The Economist </a:t>
            </a:r>
            <a:r>
              <a:rPr lang="en-US" sz="2000" dirty="0" err="1" smtClean="0">
                <a:latin typeface="Verdana" pitchFamily="34" charset="0"/>
                <a:ea typeface="Verdana" pitchFamily="34" charset="0"/>
                <a:cs typeface="Verdana" pitchFamily="34" charset="0"/>
              </a:rPr>
              <a:t>ofrece</a:t>
            </a:r>
            <a:r>
              <a:rPr lang="en-US" sz="2000" dirty="0" smtClean="0">
                <a:latin typeface="Verdana" pitchFamily="34" charset="0"/>
                <a:ea typeface="Verdana" pitchFamily="34" charset="0"/>
                <a:cs typeface="Verdana" pitchFamily="34" charset="0"/>
              </a:rPr>
              <a:t> las </a:t>
            </a:r>
            <a:r>
              <a:rPr lang="en-US" sz="2000" dirty="0" err="1" smtClean="0">
                <a:latin typeface="Verdana" pitchFamily="34" charset="0"/>
                <a:ea typeface="Verdana" pitchFamily="34" charset="0"/>
                <a:cs typeface="Verdana" pitchFamily="34" charset="0"/>
              </a:rPr>
              <a:t>siguientes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opciones</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suscripción</a:t>
            </a:r>
            <a:r>
              <a:rPr lang="en-US" sz="2000" dirty="0" smtClean="0">
                <a:latin typeface="Verdana" pitchFamily="34" charset="0"/>
                <a:ea typeface="Verdana" pitchFamily="34" charset="0"/>
                <a:cs typeface="Verdana" pitchFamily="34" charset="0"/>
              </a:rPr>
              <a:t>:</a:t>
            </a:r>
          </a:p>
          <a:p>
            <a:pPr>
              <a:spcAft>
                <a:spcPts val="600"/>
              </a:spcAft>
            </a:pPr>
            <a:r>
              <a:rPr lang="en-US" sz="2000" dirty="0" smtClean="0">
                <a:latin typeface="Verdana" pitchFamily="34" charset="0"/>
                <a:ea typeface="Verdana" pitchFamily="34" charset="0"/>
                <a:cs typeface="Verdana" pitchFamily="34" charset="0"/>
              </a:rPr>
              <a:t>1 </a:t>
            </a:r>
            <a:r>
              <a:rPr lang="en-US" sz="2000" dirty="0" err="1" smtClean="0">
                <a:latin typeface="Verdana" pitchFamily="34" charset="0"/>
                <a:ea typeface="Verdana" pitchFamily="34" charset="0"/>
                <a:cs typeface="Verdana" pitchFamily="34" charset="0"/>
              </a:rPr>
              <a:t>página</a:t>
            </a:r>
            <a:r>
              <a:rPr lang="en-US" sz="2000" dirty="0" smtClean="0">
                <a:latin typeface="Verdana" pitchFamily="34" charset="0"/>
                <a:ea typeface="Verdana" pitchFamily="34" charset="0"/>
                <a:cs typeface="Verdana" pitchFamily="34" charset="0"/>
              </a:rPr>
              <a:t> web       59</a:t>
            </a:r>
          </a:p>
          <a:p>
            <a:pPr>
              <a:spcAft>
                <a:spcPts val="600"/>
              </a:spcAft>
            </a:pPr>
            <a:r>
              <a:rPr lang="en-US" sz="2000" dirty="0" err="1" smtClean="0">
                <a:latin typeface="Verdana" pitchFamily="34" charset="0"/>
                <a:ea typeface="Verdana" pitchFamily="34" charset="0"/>
                <a:cs typeface="Verdana" pitchFamily="34" charset="0"/>
              </a:rPr>
              <a:t>Versión</a:t>
            </a:r>
            <a:r>
              <a:rPr lang="en-US" sz="2000" dirty="0" smtClean="0">
                <a:latin typeface="Verdana" pitchFamily="34" charset="0"/>
                <a:ea typeface="Verdana" pitchFamily="34" charset="0"/>
                <a:cs typeface="Verdana" pitchFamily="34" charset="0"/>
              </a:rPr>
              <a:t> impresa   125 </a:t>
            </a:r>
            <a:endParaRPr lang="en-US" sz="2000" dirty="0">
              <a:latin typeface="Verdana" pitchFamily="34" charset="0"/>
              <a:ea typeface="Verdana" pitchFamily="34" charset="0"/>
              <a:cs typeface="Verdana" pitchFamily="34" charset="0"/>
            </a:endParaRPr>
          </a:p>
          <a:p>
            <a:pPr>
              <a:spcAft>
                <a:spcPts val="600"/>
              </a:spcAft>
            </a:pPr>
            <a:r>
              <a:rPr lang="en-US" sz="2000" dirty="0" err="1" smtClean="0">
                <a:latin typeface="Verdana" pitchFamily="34" charset="0"/>
                <a:ea typeface="Verdana" pitchFamily="34" charset="0"/>
                <a:cs typeface="Verdana" pitchFamily="34" charset="0"/>
              </a:rPr>
              <a:t>Web+impresa</a:t>
            </a:r>
            <a:r>
              <a:rPr lang="en-US" sz="2000" dirty="0" smtClean="0">
                <a:latin typeface="Verdana" pitchFamily="34" charset="0"/>
                <a:ea typeface="Verdana" pitchFamily="34" charset="0"/>
                <a:cs typeface="Verdana" pitchFamily="34" charset="0"/>
              </a:rPr>
              <a:t>      125</a:t>
            </a:r>
          </a:p>
          <a:p>
            <a:pPr>
              <a:spcAft>
                <a:spcPts val="600"/>
              </a:spcAft>
            </a:pP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evidente</a:t>
            </a:r>
            <a:r>
              <a:rPr lang="en-US" sz="2000" dirty="0" smtClean="0">
                <a:latin typeface="Verdana" pitchFamily="34" charset="0"/>
                <a:ea typeface="Verdana" pitchFamily="34" charset="0"/>
                <a:cs typeface="Verdana" pitchFamily="34" charset="0"/>
              </a:rPr>
              <a:t> que </a:t>
            </a:r>
            <a:r>
              <a:rPr lang="en-US" sz="2000" dirty="0" err="1" smtClean="0">
                <a:latin typeface="Verdana" pitchFamily="34" charset="0"/>
                <a:ea typeface="Verdana" pitchFamily="34" charset="0"/>
                <a:cs typeface="Verdana" pitchFamily="34" charset="0"/>
              </a:rPr>
              <a:t>nadie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tomaría</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opción</a:t>
            </a:r>
            <a:r>
              <a:rPr lang="en-US" sz="2000" dirty="0" smtClean="0">
                <a:latin typeface="Verdana" pitchFamily="34" charset="0"/>
                <a:ea typeface="Verdana" pitchFamily="34" charset="0"/>
                <a:cs typeface="Verdana" pitchFamily="34" charset="0"/>
              </a:rPr>
              <a:t> 2, </a:t>
            </a:r>
            <a:r>
              <a:rPr lang="en-US" sz="2000" dirty="0" err="1" smtClean="0">
                <a:latin typeface="Verdana" pitchFamily="34" charset="0"/>
                <a:ea typeface="Verdana" pitchFamily="34" charset="0"/>
                <a:cs typeface="Verdana" pitchFamily="34" charset="0"/>
              </a:rPr>
              <a:t>entónces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cuál</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razón</a:t>
            </a:r>
            <a:r>
              <a:rPr lang="en-US" sz="2000" dirty="0" smtClean="0">
                <a:latin typeface="Verdana" pitchFamily="34" charset="0"/>
                <a:ea typeface="Verdana" pitchFamily="34" charset="0"/>
                <a:cs typeface="Verdana" pitchFamily="34" charset="0"/>
              </a:rPr>
              <a:t> de la </a:t>
            </a:r>
            <a:r>
              <a:rPr lang="en-US" sz="2000" dirty="0" err="1" smtClean="0">
                <a:latin typeface="Verdana" pitchFamily="34" charset="0"/>
                <a:ea typeface="Verdana" pitchFamily="34" charset="0"/>
                <a:cs typeface="Verdana" pitchFamily="34" charset="0"/>
              </a:rPr>
              <a:t>oferta</a:t>
            </a:r>
            <a:r>
              <a:rPr lang="en-US" sz="2000" dirty="0" smtClean="0">
                <a:latin typeface="Verdana" pitchFamily="34" charset="0"/>
                <a:ea typeface="Verdana" pitchFamily="34" charset="0"/>
                <a:cs typeface="Verdana" pitchFamily="34" charset="0"/>
              </a:rPr>
              <a:t>?</a:t>
            </a:r>
          </a:p>
          <a:p>
            <a:pPr>
              <a:spcAft>
                <a:spcPts val="600"/>
              </a:spcAft>
            </a:pPr>
            <a:r>
              <a:rPr lang="en-US" sz="2000" dirty="0" err="1" smtClean="0">
                <a:latin typeface="Verdana" pitchFamily="34" charset="0"/>
                <a:ea typeface="Verdana" pitchFamily="34" charset="0"/>
                <a:cs typeface="Verdana" pitchFamily="34" charset="0"/>
              </a:rPr>
              <a:t>Puede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suceder</a:t>
            </a:r>
            <a:r>
              <a:rPr lang="en-US" sz="2000" dirty="0" smtClean="0">
                <a:latin typeface="Verdana" pitchFamily="34" charset="0"/>
                <a:ea typeface="Verdana" pitchFamily="34" charset="0"/>
                <a:cs typeface="Verdana" pitchFamily="34" charset="0"/>
              </a:rPr>
              <a:t> que la </a:t>
            </a:r>
            <a:r>
              <a:rPr lang="en-US" sz="2000" dirty="0" err="1" smtClean="0">
                <a:latin typeface="Verdana" pitchFamily="34" charset="0"/>
                <a:ea typeface="Verdana" pitchFamily="34" charset="0"/>
                <a:cs typeface="Verdana" pitchFamily="34" charset="0"/>
              </a:rPr>
              <a:t>inclusión</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opción</a:t>
            </a:r>
            <a:r>
              <a:rPr lang="en-US" sz="2000" dirty="0" smtClean="0">
                <a:latin typeface="Verdana" pitchFamily="34" charset="0"/>
                <a:ea typeface="Verdana" pitchFamily="34" charset="0"/>
                <a:cs typeface="Verdana" pitchFamily="34" charset="0"/>
              </a:rPr>
              <a:t>, que </a:t>
            </a:r>
            <a:r>
              <a:rPr lang="en-US" sz="2000" dirty="0" err="1" smtClean="0">
                <a:latin typeface="Verdana" pitchFamily="34" charset="0"/>
                <a:ea typeface="Verdana" pitchFamily="34" charset="0"/>
                <a:cs typeface="Verdana" pitchFamily="34" charset="0"/>
              </a:rPr>
              <a:t>nadie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escogería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puede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afectar</a:t>
            </a:r>
            <a:r>
              <a:rPr lang="en-US" sz="2000" dirty="0" smtClean="0">
                <a:latin typeface="Verdana" pitchFamily="34" charset="0"/>
                <a:ea typeface="Verdana" pitchFamily="34" charset="0"/>
                <a:cs typeface="Verdana" pitchFamily="34" charset="0"/>
              </a:rPr>
              <a:t> las </a:t>
            </a:r>
            <a:r>
              <a:rPr lang="en-US" sz="2000" dirty="0" err="1" smtClean="0">
                <a:latin typeface="Verdana" pitchFamily="34" charset="0"/>
                <a:ea typeface="Verdana" pitchFamily="34" charset="0"/>
                <a:cs typeface="Verdana" pitchFamily="34" charset="0"/>
              </a:rPr>
              <a:t>preferencias</a:t>
            </a:r>
            <a:r>
              <a:rPr lang="en-US" sz="2000" dirty="0" smtClean="0">
                <a:latin typeface="Verdana" pitchFamily="34" charset="0"/>
                <a:ea typeface="Verdana" pitchFamily="34" charset="0"/>
                <a:cs typeface="Verdana" pitchFamily="34" charset="0"/>
              </a:rPr>
              <a:t> </a:t>
            </a:r>
            <a:r>
              <a:rPr lang="en-US" sz="2000" dirty="0" smtClean="0">
                <a:latin typeface="Verdana" pitchFamily="34" charset="0"/>
                <a:ea typeface="Verdana" pitchFamily="34" charset="0"/>
                <a:cs typeface="Verdana" pitchFamily="34" charset="0"/>
              </a:rPr>
              <a:t>de los </a:t>
            </a:r>
            <a:r>
              <a:rPr lang="en-US" sz="2000" dirty="0" err="1" smtClean="0">
                <a:latin typeface="Verdana" pitchFamily="34" charset="0"/>
                <a:ea typeface="Verdana" pitchFamily="34" charset="0"/>
                <a:cs typeface="Verdana" pitchFamily="34" charset="0"/>
              </a:rPr>
              <a:t>individuos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sobre</a:t>
            </a:r>
            <a:r>
              <a:rPr lang="en-US" sz="2000" dirty="0" smtClean="0">
                <a:latin typeface="Verdana" pitchFamily="34" charset="0"/>
                <a:ea typeface="Verdana" pitchFamily="34" charset="0"/>
                <a:cs typeface="Verdana" pitchFamily="34" charset="0"/>
              </a:rPr>
              <a:t> las </a:t>
            </a:r>
            <a:r>
              <a:rPr lang="en-US" sz="2000" dirty="0" err="1" smtClean="0">
                <a:latin typeface="Verdana" pitchFamily="34" charset="0"/>
                <a:ea typeface="Verdana" pitchFamily="34" charset="0"/>
                <a:cs typeface="Verdana" pitchFamily="34" charset="0"/>
              </a:rPr>
              <a:t>restantes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opciones</a:t>
            </a:r>
            <a:r>
              <a:rPr lang="en-US" sz="2000" dirty="0" smtClean="0">
                <a:latin typeface="Verdana" pitchFamily="34" charset="0"/>
                <a:ea typeface="Verdana" pitchFamily="34" charset="0"/>
                <a:cs typeface="Verdana" pitchFamily="34" charset="0"/>
              </a:rPr>
              <a:t>.  </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13</a:t>
            </a:fld>
            <a:endParaRPr lang="en-US"/>
          </a:p>
        </p:txBody>
      </p:sp>
    </p:spTree>
    <p:extLst>
      <p:ext uri="{BB962C8B-B14F-4D97-AF65-F5344CB8AC3E}">
        <p14:creationId xmlns:p14="http://schemas.microsoft.com/office/powerpoint/2010/main" val="397865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609600"/>
            <a:ext cx="8229600" cy="5516563"/>
          </a:xfrm>
        </p:spPr>
        <p:txBody>
          <a:bodyPr>
            <a:normAutofit/>
          </a:bodyPr>
          <a:lstStyle/>
          <a:p>
            <a:pPr>
              <a:spcAft>
                <a:spcPts val="600"/>
              </a:spcAft>
            </a:pPr>
            <a:endParaRPr lang="en-US" sz="2000" dirty="0" smtClean="0">
              <a:latin typeface="Verdana" pitchFamily="34" charset="0"/>
              <a:ea typeface="Verdana" pitchFamily="34" charset="0"/>
              <a:cs typeface="Verdana" pitchFamily="34" charset="0"/>
            </a:endParaRPr>
          </a:p>
          <a:p>
            <a:pPr marL="0" indent="0">
              <a:spcAft>
                <a:spcPts val="600"/>
              </a:spcAft>
              <a:buNone/>
            </a:pPr>
            <a:endParaRPr lang="en-US" sz="2000" dirty="0" smtClean="0">
              <a:latin typeface="Verdana" pitchFamily="34" charset="0"/>
              <a:ea typeface="Verdana" pitchFamily="34" charset="0"/>
              <a:cs typeface="Verdana" pitchFamily="34" charset="0"/>
            </a:endParaRPr>
          </a:p>
          <a:p>
            <a:pPr>
              <a:spcAft>
                <a:spcPts val="600"/>
              </a:spcAft>
            </a:pPr>
            <a:r>
              <a:rPr lang="en-US" sz="2800" dirty="0" err="1" smtClean="0">
                <a:latin typeface="Verdana" pitchFamily="34" charset="0"/>
                <a:ea typeface="Verdana" pitchFamily="34" charset="0"/>
                <a:cs typeface="Verdana" pitchFamily="34" charset="0"/>
              </a:rPr>
              <a:t>En</a:t>
            </a:r>
            <a:r>
              <a:rPr lang="en-US" sz="2800" dirty="0" smtClean="0">
                <a:latin typeface="Verdana" pitchFamily="34" charset="0"/>
                <a:ea typeface="Verdana" pitchFamily="34" charset="0"/>
                <a:cs typeface="Verdana" pitchFamily="34" charset="0"/>
              </a:rPr>
              <a:t> un </a:t>
            </a:r>
            <a:r>
              <a:rPr lang="en-US" sz="2800" dirty="0" err="1" smtClean="0">
                <a:latin typeface="Verdana" pitchFamily="34" charset="0"/>
                <a:ea typeface="Verdana" pitchFamily="34" charset="0"/>
                <a:cs typeface="Verdana" pitchFamily="34" charset="0"/>
              </a:rPr>
              <a:t>experimento</a:t>
            </a:r>
            <a:r>
              <a:rPr lang="en-US" sz="2800" dirty="0" smtClean="0">
                <a:latin typeface="Verdana" pitchFamily="34" charset="0"/>
                <a:ea typeface="Verdana" pitchFamily="34" charset="0"/>
                <a:cs typeface="Verdana" pitchFamily="34" charset="0"/>
              </a:rPr>
              <a:t> con </a:t>
            </a:r>
            <a:r>
              <a:rPr lang="en-US" sz="2800" dirty="0" err="1" smtClean="0">
                <a:latin typeface="Verdana" pitchFamily="34" charset="0"/>
                <a:ea typeface="Verdana" pitchFamily="34" charset="0"/>
                <a:cs typeface="Verdana" pitchFamily="34" charset="0"/>
              </a:rPr>
              <a:t>estudiantes</a:t>
            </a:r>
            <a:r>
              <a:rPr lang="en-US" sz="2800" dirty="0" smtClean="0">
                <a:latin typeface="Verdana" pitchFamily="34" charset="0"/>
                <a:ea typeface="Verdana" pitchFamily="34" charset="0"/>
                <a:cs typeface="Verdana" pitchFamily="34" charset="0"/>
              </a:rPr>
              <a:t> de MBA se les </a:t>
            </a:r>
            <a:r>
              <a:rPr lang="en-US" sz="2800" dirty="0" err="1" smtClean="0">
                <a:latin typeface="Verdana" pitchFamily="34" charset="0"/>
                <a:ea typeface="Verdana" pitchFamily="34" charset="0"/>
                <a:cs typeface="Verdana" pitchFamily="34" charset="0"/>
              </a:rPr>
              <a:t>presentó</a:t>
            </a:r>
            <a:r>
              <a:rPr lang="en-US" sz="2800" dirty="0" smtClean="0">
                <a:latin typeface="Verdana" pitchFamily="34" charset="0"/>
                <a:ea typeface="Verdana" pitchFamily="34" charset="0"/>
                <a:cs typeface="Verdana" pitchFamily="34" charset="0"/>
              </a:rPr>
              <a:t> las </a:t>
            </a:r>
            <a:r>
              <a:rPr lang="en-US" sz="2800" dirty="0" err="1" smtClean="0">
                <a:latin typeface="Verdana" pitchFamily="34" charset="0"/>
                <a:ea typeface="Verdana" pitchFamily="34" charset="0"/>
                <a:cs typeface="Verdana" pitchFamily="34" charset="0"/>
              </a:rPr>
              <a:t>opciones</a:t>
            </a:r>
            <a:r>
              <a:rPr lang="en-US" sz="2800" dirty="0" smtClean="0">
                <a:latin typeface="Verdana" pitchFamily="34" charset="0"/>
                <a:ea typeface="Verdana" pitchFamily="34" charset="0"/>
                <a:cs typeface="Verdana" pitchFamily="34" charset="0"/>
              </a:rPr>
              <a:t> 1 y 3, 68% </a:t>
            </a:r>
            <a:r>
              <a:rPr lang="en-US" sz="2800" dirty="0" err="1" smtClean="0">
                <a:latin typeface="Verdana" pitchFamily="34" charset="0"/>
                <a:ea typeface="Verdana" pitchFamily="34" charset="0"/>
                <a:cs typeface="Verdana" pitchFamily="34" charset="0"/>
              </a:rPr>
              <a:t>tomó</a:t>
            </a:r>
            <a:r>
              <a:rPr lang="en-US" sz="2800" dirty="0" smtClean="0">
                <a:latin typeface="Verdana" pitchFamily="34" charset="0"/>
                <a:ea typeface="Verdana" pitchFamily="34" charset="0"/>
                <a:cs typeface="Verdana" pitchFamily="34" charset="0"/>
              </a:rPr>
              <a:t> la 1 y 32% la 3. </a:t>
            </a:r>
          </a:p>
          <a:p>
            <a:pPr>
              <a:spcAft>
                <a:spcPts val="600"/>
              </a:spcAft>
            </a:pPr>
            <a:r>
              <a:rPr lang="en-US" sz="2800" dirty="0" err="1" smtClean="0">
                <a:latin typeface="Verdana" pitchFamily="34" charset="0"/>
                <a:ea typeface="Verdana" pitchFamily="34" charset="0"/>
                <a:cs typeface="Verdana" pitchFamily="34" charset="0"/>
              </a:rPr>
              <a:t>Cuando</a:t>
            </a:r>
            <a:r>
              <a:rPr lang="en-US" sz="2800" dirty="0" smtClean="0">
                <a:latin typeface="Verdana" pitchFamily="34" charset="0"/>
                <a:ea typeface="Verdana" pitchFamily="34" charset="0"/>
                <a:cs typeface="Verdana" pitchFamily="34" charset="0"/>
              </a:rPr>
              <a:t> a los </a:t>
            </a:r>
            <a:r>
              <a:rPr lang="en-US" sz="2800" dirty="0" err="1" smtClean="0">
                <a:latin typeface="Verdana" pitchFamily="34" charset="0"/>
                <a:ea typeface="Verdana" pitchFamily="34" charset="0"/>
                <a:cs typeface="Verdana" pitchFamily="34" charset="0"/>
              </a:rPr>
              <a:t>estudiantes</a:t>
            </a:r>
            <a:r>
              <a:rPr lang="en-US" sz="2800" dirty="0" smtClean="0">
                <a:latin typeface="Verdana" pitchFamily="34" charset="0"/>
                <a:ea typeface="Verdana" pitchFamily="34" charset="0"/>
                <a:cs typeface="Verdana" pitchFamily="34" charset="0"/>
              </a:rPr>
              <a:t> se les </a:t>
            </a:r>
            <a:r>
              <a:rPr lang="en-US" sz="2800" dirty="0" err="1" smtClean="0">
                <a:latin typeface="Verdana" pitchFamily="34" charset="0"/>
                <a:ea typeface="Verdana" pitchFamily="34" charset="0"/>
                <a:cs typeface="Verdana" pitchFamily="34" charset="0"/>
              </a:rPr>
              <a:t>presentó</a:t>
            </a:r>
            <a:r>
              <a:rPr lang="en-US" sz="2800" dirty="0" smtClean="0">
                <a:latin typeface="Verdana" pitchFamily="34" charset="0"/>
                <a:ea typeface="Verdana" pitchFamily="34" charset="0"/>
                <a:cs typeface="Verdana" pitchFamily="34" charset="0"/>
              </a:rPr>
              <a:t> las </a:t>
            </a:r>
            <a:r>
              <a:rPr lang="en-US" sz="2800" dirty="0" err="1" smtClean="0">
                <a:latin typeface="Verdana" pitchFamily="34" charset="0"/>
                <a:ea typeface="Verdana" pitchFamily="34" charset="0"/>
                <a:cs typeface="Verdana" pitchFamily="34" charset="0"/>
              </a:rPr>
              <a:t>opciones</a:t>
            </a:r>
            <a:r>
              <a:rPr lang="en-US" sz="2800" dirty="0" smtClean="0">
                <a:latin typeface="Verdana" pitchFamily="34" charset="0"/>
                <a:ea typeface="Verdana" pitchFamily="34" charset="0"/>
                <a:cs typeface="Verdana" pitchFamily="34" charset="0"/>
              </a:rPr>
              <a:t> 1, 2 y 3, 0% </a:t>
            </a:r>
            <a:r>
              <a:rPr lang="en-US" sz="2800" dirty="0" err="1" smtClean="0">
                <a:latin typeface="Verdana" pitchFamily="34" charset="0"/>
                <a:ea typeface="Verdana" pitchFamily="34" charset="0"/>
                <a:cs typeface="Verdana" pitchFamily="34" charset="0"/>
              </a:rPr>
              <a:t>tomó</a:t>
            </a:r>
            <a:r>
              <a:rPr lang="en-US" sz="2800" dirty="0" smtClean="0">
                <a:latin typeface="Verdana" pitchFamily="34" charset="0"/>
                <a:ea typeface="Verdana" pitchFamily="34" charset="0"/>
                <a:cs typeface="Verdana" pitchFamily="34" charset="0"/>
              </a:rPr>
              <a:t> la 2, 16% </a:t>
            </a:r>
            <a:r>
              <a:rPr lang="en-US" sz="2800" dirty="0" err="1" smtClean="0">
                <a:latin typeface="Verdana" pitchFamily="34" charset="0"/>
                <a:ea typeface="Verdana" pitchFamily="34" charset="0"/>
                <a:cs typeface="Verdana" pitchFamily="34" charset="0"/>
              </a:rPr>
              <a:t>tomó</a:t>
            </a:r>
            <a:r>
              <a:rPr lang="en-US" sz="2800" dirty="0" smtClean="0">
                <a:latin typeface="Verdana" pitchFamily="34" charset="0"/>
                <a:ea typeface="Verdana" pitchFamily="34" charset="0"/>
                <a:cs typeface="Verdana" pitchFamily="34" charset="0"/>
              </a:rPr>
              <a:t> la 1 y 84% la 3. </a:t>
            </a:r>
          </a:p>
          <a:p>
            <a:pPr>
              <a:spcAft>
                <a:spcPts val="600"/>
              </a:spcAft>
            </a:pPr>
            <a:r>
              <a:rPr lang="en-US" sz="2800" dirty="0" smtClean="0">
                <a:latin typeface="Verdana" pitchFamily="34" charset="0"/>
                <a:ea typeface="Verdana" pitchFamily="34" charset="0"/>
                <a:cs typeface="Verdana" pitchFamily="34" charset="0"/>
              </a:rPr>
              <a:t>La </a:t>
            </a:r>
            <a:r>
              <a:rPr lang="en-US" sz="2800" dirty="0" err="1" smtClean="0">
                <a:latin typeface="Verdana" pitchFamily="34" charset="0"/>
                <a:ea typeface="Verdana" pitchFamily="34" charset="0"/>
                <a:cs typeface="Verdana" pitchFamily="34" charset="0"/>
              </a:rPr>
              <a:t>inclusión</a:t>
            </a:r>
            <a:r>
              <a:rPr lang="en-US" sz="2800" dirty="0" smtClean="0">
                <a:latin typeface="Verdana" pitchFamily="34" charset="0"/>
                <a:ea typeface="Verdana" pitchFamily="34" charset="0"/>
                <a:cs typeface="Verdana" pitchFamily="34" charset="0"/>
              </a:rPr>
              <a:t> de la </a:t>
            </a:r>
            <a:r>
              <a:rPr lang="en-US" sz="2800" dirty="0" err="1" smtClean="0">
                <a:latin typeface="Verdana" pitchFamily="34" charset="0"/>
                <a:ea typeface="Verdana" pitchFamily="34" charset="0"/>
                <a:cs typeface="Verdana" pitchFamily="34" charset="0"/>
              </a:rPr>
              <a:t>opción</a:t>
            </a:r>
            <a:r>
              <a:rPr lang="en-US" sz="2800" dirty="0" smtClean="0">
                <a:latin typeface="Verdana" pitchFamily="34" charset="0"/>
                <a:ea typeface="Verdana" pitchFamily="34" charset="0"/>
                <a:cs typeface="Verdana" pitchFamily="34" charset="0"/>
              </a:rPr>
              <a:t> 2 </a:t>
            </a:r>
            <a:r>
              <a:rPr lang="en-US" sz="2800" dirty="0" err="1" smtClean="0">
                <a:latin typeface="Verdana" pitchFamily="34" charset="0"/>
                <a:ea typeface="Verdana" pitchFamily="34" charset="0"/>
                <a:cs typeface="Verdana" pitchFamily="34" charset="0"/>
              </a:rPr>
              <a:t>cambió</a:t>
            </a:r>
            <a:r>
              <a:rPr lang="en-US" sz="2800" dirty="0" smtClean="0">
                <a:latin typeface="Verdana" pitchFamily="34" charset="0"/>
                <a:ea typeface="Verdana" pitchFamily="34" charset="0"/>
                <a:cs typeface="Verdana" pitchFamily="34" charset="0"/>
              </a:rPr>
              <a:t> las </a:t>
            </a:r>
            <a:r>
              <a:rPr lang="en-US" sz="2800" dirty="0" err="1" smtClean="0">
                <a:latin typeface="Verdana" pitchFamily="34" charset="0"/>
                <a:ea typeface="Verdana" pitchFamily="34" charset="0"/>
                <a:cs typeface="Verdana" pitchFamily="34" charset="0"/>
              </a:rPr>
              <a:t>preferencias</a:t>
            </a:r>
            <a:r>
              <a:rPr lang="en-US" sz="2800" dirty="0" smtClean="0">
                <a:latin typeface="Verdana" pitchFamily="34" charset="0"/>
                <a:ea typeface="Verdana" pitchFamily="34" charset="0"/>
                <a:cs typeface="Verdana" pitchFamily="34" charset="0"/>
              </a:rPr>
              <a:t> entre la </a:t>
            </a:r>
            <a:r>
              <a:rPr lang="en-US" sz="2800" dirty="0" err="1" smtClean="0">
                <a:latin typeface="Verdana" pitchFamily="34" charset="0"/>
                <a:ea typeface="Verdana" pitchFamily="34" charset="0"/>
                <a:cs typeface="Verdana" pitchFamily="34" charset="0"/>
              </a:rPr>
              <a:t>opción</a:t>
            </a:r>
            <a:r>
              <a:rPr lang="en-US" sz="2800" dirty="0" smtClean="0">
                <a:latin typeface="Verdana" pitchFamily="34" charset="0"/>
                <a:ea typeface="Verdana" pitchFamily="34" charset="0"/>
                <a:cs typeface="Verdana" pitchFamily="34" charset="0"/>
              </a:rPr>
              <a:t> 1 y la 3.</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14</a:t>
            </a:fld>
            <a:endParaRPr lang="en-US"/>
          </a:p>
        </p:txBody>
      </p:sp>
    </p:spTree>
    <p:extLst>
      <p:ext uri="{BB962C8B-B14F-4D97-AF65-F5344CB8AC3E}">
        <p14:creationId xmlns:p14="http://schemas.microsoft.com/office/powerpoint/2010/main" val="12653915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609600"/>
            <a:ext cx="8229600" cy="5516563"/>
          </a:xfrm>
        </p:spPr>
        <p:txBody>
          <a:bodyPr>
            <a:normAutofit/>
          </a:bodyPr>
          <a:lstStyle/>
          <a:p>
            <a:pPr>
              <a:spcAft>
                <a:spcPts val="600"/>
              </a:spcAft>
            </a:pPr>
            <a:r>
              <a:rPr lang="en-US" sz="2000" dirty="0" smtClean="0">
                <a:latin typeface="Verdana" pitchFamily="34" charset="0"/>
                <a:ea typeface="Verdana" pitchFamily="34" charset="0"/>
                <a:cs typeface="Verdana" pitchFamily="34" charset="0"/>
              </a:rPr>
              <a:t>La </a:t>
            </a:r>
            <a:r>
              <a:rPr lang="en-US" sz="2000" dirty="0" err="1" smtClean="0">
                <a:latin typeface="Verdana" pitchFamily="34" charset="0"/>
                <a:ea typeface="Verdana" pitchFamily="34" charset="0"/>
                <a:cs typeface="Verdana" pitchFamily="34" charset="0"/>
              </a:rPr>
              <a:t>teoría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rechaza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esta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posibilidad</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por</a:t>
            </a:r>
            <a:r>
              <a:rPr lang="en-US" sz="2000" dirty="0" smtClean="0">
                <a:latin typeface="Verdana" pitchFamily="34" charset="0"/>
                <a:ea typeface="Verdana" pitchFamily="34" charset="0"/>
                <a:cs typeface="Verdana" pitchFamily="34" charset="0"/>
              </a:rPr>
              <a:t> la </a:t>
            </a:r>
            <a:r>
              <a:rPr lang="en-US" sz="2000" b="1" dirty="0" err="1" smtClean="0">
                <a:latin typeface="Verdana" pitchFamily="34" charset="0"/>
                <a:ea typeface="Verdana" pitchFamily="34" charset="0"/>
                <a:cs typeface="Verdana" pitchFamily="34" charset="0"/>
              </a:rPr>
              <a:t>Condición</a:t>
            </a:r>
            <a:r>
              <a:rPr lang="en-US" sz="2000" b="1" dirty="0" smtClean="0">
                <a:latin typeface="Verdana" pitchFamily="34" charset="0"/>
                <a:ea typeface="Verdana" pitchFamily="34" charset="0"/>
                <a:cs typeface="Verdana" pitchFamily="34" charset="0"/>
              </a:rPr>
              <a:t> de </a:t>
            </a:r>
            <a:r>
              <a:rPr lang="en-US" sz="2000" b="1" dirty="0" err="1" smtClean="0">
                <a:latin typeface="Verdana" pitchFamily="34" charset="0"/>
                <a:ea typeface="Verdana" pitchFamily="34" charset="0"/>
                <a:cs typeface="Verdana" pitchFamily="34" charset="0"/>
              </a:rPr>
              <a:t>Expansión</a:t>
            </a:r>
            <a:r>
              <a:rPr lang="en-US" sz="2000" b="1" dirty="0" smtClean="0">
                <a:latin typeface="Verdana" pitchFamily="34" charset="0"/>
                <a:ea typeface="Verdana" pitchFamily="34" charset="0"/>
                <a:cs typeface="Verdana" pitchFamily="34" charset="0"/>
              </a:rPr>
              <a:t>.</a:t>
            </a:r>
          </a:p>
          <a:p>
            <a:pPr>
              <a:spcAft>
                <a:spcPts val="600"/>
              </a:spcAft>
            </a:pPr>
            <a:r>
              <a:rPr lang="en-US" sz="2000" b="1" dirty="0" err="1">
                <a:latin typeface="Verdana" pitchFamily="34" charset="0"/>
                <a:ea typeface="Verdana" pitchFamily="34" charset="0"/>
                <a:cs typeface="Verdana" pitchFamily="34" charset="0"/>
              </a:rPr>
              <a:t>Condición</a:t>
            </a:r>
            <a:r>
              <a:rPr lang="en-US" sz="2000" b="1" dirty="0">
                <a:latin typeface="Verdana" pitchFamily="34" charset="0"/>
                <a:ea typeface="Verdana" pitchFamily="34" charset="0"/>
                <a:cs typeface="Verdana" pitchFamily="34" charset="0"/>
              </a:rPr>
              <a:t> de </a:t>
            </a:r>
            <a:r>
              <a:rPr lang="en-US" sz="2000" b="1" dirty="0" err="1" smtClean="0">
                <a:latin typeface="Verdana" pitchFamily="34" charset="0"/>
                <a:ea typeface="Verdana" pitchFamily="34" charset="0"/>
                <a:cs typeface="Verdana" pitchFamily="34" charset="0"/>
              </a:rPr>
              <a:t>Expansión</a:t>
            </a:r>
            <a:r>
              <a:rPr lang="en-US" sz="2000" b="1" dirty="0" smtClean="0">
                <a:latin typeface="Verdana" pitchFamily="34" charset="0"/>
                <a:ea typeface="Verdana" pitchFamily="34" charset="0"/>
                <a:cs typeface="Verdana" pitchFamily="34" charset="0"/>
              </a:rPr>
              <a:t>: </a:t>
            </a:r>
            <a:r>
              <a:rPr lang="en-US" sz="2000" dirty="0" smtClean="0">
                <a:latin typeface="Verdana" pitchFamily="34" charset="0"/>
                <a:ea typeface="Verdana" pitchFamily="34" charset="0"/>
                <a:cs typeface="Verdana" pitchFamily="34" charset="0"/>
              </a:rPr>
              <a:t>Si “x”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elegido</a:t>
            </a:r>
            <a:r>
              <a:rPr lang="en-US" sz="2000" dirty="0" smtClean="0">
                <a:latin typeface="Verdana" pitchFamily="34" charset="0"/>
                <a:ea typeface="Verdana" pitchFamily="34" charset="0"/>
                <a:cs typeface="Verdana" pitchFamily="34" charset="0"/>
              </a:rPr>
              <a:t> del menu {</a:t>
            </a:r>
            <a:r>
              <a:rPr lang="en-US" sz="2000" dirty="0" err="1" smtClean="0">
                <a:latin typeface="Verdana" pitchFamily="34" charset="0"/>
                <a:ea typeface="Verdana" pitchFamily="34" charset="0"/>
                <a:cs typeface="Verdana" pitchFamily="34" charset="0"/>
              </a:rPr>
              <a:t>x,y</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suponiendo</a:t>
            </a:r>
            <a:r>
              <a:rPr lang="en-US" sz="2000" dirty="0" smtClean="0">
                <a:latin typeface="Verdana" pitchFamily="34" charset="0"/>
                <a:ea typeface="Verdana" pitchFamily="34" charset="0"/>
                <a:cs typeface="Verdana" pitchFamily="34" charset="0"/>
              </a:rPr>
              <a:t> que no se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indiferente</a:t>
            </a:r>
            <a:r>
              <a:rPr lang="en-US" sz="2000" dirty="0" smtClean="0">
                <a:latin typeface="Verdana" pitchFamily="34" charset="0"/>
                <a:ea typeface="Verdana" pitchFamily="34" charset="0"/>
                <a:cs typeface="Verdana" pitchFamily="34" charset="0"/>
              </a:rPr>
              <a:t> entre “x” e “y”, no se </a:t>
            </a:r>
            <a:r>
              <a:rPr lang="en-US" sz="2000" dirty="0" err="1" smtClean="0">
                <a:latin typeface="Verdana" pitchFamily="34" charset="0"/>
                <a:ea typeface="Verdana" pitchFamily="34" charset="0"/>
                <a:cs typeface="Verdana" pitchFamily="34" charset="0"/>
              </a:rPr>
              <a:t>debería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escoger</a:t>
            </a:r>
            <a:r>
              <a:rPr lang="en-US" sz="2000" dirty="0" smtClean="0">
                <a:latin typeface="Verdana" pitchFamily="34" charset="0"/>
                <a:ea typeface="Verdana" pitchFamily="34" charset="0"/>
                <a:cs typeface="Verdana" pitchFamily="34" charset="0"/>
              </a:rPr>
              <a:t> “y” del menu {</a:t>
            </a:r>
            <a:r>
              <a:rPr lang="en-US" sz="2000" dirty="0" err="1" smtClean="0">
                <a:latin typeface="Verdana" pitchFamily="34" charset="0"/>
                <a:ea typeface="Verdana" pitchFamily="34" charset="0"/>
                <a:cs typeface="Verdana" pitchFamily="34" charset="0"/>
              </a:rPr>
              <a:t>x,y,z</a:t>
            </a:r>
            <a:r>
              <a:rPr lang="en-US" sz="2000" dirty="0" smtClean="0">
                <a:latin typeface="Verdana" pitchFamily="34" charset="0"/>
                <a:ea typeface="Verdana" pitchFamily="34" charset="0"/>
                <a:cs typeface="Verdana" pitchFamily="34" charset="0"/>
              </a:rPr>
              <a:t>}.</a:t>
            </a:r>
          </a:p>
          <a:p>
            <a:pPr>
              <a:spcAft>
                <a:spcPts val="600"/>
              </a:spcAft>
            </a:pP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este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caso</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elección</a:t>
            </a:r>
            <a:r>
              <a:rPr lang="en-US" sz="2000" dirty="0" smtClean="0">
                <a:latin typeface="Verdana" pitchFamily="34" charset="0"/>
                <a:ea typeface="Verdana" pitchFamily="34" charset="0"/>
                <a:cs typeface="Verdana" pitchFamily="34" charset="0"/>
              </a:rPr>
              <a:t> de “y” del menu </a:t>
            </a:r>
            <a:r>
              <a:rPr lang="en-US" sz="2000" dirty="0" err="1" smtClean="0">
                <a:latin typeface="Verdana" pitchFamily="34" charset="0"/>
                <a:ea typeface="Verdana" pitchFamily="34" charset="0"/>
                <a:cs typeface="Verdana" pitchFamily="34" charset="0"/>
              </a:rPr>
              <a:t>expandido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sería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señal</a:t>
            </a:r>
            <a:r>
              <a:rPr lang="en-US" sz="2000" dirty="0" smtClean="0">
                <a:latin typeface="Verdana" pitchFamily="34" charset="0"/>
                <a:ea typeface="Verdana" pitchFamily="34" charset="0"/>
                <a:cs typeface="Verdana" pitchFamily="34" charset="0"/>
              </a:rPr>
              <a:t> de que las </a:t>
            </a:r>
            <a:r>
              <a:rPr lang="en-US" sz="2000" dirty="0" err="1" smtClean="0">
                <a:latin typeface="Verdana" pitchFamily="34" charset="0"/>
                <a:ea typeface="Verdana" pitchFamily="34" charset="0"/>
                <a:cs typeface="Verdana" pitchFamily="34" charset="0"/>
              </a:rPr>
              <a:t>preferencias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cambiaron</a:t>
            </a:r>
            <a:r>
              <a:rPr lang="en-US" sz="2000" dirty="0" smtClean="0">
                <a:latin typeface="Verdana" pitchFamily="34" charset="0"/>
                <a:ea typeface="Verdana" pitchFamily="34" charset="0"/>
                <a:cs typeface="Verdana" pitchFamily="34" charset="0"/>
              </a:rPr>
              <a:t> entre la </a:t>
            </a:r>
            <a:r>
              <a:rPr lang="en-US" sz="2000" dirty="0" err="1" smtClean="0">
                <a:latin typeface="Verdana" pitchFamily="34" charset="0"/>
                <a:ea typeface="Verdana" pitchFamily="34" charset="0"/>
                <a:cs typeface="Verdana" pitchFamily="34" charset="0"/>
              </a:rPr>
              <a:t>primera</a:t>
            </a:r>
            <a:r>
              <a:rPr lang="en-US" sz="2000" dirty="0" smtClean="0">
                <a:latin typeface="Verdana" pitchFamily="34" charset="0"/>
                <a:ea typeface="Verdana" pitchFamily="34" charset="0"/>
                <a:cs typeface="Verdana" pitchFamily="34" charset="0"/>
              </a:rPr>
              <a:t> y la </a:t>
            </a:r>
            <a:r>
              <a:rPr lang="en-US" sz="2000" dirty="0" err="1" smtClean="0">
                <a:latin typeface="Verdana" pitchFamily="34" charset="0"/>
                <a:ea typeface="Verdana" pitchFamily="34" charset="0"/>
                <a:cs typeface="Verdana" pitchFamily="34" charset="0"/>
              </a:rPr>
              <a:t>segunda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decisión</a:t>
            </a:r>
            <a:r>
              <a:rPr lang="en-US" sz="2000" dirty="0" smtClean="0">
                <a:latin typeface="Verdana" pitchFamily="34" charset="0"/>
                <a:ea typeface="Verdana" pitchFamily="34" charset="0"/>
                <a:cs typeface="Verdana" pitchFamily="34" charset="0"/>
              </a:rPr>
              <a:t>.</a:t>
            </a:r>
          </a:p>
          <a:p>
            <a:pPr>
              <a:spcAft>
                <a:spcPts val="600"/>
              </a:spcAft>
            </a:pPr>
            <a:r>
              <a:rPr lang="en-US" sz="2000" dirty="0" smtClean="0">
                <a:latin typeface="Verdana" pitchFamily="34" charset="0"/>
                <a:ea typeface="Verdana" pitchFamily="34" charset="0"/>
                <a:cs typeface="Verdana" pitchFamily="34" charset="0"/>
              </a:rPr>
              <a:t>La </a:t>
            </a:r>
            <a:r>
              <a:rPr lang="en-US" sz="2000" dirty="0" err="1" smtClean="0">
                <a:latin typeface="Verdana" pitchFamily="34" charset="0"/>
                <a:ea typeface="Verdana" pitchFamily="34" charset="0"/>
                <a:cs typeface="Verdana" pitchFamily="34" charset="0"/>
              </a:rPr>
              <a:t>teoría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supone</a:t>
            </a:r>
            <a:r>
              <a:rPr lang="en-US" sz="2000" dirty="0" smtClean="0">
                <a:latin typeface="Verdana" pitchFamily="34" charset="0"/>
                <a:ea typeface="Verdana" pitchFamily="34" charset="0"/>
                <a:cs typeface="Verdana" pitchFamily="34" charset="0"/>
              </a:rPr>
              <a:t> que las </a:t>
            </a:r>
            <a:r>
              <a:rPr lang="en-US" sz="2000" dirty="0" err="1" smtClean="0">
                <a:latin typeface="Verdana" pitchFamily="34" charset="0"/>
                <a:ea typeface="Verdana" pitchFamily="34" charset="0"/>
                <a:cs typeface="Verdana" pitchFamily="34" charset="0"/>
              </a:rPr>
              <a:t>preferencias</a:t>
            </a:r>
            <a:r>
              <a:rPr lang="en-US" sz="2000" dirty="0" smtClean="0">
                <a:latin typeface="Verdana" pitchFamily="34" charset="0"/>
                <a:ea typeface="Verdana" pitchFamily="34" charset="0"/>
                <a:cs typeface="Verdana" pitchFamily="34" charset="0"/>
              </a:rPr>
              <a:t> son </a:t>
            </a:r>
            <a:r>
              <a:rPr lang="en-US" sz="2000" dirty="0" err="1" smtClean="0">
                <a:latin typeface="Verdana" pitchFamily="34" charset="0"/>
                <a:ea typeface="Verdana" pitchFamily="34" charset="0"/>
                <a:cs typeface="Verdana" pitchFamily="34" charset="0"/>
              </a:rPr>
              <a:t>estables</a:t>
            </a:r>
            <a:r>
              <a:rPr lang="en-US" sz="2000" dirty="0" smtClean="0">
                <a:latin typeface="Verdana" pitchFamily="34" charset="0"/>
                <a:ea typeface="Verdana" pitchFamily="34" charset="0"/>
                <a:cs typeface="Verdana" pitchFamily="34" charset="0"/>
              </a:rPr>
              <a:t> y no </a:t>
            </a:r>
            <a:r>
              <a:rPr lang="en-US" sz="2000" dirty="0" err="1" smtClean="0">
                <a:latin typeface="Verdana" pitchFamily="34" charset="0"/>
                <a:ea typeface="Verdana" pitchFamily="34" charset="0"/>
                <a:cs typeface="Verdana" pitchFamily="34" charset="0"/>
              </a:rPr>
              <a:t>cambian</a:t>
            </a:r>
            <a:r>
              <a:rPr lang="en-US" sz="2000" dirty="0" smtClean="0">
                <a:latin typeface="Verdana" pitchFamily="34" charset="0"/>
                <a:ea typeface="Verdana" pitchFamily="34" charset="0"/>
                <a:cs typeface="Verdana" pitchFamily="34" charset="0"/>
              </a:rPr>
              <a:t> con el </a:t>
            </a:r>
            <a:r>
              <a:rPr lang="en-US" sz="2000" dirty="0" err="1" smtClean="0">
                <a:latin typeface="Verdana" pitchFamily="34" charset="0"/>
                <a:ea typeface="Verdana" pitchFamily="34" charset="0"/>
                <a:cs typeface="Verdana" pitchFamily="34" charset="0"/>
              </a:rPr>
              <a:t>tiempo</a:t>
            </a:r>
            <a:r>
              <a:rPr lang="en-US" sz="2000" dirty="0" smtClean="0">
                <a:latin typeface="Verdana" pitchFamily="34" charset="0"/>
                <a:ea typeface="Verdana" pitchFamily="34" charset="0"/>
                <a:cs typeface="Verdana" pitchFamily="34" charset="0"/>
              </a:rPr>
              <a:t>.</a:t>
            </a:r>
          </a:p>
          <a:p>
            <a:pPr>
              <a:spcAft>
                <a:spcPts val="600"/>
              </a:spcAft>
            </a:pPr>
            <a:r>
              <a:rPr lang="en-US" sz="2000" dirty="0" err="1" smtClean="0">
                <a:latin typeface="Verdana" pitchFamily="34" charset="0"/>
                <a:ea typeface="Verdana" pitchFamily="34" charset="0"/>
                <a:cs typeface="Verdana" pitchFamily="34" charset="0"/>
              </a:rPr>
              <a:t>Existe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evidencia</a:t>
            </a:r>
            <a:r>
              <a:rPr lang="en-US" sz="2000" dirty="0" smtClean="0">
                <a:latin typeface="Verdana" pitchFamily="34" charset="0"/>
                <a:ea typeface="Verdana" pitchFamily="34" charset="0"/>
                <a:cs typeface="Verdana" pitchFamily="34" charset="0"/>
              </a:rPr>
              <a:t> que las </a:t>
            </a:r>
            <a:r>
              <a:rPr lang="en-US" sz="2000" dirty="0" err="1" smtClean="0">
                <a:latin typeface="Verdana" pitchFamily="34" charset="0"/>
                <a:ea typeface="Verdana" pitchFamily="34" charset="0"/>
                <a:cs typeface="Verdana" pitchFamily="34" charset="0"/>
              </a:rPr>
              <a:t>preferencias</a:t>
            </a:r>
            <a:r>
              <a:rPr lang="en-US" sz="2000" dirty="0" smtClean="0">
                <a:latin typeface="Verdana" pitchFamily="34" charset="0"/>
                <a:ea typeface="Verdana" pitchFamily="34" charset="0"/>
                <a:cs typeface="Verdana" pitchFamily="34" charset="0"/>
              </a:rPr>
              <a:t> de los </a:t>
            </a:r>
            <a:r>
              <a:rPr lang="en-US" sz="2000" dirty="0" err="1" smtClean="0">
                <a:latin typeface="Verdana" pitchFamily="34" charset="0"/>
                <a:ea typeface="Verdana" pitchFamily="34" charset="0"/>
                <a:cs typeface="Verdana" pitchFamily="34" charset="0"/>
              </a:rPr>
              <a:t>individuos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cambian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cuando</a:t>
            </a:r>
            <a:r>
              <a:rPr lang="en-US" sz="2000" dirty="0" smtClean="0">
                <a:latin typeface="Verdana" pitchFamily="34" charset="0"/>
                <a:ea typeface="Verdana" pitchFamily="34" charset="0"/>
                <a:cs typeface="Verdana" pitchFamily="34" charset="0"/>
              </a:rPr>
              <a:t> el menu se </a:t>
            </a:r>
            <a:r>
              <a:rPr lang="en-US" sz="2000" dirty="0" err="1" smtClean="0">
                <a:latin typeface="Verdana" pitchFamily="34" charset="0"/>
                <a:ea typeface="Verdana" pitchFamily="34" charset="0"/>
                <a:cs typeface="Verdana" pitchFamily="34" charset="0"/>
              </a:rPr>
              <a:t>expande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dependencia</a:t>
            </a:r>
            <a:r>
              <a:rPr lang="en-US" sz="2000" dirty="0" smtClean="0">
                <a:latin typeface="Verdana" pitchFamily="34" charset="0"/>
                <a:ea typeface="Verdana" pitchFamily="34" charset="0"/>
                <a:cs typeface="Verdana" pitchFamily="34" charset="0"/>
              </a:rPr>
              <a:t> de menu. </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15</a:t>
            </a:fld>
            <a:endParaRPr lang="en-US"/>
          </a:p>
        </p:txBody>
      </p:sp>
    </p:spTree>
    <p:extLst>
      <p:ext uri="{BB962C8B-B14F-4D97-AF65-F5344CB8AC3E}">
        <p14:creationId xmlns:p14="http://schemas.microsoft.com/office/powerpoint/2010/main" val="615392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Efecto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señuelo</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pPr>
              <a:spcAft>
                <a:spcPts val="600"/>
              </a:spcAft>
            </a:pPr>
            <a:r>
              <a:rPr lang="en-US" b="1" dirty="0" err="1" smtClean="0">
                <a:latin typeface="Verdana" pitchFamily="34" charset="0"/>
                <a:ea typeface="Verdana" pitchFamily="34" charset="0"/>
                <a:cs typeface="Verdana" pitchFamily="34" charset="0"/>
              </a:rPr>
              <a:t>Dependencia</a:t>
            </a:r>
            <a:r>
              <a:rPr lang="en-US" b="1" dirty="0" smtClean="0">
                <a:latin typeface="Verdana" pitchFamily="34" charset="0"/>
                <a:ea typeface="Verdana" pitchFamily="34" charset="0"/>
                <a:cs typeface="Verdana" pitchFamily="34" charset="0"/>
              </a:rPr>
              <a:t> de </a:t>
            </a:r>
            <a:r>
              <a:rPr lang="en-US" b="1" dirty="0" err="1" smtClean="0">
                <a:latin typeface="Verdana" pitchFamily="34" charset="0"/>
                <a:ea typeface="Verdana" pitchFamily="34" charset="0"/>
                <a:cs typeface="Verdana" pitchFamily="34" charset="0"/>
              </a:rPr>
              <a:t>Menú</a:t>
            </a:r>
            <a:r>
              <a:rPr lang="en-US" b="1"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ocurre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cuando</a:t>
            </a:r>
            <a:r>
              <a:rPr lang="en-US" dirty="0" smtClean="0">
                <a:latin typeface="Verdana" pitchFamily="34" charset="0"/>
                <a:ea typeface="Verdana" pitchFamily="34" charset="0"/>
                <a:cs typeface="Verdana" pitchFamily="34" charset="0"/>
              </a:rPr>
              <a:t> las </a:t>
            </a:r>
            <a:r>
              <a:rPr lang="en-US" dirty="0" err="1" smtClean="0">
                <a:latin typeface="Verdana" pitchFamily="34" charset="0"/>
                <a:ea typeface="Verdana" pitchFamily="34" charset="0"/>
                <a:cs typeface="Verdana" pitchFamily="34" charset="0"/>
              </a:rPr>
              <a:t>preferencias</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los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individuos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están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influenciadas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por</a:t>
            </a:r>
            <a:r>
              <a:rPr lang="en-US" dirty="0" smtClean="0">
                <a:latin typeface="Verdana" pitchFamily="34" charset="0"/>
                <a:ea typeface="Verdana" pitchFamily="34" charset="0"/>
                <a:cs typeface="Verdana" pitchFamily="34" charset="0"/>
              </a:rPr>
              <a:t> el </a:t>
            </a:r>
            <a:r>
              <a:rPr lang="en-US" dirty="0" err="1" smtClean="0">
                <a:latin typeface="Verdana" pitchFamily="34" charset="0"/>
                <a:ea typeface="Verdana" pitchFamily="34" charset="0"/>
                <a:cs typeface="Verdana" pitchFamily="34" charset="0"/>
              </a:rPr>
              <a:t>menú</a:t>
            </a:r>
            <a:r>
              <a:rPr lang="en-US" dirty="0" smtClean="0">
                <a:latin typeface="Verdana" pitchFamily="34" charset="0"/>
                <a:ea typeface="Verdana" pitchFamily="34" charset="0"/>
                <a:cs typeface="Verdana" pitchFamily="34" charset="0"/>
              </a:rPr>
              <a:t>.</a:t>
            </a:r>
          </a:p>
          <a:p>
            <a:pPr marL="0" indent="0">
              <a:spcAft>
                <a:spcPts val="600"/>
              </a:spcAft>
              <a:buNone/>
            </a:pPr>
            <a:r>
              <a:rPr lang="en-US" dirty="0" smtClean="0">
                <a:latin typeface="Verdana" pitchFamily="34" charset="0"/>
                <a:ea typeface="Verdana" pitchFamily="34" charset="0"/>
                <a:cs typeface="Verdana" pitchFamily="34" charset="0"/>
              </a:rPr>
              <a:t>  El </a:t>
            </a:r>
            <a:r>
              <a:rPr lang="en-US" b="1" dirty="0" err="1" smtClean="0">
                <a:latin typeface="Verdana" pitchFamily="34" charset="0"/>
                <a:ea typeface="Verdana" pitchFamily="34" charset="0"/>
                <a:cs typeface="Verdana" pitchFamily="34" charset="0"/>
              </a:rPr>
              <a:t>efecto</a:t>
            </a:r>
            <a:r>
              <a:rPr lang="en-US" b="1" dirty="0" smtClean="0">
                <a:latin typeface="Verdana" pitchFamily="34" charset="0"/>
                <a:ea typeface="Verdana" pitchFamily="34" charset="0"/>
                <a:cs typeface="Verdana" pitchFamily="34" charset="0"/>
              </a:rPr>
              <a:t> </a:t>
            </a:r>
            <a:r>
              <a:rPr lang="en-US" b="1" dirty="0" err="1" smtClean="0">
                <a:latin typeface="Verdana" pitchFamily="34" charset="0"/>
                <a:ea typeface="Verdana" pitchFamily="34" charset="0"/>
                <a:cs typeface="Verdana" pitchFamily="34" charset="0"/>
              </a:rPr>
              <a:t>señuelo</a:t>
            </a:r>
            <a:r>
              <a:rPr lang="en-US" b="1"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occurre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cuando</a:t>
            </a:r>
            <a:r>
              <a:rPr lang="en-US" dirty="0" smtClean="0">
                <a:latin typeface="Verdana" pitchFamily="34" charset="0"/>
                <a:ea typeface="Verdana" pitchFamily="34" charset="0"/>
                <a:cs typeface="Verdana" pitchFamily="34" charset="0"/>
              </a:rPr>
              <a:t> la  </a:t>
            </a:r>
            <a:r>
              <a:rPr lang="en-US" dirty="0" err="1" smtClean="0">
                <a:latin typeface="Verdana" pitchFamily="34" charset="0"/>
                <a:ea typeface="Verdana" pitchFamily="34" charset="0"/>
                <a:cs typeface="Verdana" pitchFamily="34" charset="0"/>
              </a:rPr>
              <a:t>introducción</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una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opción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insatisfactoria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origina</a:t>
            </a:r>
            <a:r>
              <a:rPr lang="en-US" dirty="0" smtClean="0">
                <a:latin typeface="Verdana" pitchFamily="34" charset="0"/>
                <a:ea typeface="Verdana" pitchFamily="34" charset="0"/>
                <a:cs typeface="Verdana" pitchFamily="34" charset="0"/>
              </a:rPr>
              <a:t> que el </a:t>
            </a:r>
            <a:r>
              <a:rPr lang="en-US" dirty="0" err="1" smtClean="0">
                <a:latin typeface="Verdana" pitchFamily="34" charset="0"/>
                <a:ea typeface="Verdana" pitchFamily="34" charset="0"/>
                <a:cs typeface="Verdana" pitchFamily="34" charset="0"/>
              </a:rPr>
              <a:t>individuo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cambie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sus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preferencias</a:t>
            </a:r>
            <a:r>
              <a:rPr lang="en-US" dirty="0" smtClean="0">
                <a:latin typeface="Verdana" pitchFamily="34" charset="0"/>
                <a:ea typeface="Verdana" pitchFamily="34" charset="0"/>
                <a:cs typeface="Verdana" pitchFamily="34" charset="0"/>
              </a:rPr>
              <a:t>.</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16</a:t>
            </a:fld>
            <a:endParaRPr lang="en-US"/>
          </a:p>
        </p:txBody>
      </p:sp>
    </p:spTree>
    <p:extLst>
      <p:ext uri="{BB962C8B-B14F-4D97-AF65-F5344CB8AC3E}">
        <p14:creationId xmlns:p14="http://schemas.microsoft.com/office/powerpoint/2010/main" val="22913066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685800"/>
            <a:ext cx="8229600" cy="5440363"/>
          </a:xfrm>
        </p:spPr>
        <p:txBody>
          <a:bodyPr>
            <a:normAutofit/>
          </a:bodyPr>
          <a:lstStyle/>
          <a:p>
            <a:pPr>
              <a:spcAft>
                <a:spcPts val="600"/>
              </a:spcAft>
            </a:pPr>
            <a:endParaRPr lang="en-US" sz="2000" dirty="0" smtClean="0">
              <a:latin typeface="Verdana" pitchFamily="34" charset="0"/>
              <a:ea typeface="Verdana" pitchFamily="34" charset="0"/>
              <a:cs typeface="Verdana" pitchFamily="34" charset="0"/>
            </a:endParaRPr>
          </a:p>
          <a:p>
            <a:pPr>
              <a:spcAft>
                <a:spcPts val="600"/>
              </a:spcAft>
            </a:pPr>
            <a:r>
              <a:rPr lang="en-US" sz="2000" dirty="0" err="1" smtClean="0">
                <a:latin typeface="Verdana" pitchFamily="34" charset="0"/>
                <a:ea typeface="Verdana" pitchFamily="34" charset="0"/>
                <a:cs typeface="Verdana" pitchFamily="34" charset="0"/>
              </a:rPr>
              <a:t>Supongamos</a:t>
            </a:r>
            <a:r>
              <a:rPr lang="en-US" sz="2000" dirty="0" smtClean="0">
                <a:latin typeface="Verdana" pitchFamily="34" charset="0"/>
                <a:ea typeface="Verdana" pitchFamily="34" charset="0"/>
                <a:cs typeface="Verdana" pitchFamily="34" charset="0"/>
              </a:rPr>
              <a:t> que </a:t>
            </a:r>
            <a:r>
              <a:rPr lang="en-US" sz="2000" dirty="0" err="1" smtClean="0">
                <a:latin typeface="Verdana" pitchFamily="34" charset="0"/>
                <a:ea typeface="Verdana" pitchFamily="34" charset="0"/>
                <a:cs typeface="Verdana" pitchFamily="34" charset="0"/>
              </a:rPr>
              <a:t>ofrecemos</a:t>
            </a:r>
            <a:r>
              <a:rPr lang="en-US" sz="2000" dirty="0" smtClean="0">
                <a:latin typeface="Verdana" pitchFamily="34" charset="0"/>
                <a:ea typeface="Verdana" pitchFamily="34" charset="0"/>
                <a:cs typeface="Verdana" pitchFamily="34" charset="0"/>
              </a:rPr>
              <a:t> un </a:t>
            </a:r>
            <a:r>
              <a:rPr lang="en-US" sz="2000" dirty="0" err="1" smtClean="0">
                <a:latin typeface="Verdana" pitchFamily="34" charset="0"/>
                <a:ea typeface="Verdana" pitchFamily="34" charset="0"/>
                <a:cs typeface="Verdana" pitchFamily="34" charset="0"/>
              </a:rPr>
              <a:t>producto</a:t>
            </a:r>
            <a:r>
              <a:rPr lang="en-US" sz="2000" dirty="0" smtClean="0">
                <a:latin typeface="Verdana" pitchFamily="34" charset="0"/>
                <a:ea typeface="Verdana" pitchFamily="34" charset="0"/>
                <a:cs typeface="Verdana" pitchFamily="34" charset="0"/>
              </a:rPr>
              <a:t> “target” y </a:t>
            </a:r>
            <a:r>
              <a:rPr lang="en-US" sz="2000" dirty="0" err="1" smtClean="0">
                <a:latin typeface="Verdana" pitchFamily="34" charset="0"/>
                <a:ea typeface="Verdana" pitchFamily="34" charset="0"/>
                <a:cs typeface="Verdana" pitchFamily="34" charset="0"/>
              </a:rPr>
              <a:t>otra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empresa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ofrece</a:t>
            </a:r>
            <a:r>
              <a:rPr lang="en-US" sz="2000" dirty="0" smtClean="0">
                <a:latin typeface="Verdana" pitchFamily="34" charset="0"/>
                <a:ea typeface="Verdana" pitchFamily="34" charset="0"/>
                <a:cs typeface="Verdana" pitchFamily="34" charset="0"/>
              </a:rPr>
              <a:t> un </a:t>
            </a:r>
            <a:r>
              <a:rPr lang="en-US" sz="2000" dirty="0" err="1" smtClean="0">
                <a:latin typeface="Verdana" pitchFamily="34" charset="0"/>
                <a:ea typeface="Verdana" pitchFamily="34" charset="0"/>
                <a:cs typeface="Verdana" pitchFamily="34" charset="0"/>
              </a:rPr>
              <a:t>producto</a:t>
            </a:r>
            <a:r>
              <a:rPr lang="en-US" sz="2000" dirty="0" smtClean="0">
                <a:latin typeface="Verdana" pitchFamily="34" charset="0"/>
                <a:ea typeface="Verdana" pitchFamily="34" charset="0"/>
                <a:cs typeface="Verdana" pitchFamily="34" charset="0"/>
              </a:rPr>
              <a:t> similar “competitor”. El </a:t>
            </a:r>
            <a:r>
              <a:rPr lang="en-US" sz="2000" dirty="0" err="1" smtClean="0">
                <a:latin typeface="Verdana" pitchFamily="34" charset="0"/>
                <a:ea typeface="Verdana" pitchFamily="34" charset="0"/>
                <a:cs typeface="Verdana" pitchFamily="34" charset="0"/>
              </a:rPr>
              <a:t>consumidor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puede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alcanzar</a:t>
            </a:r>
            <a:r>
              <a:rPr lang="en-US" sz="2000" dirty="0" smtClean="0">
                <a:latin typeface="Verdana" pitchFamily="34" charset="0"/>
                <a:ea typeface="Verdana" pitchFamily="34" charset="0"/>
                <a:cs typeface="Verdana" pitchFamily="34" charset="0"/>
              </a:rPr>
              <a:t> ambos </a:t>
            </a:r>
            <a:r>
              <a:rPr lang="en-US" sz="2000" dirty="0" err="1" smtClean="0">
                <a:latin typeface="Verdana" pitchFamily="34" charset="0"/>
                <a:ea typeface="Verdana" pitchFamily="34" charset="0"/>
                <a:cs typeface="Verdana" pitchFamily="34" charset="0"/>
              </a:rPr>
              <a:t>pues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están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su</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línea</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presupuesto</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problema</a:t>
            </a:r>
            <a:r>
              <a:rPr lang="en-US" sz="2000" dirty="0" smtClean="0">
                <a:latin typeface="Verdana" pitchFamily="34" charset="0"/>
                <a:ea typeface="Verdana" pitchFamily="34" charset="0"/>
                <a:cs typeface="Verdana" pitchFamily="34" charset="0"/>
              </a:rPr>
              <a:t> que </a:t>
            </a:r>
            <a:r>
              <a:rPr lang="en-US" sz="2000" dirty="0" err="1" smtClean="0">
                <a:latin typeface="Verdana" pitchFamily="34" charset="0"/>
                <a:ea typeface="Verdana" pitchFamily="34" charset="0"/>
                <a:cs typeface="Verdana" pitchFamily="34" charset="0"/>
              </a:rPr>
              <a:t>tenemos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que el </a:t>
            </a:r>
            <a:r>
              <a:rPr lang="en-US" sz="2000" dirty="0" err="1" smtClean="0">
                <a:latin typeface="Verdana" pitchFamily="34" charset="0"/>
                <a:ea typeface="Verdana" pitchFamily="34" charset="0"/>
                <a:cs typeface="Verdana" pitchFamily="34" charset="0"/>
              </a:rPr>
              <a:t>consumidor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prefiere</a:t>
            </a:r>
            <a:r>
              <a:rPr lang="en-US" sz="2000" dirty="0" smtClean="0">
                <a:latin typeface="Verdana" pitchFamily="34" charset="0"/>
                <a:ea typeface="Verdana" pitchFamily="34" charset="0"/>
                <a:cs typeface="Verdana" pitchFamily="34" charset="0"/>
              </a:rPr>
              <a:t> “competitor” (</a:t>
            </a:r>
            <a:r>
              <a:rPr lang="en-US" sz="2000" dirty="0" err="1" smtClean="0">
                <a:latin typeface="Verdana" pitchFamily="34" charset="0"/>
                <a:ea typeface="Verdana" pitchFamily="34" charset="0"/>
                <a:cs typeface="Verdana" pitchFamily="34" charset="0"/>
              </a:rPr>
              <a:t>figura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este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caso</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consumidor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elegirá</a:t>
            </a:r>
            <a:r>
              <a:rPr lang="en-US" sz="2000" dirty="0" smtClean="0">
                <a:latin typeface="Verdana" pitchFamily="34" charset="0"/>
                <a:ea typeface="Verdana" pitchFamily="34" charset="0"/>
                <a:cs typeface="Verdana" pitchFamily="34" charset="0"/>
              </a:rPr>
              <a:t> “competitor”.</a:t>
            </a:r>
          </a:p>
          <a:p>
            <a:pPr>
              <a:spcAft>
                <a:spcPts val="600"/>
              </a:spcAft>
            </a:pPr>
            <a:r>
              <a:rPr lang="en-US" sz="2000" dirty="0" err="1" smtClean="0">
                <a:latin typeface="Verdana" pitchFamily="34" charset="0"/>
                <a:ea typeface="Verdana" pitchFamily="34" charset="0"/>
                <a:cs typeface="Verdana" pitchFamily="34" charset="0"/>
              </a:rPr>
              <a:t>Podemos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manipular</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elección</a:t>
            </a:r>
            <a:r>
              <a:rPr lang="en-US" sz="2000" dirty="0" smtClean="0">
                <a:latin typeface="Verdana" pitchFamily="34" charset="0"/>
                <a:ea typeface="Verdana" pitchFamily="34" charset="0"/>
                <a:cs typeface="Verdana" pitchFamily="34" charset="0"/>
              </a:rPr>
              <a:t> del  </a:t>
            </a:r>
            <a:r>
              <a:rPr lang="en-US" sz="2000" dirty="0" err="1" smtClean="0">
                <a:latin typeface="Verdana" pitchFamily="34" charset="0"/>
                <a:ea typeface="Verdana" pitchFamily="34" charset="0"/>
                <a:cs typeface="Verdana" pitchFamily="34" charset="0"/>
              </a:rPr>
              <a:t>consumidor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introduciendo</a:t>
            </a:r>
            <a:r>
              <a:rPr lang="en-US" sz="2000" dirty="0" smtClean="0">
                <a:latin typeface="Verdana" pitchFamily="34" charset="0"/>
                <a:ea typeface="Verdana" pitchFamily="34" charset="0"/>
                <a:cs typeface="Verdana" pitchFamily="34" charset="0"/>
              </a:rPr>
              <a:t> un </a:t>
            </a:r>
            <a:r>
              <a:rPr lang="en-US" sz="2000" dirty="0" err="1" smtClean="0">
                <a:latin typeface="Verdana" pitchFamily="34" charset="0"/>
                <a:ea typeface="Verdana" pitchFamily="34" charset="0"/>
                <a:cs typeface="Verdana" pitchFamily="34" charset="0"/>
              </a:rPr>
              <a:t>producto</a:t>
            </a:r>
            <a:r>
              <a:rPr lang="en-US" sz="2000" dirty="0" smtClean="0">
                <a:latin typeface="Verdana" pitchFamily="34" charset="0"/>
                <a:ea typeface="Verdana" pitchFamily="34" charset="0"/>
                <a:cs typeface="Verdana" pitchFamily="34" charset="0"/>
              </a:rPr>
              <a:t> inferior al “target”.</a:t>
            </a:r>
          </a:p>
          <a:p>
            <a:pPr>
              <a:spcAft>
                <a:spcPts val="600"/>
              </a:spcAft>
            </a:pPr>
            <a:r>
              <a:rPr lang="en-US" sz="2000" dirty="0" smtClean="0">
                <a:latin typeface="Verdana" pitchFamily="34" charset="0"/>
                <a:ea typeface="Verdana" pitchFamily="34" charset="0"/>
                <a:cs typeface="Verdana" pitchFamily="34" charset="0"/>
              </a:rPr>
              <a:t>Un </a:t>
            </a:r>
            <a:r>
              <a:rPr lang="en-US" sz="2000" dirty="0" err="1" smtClean="0">
                <a:latin typeface="Verdana" pitchFamily="34" charset="0"/>
                <a:ea typeface="Verdana" pitchFamily="34" charset="0"/>
                <a:cs typeface="Verdana" pitchFamily="34" charset="0"/>
              </a:rPr>
              <a:t>producto</a:t>
            </a:r>
            <a:r>
              <a:rPr lang="en-US" sz="2000" dirty="0" smtClean="0">
                <a:latin typeface="Verdana" pitchFamily="34" charset="0"/>
                <a:ea typeface="Verdana" pitchFamily="34" charset="0"/>
                <a:cs typeface="Verdana" pitchFamily="34" charset="0"/>
              </a:rPr>
              <a:t> “x” </a:t>
            </a:r>
            <a:r>
              <a:rPr lang="en-US" sz="2000" dirty="0" err="1" smtClean="0">
                <a:latin typeface="Verdana" pitchFamily="34" charset="0"/>
                <a:ea typeface="Verdana" pitchFamily="34" charset="0"/>
                <a:cs typeface="Verdana" pitchFamily="34" charset="0"/>
              </a:rPr>
              <a:t>domina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otro</a:t>
            </a:r>
            <a:r>
              <a:rPr lang="en-US" sz="2000" dirty="0" smtClean="0">
                <a:latin typeface="Verdana" pitchFamily="34" charset="0"/>
                <a:ea typeface="Verdana" pitchFamily="34" charset="0"/>
                <a:cs typeface="Verdana" pitchFamily="34" charset="0"/>
              </a:rPr>
              <a:t> “y” </a:t>
            </a:r>
            <a:r>
              <a:rPr lang="en-US" sz="2000" dirty="0" err="1" smtClean="0">
                <a:latin typeface="Verdana" pitchFamily="34" charset="0"/>
                <a:ea typeface="Verdana" pitchFamily="34" charset="0"/>
                <a:cs typeface="Verdana" pitchFamily="34" charset="0"/>
              </a:rPr>
              <a:t>como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nuestro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caso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dónde</a:t>
            </a:r>
            <a:r>
              <a:rPr lang="en-US" sz="2000" dirty="0" smtClean="0">
                <a:latin typeface="Verdana" pitchFamily="34" charset="0"/>
                <a:ea typeface="Verdana" pitchFamily="34" charset="0"/>
                <a:cs typeface="Verdana" pitchFamily="34" charset="0"/>
              </a:rPr>
              <a:t> “x”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mejor</a:t>
            </a:r>
            <a:r>
              <a:rPr lang="en-US" sz="2000" dirty="0" smtClean="0">
                <a:latin typeface="Verdana" pitchFamily="34" charset="0"/>
                <a:ea typeface="Verdana" pitchFamily="34" charset="0"/>
                <a:cs typeface="Verdana" pitchFamily="34" charset="0"/>
              </a:rPr>
              <a:t> que “y”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todos</a:t>
            </a:r>
            <a:r>
              <a:rPr lang="en-US" sz="2000" dirty="0" smtClean="0">
                <a:latin typeface="Verdana" pitchFamily="34" charset="0"/>
                <a:ea typeface="Verdana" pitchFamily="34" charset="0"/>
                <a:cs typeface="Verdana" pitchFamily="34" charset="0"/>
              </a:rPr>
              <a:t> los </a:t>
            </a:r>
            <a:r>
              <a:rPr lang="en-US" sz="2000" dirty="0" err="1" smtClean="0">
                <a:latin typeface="Verdana" pitchFamily="34" charset="0"/>
                <a:ea typeface="Verdana" pitchFamily="34" charset="0"/>
                <a:cs typeface="Verdana" pitchFamily="34" charset="0"/>
              </a:rPr>
              <a:t>aspectos</a:t>
            </a:r>
            <a:r>
              <a:rPr lang="en-US" sz="2000" dirty="0" smtClean="0">
                <a:latin typeface="Verdana" pitchFamily="34" charset="0"/>
                <a:ea typeface="Verdana" pitchFamily="34" charset="0"/>
                <a:cs typeface="Verdana" pitchFamily="34" charset="0"/>
              </a:rPr>
              <a:t>.  “Target” </a:t>
            </a:r>
            <a:r>
              <a:rPr lang="en-US" sz="2000" dirty="0" err="1" smtClean="0">
                <a:latin typeface="Verdana" pitchFamily="34" charset="0"/>
                <a:ea typeface="Verdana" pitchFamily="34" charset="0"/>
                <a:cs typeface="Verdana" pitchFamily="34" charset="0"/>
              </a:rPr>
              <a:t>domina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todos</a:t>
            </a:r>
            <a:r>
              <a:rPr lang="en-US" sz="2000" dirty="0" smtClean="0">
                <a:latin typeface="Verdana" pitchFamily="34" charset="0"/>
                <a:ea typeface="Verdana" pitchFamily="34" charset="0"/>
                <a:cs typeface="Verdana" pitchFamily="34" charset="0"/>
              </a:rPr>
              <a:t> los </a:t>
            </a:r>
            <a:r>
              <a:rPr lang="en-US" sz="2000" dirty="0" err="1" smtClean="0">
                <a:latin typeface="Verdana" pitchFamily="34" charset="0"/>
                <a:ea typeface="Verdana" pitchFamily="34" charset="0"/>
                <a:cs typeface="Verdana" pitchFamily="34" charset="0"/>
              </a:rPr>
              <a:t>productos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las </a:t>
            </a:r>
            <a:r>
              <a:rPr lang="en-US" sz="2000" dirty="0" err="1" smtClean="0">
                <a:latin typeface="Verdana" pitchFamily="34" charset="0"/>
                <a:ea typeface="Verdana" pitchFamily="34" charset="0"/>
                <a:cs typeface="Verdana" pitchFamily="34" charset="0"/>
              </a:rPr>
              <a:t>áreas</a:t>
            </a:r>
            <a:r>
              <a:rPr lang="en-US" sz="2000" dirty="0" smtClean="0">
                <a:latin typeface="Verdana" pitchFamily="34" charset="0"/>
                <a:ea typeface="Verdana" pitchFamily="34" charset="0"/>
                <a:cs typeface="Verdana" pitchFamily="34" charset="0"/>
              </a:rPr>
              <a:t> B y C. “Competitor” </a:t>
            </a:r>
            <a:r>
              <a:rPr lang="en-US" sz="2000" dirty="0" err="1" smtClean="0">
                <a:latin typeface="Verdana" pitchFamily="34" charset="0"/>
                <a:ea typeface="Verdana" pitchFamily="34" charset="0"/>
                <a:cs typeface="Verdana" pitchFamily="34" charset="0"/>
              </a:rPr>
              <a:t>domina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todos</a:t>
            </a:r>
            <a:r>
              <a:rPr lang="en-US" sz="2000" dirty="0" smtClean="0">
                <a:latin typeface="Verdana" pitchFamily="34" charset="0"/>
                <a:ea typeface="Verdana" pitchFamily="34" charset="0"/>
                <a:cs typeface="Verdana" pitchFamily="34" charset="0"/>
              </a:rPr>
              <a:t> los </a:t>
            </a:r>
            <a:r>
              <a:rPr lang="en-US" sz="2000" dirty="0" err="1" smtClean="0">
                <a:latin typeface="Verdana" pitchFamily="34" charset="0"/>
                <a:ea typeface="Verdana" pitchFamily="34" charset="0"/>
                <a:cs typeface="Verdana" pitchFamily="34" charset="0"/>
              </a:rPr>
              <a:t>productos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las </a:t>
            </a:r>
            <a:r>
              <a:rPr lang="en-US" sz="2000" dirty="0" err="1" smtClean="0">
                <a:latin typeface="Verdana" pitchFamily="34" charset="0"/>
                <a:ea typeface="Verdana" pitchFamily="34" charset="0"/>
                <a:cs typeface="Verdana" pitchFamily="34" charset="0"/>
              </a:rPr>
              <a:t>áreas</a:t>
            </a:r>
            <a:r>
              <a:rPr lang="en-US" sz="2000" dirty="0" smtClean="0">
                <a:latin typeface="Verdana" pitchFamily="34" charset="0"/>
                <a:ea typeface="Verdana" pitchFamily="34" charset="0"/>
                <a:cs typeface="Verdana" pitchFamily="34" charset="0"/>
              </a:rPr>
              <a:t> A y B.</a:t>
            </a:r>
          </a:p>
          <a:p>
            <a:pPr>
              <a:spcAft>
                <a:spcPts val="600"/>
              </a:spcAft>
            </a:pPr>
            <a:endParaRPr lang="en-US" sz="2000" dirty="0" smtClean="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17</a:t>
            </a:fld>
            <a:endParaRPr lang="en-US"/>
          </a:p>
        </p:txBody>
      </p:sp>
    </p:spTree>
    <p:extLst>
      <p:ext uri="{BB962C8B-B14F-4D97-AF65-F5344CB8AC3E}">
        <p14:creationId xmlns:p14="http://schemas.microsoft.com/office/powerpoint/2010/main" val="15448996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Verdana" pitchFamily="34" charset="0"/>
                <a:ea typeface="Verdana" pitchFamily="34" charset="0"/>
                <a:cs typeface="Verdana" pitchFamily="34" charset="0"/>
              </a:rPr>
              <a:t>Ejemplo</a:t>
            </a:r>
            <a:r>
              <a:rPr lang="en-US" dirty="0" smtClean="0">
                <a:latin typeface="Verdana" pitchFamily="34" charset="0"/>
                <a:ea typeface="Verdana" pitchFamily="34" charset="0"/>
                <a:cs typeface="Verdana" pitchFamily="34" charset="0"/>
              </a:rPr>
              <a:t> (Antes)</a:t>
            </a:r>
            <a:endParaRPr lang="en-US" dirty="0">
              <a:latin typeface="Verdana" pitchFamily="34" charset="0"/>
              <a:ea typeface="Verdana" pitchFamily="34" charset="0"/>
              <a:cs typeface="Verdana"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7850" y="1752600"/>
            <a:ext cx="5448300" cy="368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0160" y="1600200"/>
            <a:ext cx="6784848" cy="4754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BB83FF-8903-4890-88F1-0FBC2A40883E}" type="slidenum">
              <a:rPr lang="en-US" smtClean="0"/>
              <a:t>18</a:t>
            </a:fld>
            <a:endParaRPr lang="en-US"/>
          </a:p>
        </p:txBody>
      </p:sp>
    </p:spTree>
    <p:extLst>
      <p:ext uri="{BB962C8B-B14F-4D97-AF65-F5344CB8AC3E}">
        <p14:creationId xmlns:p14="http://schemas.microsoft.com/office/powerpoint/2010/main" val="29051429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Ejemplo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Después</a:t>
            </a:r>
            <a:r>
              <a:rPr lang="en-US" dirty="0" smtClean="0">
                <a:latin typeface="Verdana" pitchFamily="34" charset="0"/>
                <a:ea typeface="Verdana" pitchFamily="34" charset="0"/>
                <a:cs typeface="Verdana" pitchFamily="34" charset="0"/>
              </a:rPr>
              <a:t>)</a:t>
            </a:r>
            <a:endParaRPr lang="en-US" dirty="0">
              <a:latin typeface="Verdana" pitchFamily="34" charset="0"/>
              <a:ea typeface="Verdana" pitchFamily="34" charset="0"/>
              <a:cs typeface="Verdana"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0942" y="1600200"/>
            <a:ext cx="6784402" cy="4754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BB83FF-8903-4890-88F1-0FBC2A40883E}" type="slidenum">
              <a:rPr lang="en-US" smtClean="0"/>
              <a:t>19</a:t>
            </a:fld>
            <a:endParaRPr lang="en-US"/>
          </a:p>
        </p:txBody>
      </p:sp>
    </p:spTree>
    <p:extLst>
      <p:ext uri="{BB962C8B-B14F-4D97-AF65-F5344CB8AC3E}">
        <p14:creationId xmlns:p14="http://schemas.microsoft.com/office/powerpoint/2010/main" val="12407860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Verdana" pitchFamily="34" charset="0"/>
                <a:ea typeface="Verdana" pitchFamily="34" charset="0"/>
                <a:cs typeface="Verdana" pitchFamily="34" charset="0"/>
              </a:rPr>
              <a:t>Costos</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fontScale="92500" lnSpcReduction="10000"/>
          </a:bodyPr>
          <a:lstStyle/>
          <a:p>
            <a:pPr>
              <a:spcAft>
                <a:spcPts val="600"/>
              </a:spcAft>
            </a:pPr>
            <a:r>
              <a:rPr lang="en-US" b="1" dirty="0" err="1" smtClean="0">
                <a:latin typeface="Verdana" pitchFamily="34" charset="0"/>
                <a:ea typeface="Verdana" pitchFamily="34" charset="0"/>
                <a:cs typeface="Verdana" pitchFamily="34" charset="0"/>
              </a:rPr>
              <a:t>Costos</a:t>
            </a:r>
            <a:r>
              <a:rPr lang="en-US" b="1" dirty="0" smtClean="0">
                <a:latin typeface="Verdana" pitchFamily="34" charset="0"/>
                <a:ea typeface="Verdana" pitchFamily="34" charset="0"/>
                <a:cs typeface="Verdana" pitchFamily="34" charset="0"/>
              </a:rPr>
              <a:t> </a:t>
            </a:r>
            <a:r>
              <a:rPr lang="en-US" b="1" dirty="0" err="1" smtClean="0">
                <a:latin typeface="Verdana" pitchFamily="34" charset="0"/>
                <a:ea typeface="Verdana" pitchFamily="34" charset="0"/>
                <a:cs typeface="Verdana" pitchFamily="34" charset="0"/>
              </a:rPr>
              <a:t>explícitos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Cuánto</a:t>
            </a:r>
            <a:r>
              <a:rPr lang="en-US" dirty="0" smtClean="0">
                <a:latin typeface="Verdana" pitchFamily="34" charset="0"/>
                <a:ea typeface="Verdana" pitchFamily="34" charset="0"/>
                <a:cs typeface="Verdana" pitchFamily="34" charset="0"/>
              </a:rPr>
              <a:t> se </a:t>
            </a:r>
            <a:r>
              <a:rPr lang="en-US" dirty="0" err="1" smtClean="0">
                <a:latin typeface="Verdana" pitchFamily="34" charset="0"/>
                <a:ea typeface="Verdana" pitchFamily="34" charset="0"/>
                <a:cs typeface="Verdana" pitchFamily="34" charset="0"/>
              </a:rPr>
              <a:t>tiene</a:t>
            </a:r>
            <a:r>
              <a:rPr lang="en-US" dirty="0" smtClean="0">
                <a:latin typeface="Verdana" pitchFamily="34" charset="0"/>
                <a:ea typeface="Verdana" pitchFamily="34" charset="0"/>
                <a:cs typeface="Verdana" pitchFamily="34" charset="0"/>
              </a:rPr>
              <a:t> que </a:t>
            </a:r>
            <a:r>
              <a:rPr lang="en-US" dirty="0" err="1" smtClean="0">
                <a:latin typeface="Verdana" pitchFamily="34" charset="0"/>
                <a:ea typeface="Verdana" pitchFamily="34" charset="0"/>
                <a:cs typeface="Verdana" pitchFamily="34" charset="0"/>
              </a:rPr>
              <a:t>pagar</a:t>
            </a:r>
            <a:r>
              <a:rPr lang="en-US" dirty="0" smtClean="0">
                <a:latin typeface="Verdana" pitchFamily="34" charset="0"/>
                <a:ea typeface="Verdana" pitchFamily="34" charset="0"/>
                <a:cs typeface="Verdana" pitchFamily="34" charset="0"/>
              </a:rPr>
              <a:t> para </a:t>
            </a:r>
            <a:r>
              <a:rPr lang="en-US" dirty="0" err="1" smtClean="0">
                <a:latin typeface="Verdana" pitchFamily="34" charset="0"/>
                <a:ea typeface="Verdana" pitchFamily="34" charset="0"/>
                <a:cs typeface="Verdana" pitchFamily="34" charset="0"/>
              </a:rPr>
              <a:t>conseguir</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algo</a:t>
            </a:r>
            <a:r>
              <a:rPr lang="en-US" dirty="0" smtClean="0">
                <a:latin typeface="Verdana" pitchFamily="34" charset="0"/>
                <a:ea typeface="Verdana" pitchFamily="34" charset="0"/>
                <a:cs typeface="Verdana" pitchFamily="34" charset="0"/>
              </a:rPr>
              <a:t>.</a:t>
            </a:r>
            <a:endParaRPr lang="en-US" dirty="0">
              <a:latin typeface="Verdana" pitchFamily="34" charset="0"/>
              <a:ea typeface="Verdana" pitchFamily="34" charset="0"/>
              <a:cs typeface="Verdana" pitchFamily="34" charset="0"/>
            </a:endParaRPr>
          </a:p>
          <a:p>
            <a:pPr>
              <a:spcAft>
                <a:spcPts val="600"/>
              </a:spcAft>
            </a:pPr>
            <a:r>
              <a:rPr lang="en-US" b="1" dirty="0" err="1" smtClean="0">
                <a:latin typeface="Verdana" pitchFamily="34" charset="0"/>
                <a:ea typeface="Verdana" pitchFamily="34" charset="0"/>
                <a:cs typeface="Verdana" pitchFamily="34" charset="0"/>
              </a:rPr>
              <a:t>Costo</a:t>
            </a:r>
            <a:r>
              <a:rPr lang="en-US" b="1" dirty="0" smtClean="0">
                <a:latin typeface="Verdana" pitchFamily="34" charset="0"/>
                <a:ea typeface="Verdana" pitchFamily="34" charset="0"/>
                <a:cs typeface="Verdana" pitchFamily="34" charset="0"/>
              </a:rPr>
              <a:t> </a:t>
            </a:r>
            <a:r>
              <a:rPr lang="en-US" b="1" dirty="0" smtClean="0">
                <a:latin typeface="Verdana" pitchFamily="34" charset="0"/>
                <a:ea typeface="Verdana" pitchFamily="34" charset="0"/>
                <a:cs typeface="Verdana" pitchFamily="34" charset="0"/>
              </a:rPr>
              <a:t>de </a:t>
            </a:r>
            <a:r>
              <a:rPr lang="en-US" b="1" dirty="0" err="1" smtClean="0">
                <a:latin typeface="Verdana" pitchFamily="34" charset="0"/>
                <a:ea typeface="Verdana" pitchFamily="34" charset="0"/>
                <a:cs typeface="Verdana" pitchFamily="34" charset="0"/>
              </a:rPr>
              <a:t>oportunidad</a:t>
            </a:r>
            <a:r>
              <a:rPr lang="en-US" dirty="0" smtClean="0">
                <a:latin typeface="Verdana" pitchFamily="34" charset="0"/>
                <a:ea typeface="Verdana" pitchFamily="34" charset="0"/>
                <a:cs typeface="Verdana" pitchFamily="34" charset="0"/>
              </a:rPr>
              <a:t>: El valor de la </a:t>
            </a:r>
            <a:r>
              <a:rPr lang="en-US" dirty="0" err="1" smtClean="0">
                <a:latin typeface="Verdana" pitchFamily="34" charset="0"/>
                <a:ea typeface="Verdana" pitchFamily="34" charset="0"/>
                <a:cs typeface="Verdana" pitchFamily="34" charset="0"/>
              </a:rPr>
              <a:t>mejor</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opción</a:t>
            </a:r>
            <a:r>
              <a:rPr lang="en-US" dirty="0" smtClean="0">
                <a:latin typeface="Verdana" pitchFamily="34" charset="0"/>
                <a:ea typeface="Verdana" pitchFamily="34" charset="0"/>
                <a:cs typeface="Verdana" pitchFamily="34" charset="0"/>
              </a:rPr>
              <a:t> que se </a:t>
            </a:r>
            <a:r>
              <a:rPr lang="en-US" dirty="0" err="1" smtClean="0">
                <a:latin typeface="Verdana" pitchFamily="34" charset="0"/>
                <a:ea typeface="Verdana" pitchFamily="34" charset="0"/>
                <a:cs typeface="Verdana" pitchFamily="34" charset="0"/>
              </a:rPr>
              <a:t>dejó</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percibir</a:t>
            </a:r>
            <a:r>
              <a:rPr lang="en-US" dirty="0" smtClean="0">
                <a:latin typeface="Verdana" pitchFamily="34" charset="0"/>
                <a:ea typeface="Verdana" pitchFamily="34" charset="0"/>
                <a:cs typeface="Verdana" pitchFamily="34" charset="0"/>
              </a:rPr>
              <a:t>. </a:t>
            </a:r>
          </a:p>
          <a:p>
            <a:pPr>
              <a:spcAft>
                <a:spcPts val="600"/>
              </a:spcAft>
            </a:pPr>
            <a:r>
              <a:rPr lang="en-US" dirty="0" err="1" smtClean="0">
                <a:latin typeface="Verdana" pitchFamily="34" charset="0"/>
                <a:ea typeface="Verdana" pitchFamily="34" charset="0"/>
                <a:cs typeface="Verdana" pitchFamily="34" charset="0"/>
              </a:rPr>
              <a:t>Ejemplo</a:t>
            </a:r>
            <a:r>
              <a:rPr lang="en-US" dirty="0" smtClean="0">
                <a:latin typeface="Verdana" pitchFamily="34" charset="0"/>
                <a:ea typeface="Verdana" pitchFamily="34" charset="0"/>
                <a:cs typeface="Verdana" pitchFamily="34" charset="0"/>
              </a:rPr>
              <a:t>: Si se </a:t>
            </a:r>
            <a:r>
              <a:rPr lang="en-US" dirty="0" err="1" smtClean="0">
                <a:latin typeface="Verdana" pitchFamily="34" charset="0"/>
                <a:ea typeface="Verdana" pitchFamily="34" charset="0"/>
                <a:cs typeface="Verdana" pitchFamily="34" charset="0"/>
              </a:rPr>
              <a:t>ve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una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película</a:t>
            </a:r>
            <a:r>
              <a:rPr lang="en-US" dirty="0" smtClean="0">
                <a:latin typeface="Verdana" pitchFamily="34" charset="0"/>
                <a:ea typeface="Verdana" pitchFamily="34" charset="0"/>
                <a:cs typeface="Verdana" pitchFamily="34" charset="0"/>
              </a:rPr>
              <a:t> con amigos, el </a:t>
            </a:r>
            <a:r>
              <a:rPr lang="en-US" dirty="0" err="1" smtClean="0">
                <a:latin typeface="Verdana" pitchFamily="34" charset="0"/>
                <a:ea typeface="Verdana" pitchFamily="34" charset="0"/>
                <a:cs typeface="Verdana" pitchFamily="34" charset="0"/>
              </a:rPr>
              <a:t>costo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explícito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es</a:t>
            </a:r>
            <a:r>
              <a:rPr lang="en-US" dirty="0" smtClean="0">
                <a:latin typeface="Verdana" pitchFamily="34" charset="0"/>
                <a:ea typeface="Verdana" pitchFamily="34" charset="0"/>
                <a:cs typeface="Verdana" pitchFamily="34" charset="0"/>
              </a:rPr>
              <a:t> el </a:t>
            </a:r>
            <a:r>
              <a:rPr lang="en-US" dirty="0" err="1" smtClean="0">
                <a:latin typeface="Verdana" pitchFamily="34" charset="0"/>
                <a:ea typeface="Verdana" pitchFamily="34" charset="0"/>
                <a:cs typeface="Verdana" pitchFamily="34" charset="0"/>
              </a:rPr>
              <a:t>precio</a:t>
            </a:r>
            <a:r>
              <a:rPr lang="en-US" dirty="0" smtClean="0">
                <a:latin typeface="Verdana" pitchFamily="34" charset="0"/>
                <a:ea typeface="Verdana" pitchFamily="34" charset="0"/>
                <a:cs typeface="Verdana" pitchFamily="34" charset="0"/>
              </a:rPr>
              <a:t> del ticket; el </a:t>
            </a:r>
            <a:r>
              <a:rPr lang="en-US" dirty="0" err="1" smtClean="0">
                <a:latin typeface="Verdana" pitchFamily="34" charset="0"/>
                <a:ea typeface="Verdana" pitchFamily="34" charset="0"/>
                <a:cs typeface="Verdana" pitchFamily="34" charset="0"/>
              </a:rPr>
              <a:t>costo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oportunidad</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es</a:t>
            </a:r>
            <a:r>
              <a:rPr lang="en-US" dirty="0" smtClean="0">
                <a:latin typeface="Verdana" pitchFamily="34" charset="0"/>
                <a:ea typeface="Verdana" pitchFamily="34" charset="0"/>
                <a:cs typeface="Verdana" pitchFamily="34" charset="0"/>
              </a:rPr>
              <a:t> el </a:t>
            </a:r>
            <a:r>
              <a:rPr lang="en-US" dirty="0" err="1" smtClean="0">
                <a:latin typeface="Verdana" pitchFamily="34" charset="0"/>
                <a:ea typeface="Verdana" pitchFamily="34" charset="0"/>
                <a:cs typeface="Verdana" pitchFamily="34" charset="0"/>
              </a:rPr>
              <a:t>tiempo</a:t>
            </a:r>
            <a:r>
              <a:rPr lang="en-US" dirty="0" smtClean="0">
                <a:latin typeface="Verdana" pitchFamily="34" charset="0"/>
                <a:ea typeface="Verdana" pitchFamily="34" charset="0"/>
                <a:cs typeface="Verdana" pitchFamily="34" charset="0"/>
              </a:rPr>
              <a:t> que </a:t>
            </a:r>
            <a:r>
              <a:rPr lang="en-US" dirty="0" err="1" smtClean="0">
                <a:latin typeface="Verdana" pitchFamily="34" charset="0"/>
                <a:ea typeface="Verdana" pitchFamily="34" charset="0"/>
                <a:cs typeface="Verdana" pitchFamily="34" charset="0"/>
              </a:rPr>
              <a:t>podría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haber</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asignado</a:t>
            </a:r>
            <a:r>
              <a:rPr lang="en-US" dirty="0" smtClean="0">
                <a:latin typeface="Verdana" pitchFamily="34" charset="0"/>
                <a:ea typeface="Verdana" pitchFamily="34" charset="0"/>
                <a:cs typeface="Verdana" pitchFamily="34" charset="0"/>
              </a:rPr>
              <a:t> a </a:t>
            </a:r>
            <a:r>
              <a:rPr lang="en-US" dirty="0" err="1" smtClean="0">
                <a:latin typeface="Verdana" pitchFamily="34" charset="0"/>
                <a:ea typeface="Verdana" pitchFamily="34" charset="0"/>
                <a:cs typeface="Verdana" pitchFamily="34" charset="0"/>
              </a:rPr>
              <a:t>otra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actividad</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estudiar</a:t>
            </a:r>
            <a:r>
              <a:rPr lang="en-US" dirty="0" smtClean="0">
                <a:latin typeface="Verdana" pitchFamily="34" charset="0"/>
                <a:ea typeface="Verdana" pitchFamily="34" charset="0"/>
                <a:cs typeface="Verdana" pitchFamily="34" charset="0"/>
              </a:rPr>
              <a:t>). </a:t>
            </a:r>
            <a:endParaRPr lang="en-US" dirty="0" smtClean="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a:t>
            </a:fld>
            <a:endParaRPr lang="en-US"/>
          </a:p>
        </p:txBody>
      </p:sp>
    </p:spTree>
    <p:extLst>
      <p:ext uri="{BB962C8B-B14F-4D97-AF65-F5344CB8AC3E}">
        <p14:creationId xmlns:p14="http://schemas.microsoft.com/office/powerpoint/2010/main" val="36595077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Autofit/>
          </a:bodyPr>
          <a:lstStyle/>
          <a:p>
            <a:r>
              <a:rPr lang="en-US" sz="2400" dirty="0" err="1" smtClean="0">
                <a:latin typeface="Verdana" pitchFamily="34" charset="0"/>
                <a:ea typeface="Verdana" pitchFamily="34" charset="0"/>
                <a:cs typeface="Verdana" pitchFamily="34" charset="0"/>
              </a:rPr>
              <a:t>Producto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asimétricamente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dominado</a:t>
            </a:r>
            <a:endParaRPr lang="en-US" sz="24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685800"/>
            <a:ext cx="8229600" cy="5440363"/>
          </a:xfrm>
        </p:spPr>
        <p:txBody>
          <a:bodyPr>
            <a:normAutofit/>
          </a:bodyPr>
          <a:lstStyle/>
          <a:p>
            <a:pPr marL="0" indent="0">
              <a:spcAft>
                <a:spcPts val="600"/>
              </a:spcAft>
              <a:buNone/>
            </a:pPr>
            <a:endParaRPr lang="en-US" sz="2000" dirty="0" smtClean="0">
              <a:latin typeface="Verdana" pitchFamily="34" charset="0"/>
              <a:ea typeface="Verdana" pitchFamily="34" charset="0"/>
              <a:cs typeface="Verdana" pitchFamily="34" charset="0"/>
            </a:endParaRPr>
          </a:p>
          <a:p>
            <a:pPr>
              <a:spcAft>
                <a:spcPts val="600"/>
              </a:spcAft>
            </a:pPr>
            <a:r>
              <a:rPr lang="en-US" sz="2000" dirty="0" smtClean="0">
                <a:latin typeface="Verdana" pitchFamily="34" charset="0"/>
                <a:ea typeface="Verdana" pitchFamily="34" charset="0"/>
                <a:cs typeface="Verdana" pitchFamily="34" charset="0"/>
              </a:rPr>
              <a:t>Dado un menu y un product “x”, se dice que un product “y” </a:t>
            </a:r>
            <a:r>
              <a:rPr lang="en-US" sz="2000" dirty="0" err="1" smtClean="0">
                <a:latin typeface="Verdana" pitchFamily="34" charset="0"/>
                <a:ea typeface="Verdana" pitchFamily="34" charset="0"/>
                <a:cs typeface="Verdana" pitchFamily="34" charset="0"/>
              </a:rPr>
              <a:t>está</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asimétricamente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dominado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por</a:t>
            </a:r>
            <a:r>
              <a:rPr lang="en-US" sz="2000" dirty="0" smtClean="0">
                <a:latin typeface="Verdana" pitchFamily="34" charset="0"/>
                <a:ea typeface="Verdana" pitchFamily="34" charset="0"/>
                <a:cs typeface="Verdana" pitchFamily="34" charset="0"/>
              </a:rPr>
              <a:t> “x”,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caso</a:t>
            </a:r>
            <a:r>
              <a:rPr lang="en-US" sz="2000" dirty="0" smtClean="0">
                <a:latin typeface="Verdana" pitchFamily="34" charset="0"/>
                <a:ea typeface="Verdana" pitchFamily="34" charset="0"/>
                <a:cs typeface="Verdana" pitchFamily="34" charset="0"/>
              </a:rPr>
              <a:t> que “y” </a:t>
            </a:r>
            <a:r>
              <a:rPr lang="en-US" sz="2000" dirty="0" err="1" smtClean="0">
                <a:latin typeface="Verdana" pitchFamily="34" charset="0"/>
                <a:ea typeface="Verdana" pitchFamily="34" charset="0"/>
                <a:cs typeface="Verdana" pitchFamily="34" charset="0"/>
              </a:rPr>
              <a:t>está</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dominado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por</a:t>
            </a:r>
            <a:r>
              <a:rPr lang="en-US" sz="2000" dirty="0" smtClean="0">
                <a:latin typeface="Verdana" pitchFamily="34" charset="0"/>
                <a:ea typeface="Verdana" pitchFamily="34" charset="0"/>
                <a:cs typeface="Verdana" pitchFamily="34" charset="0"/>
              </a:rPr>
              <a:t> “x” </a:t>
            </a:r>
            <a:r>
              <a:rPr lang="en-US" sz="2000" dirty="0" err="1" smtClean="0">
                <a:latin typeface="Verdana" pitchFamily="34" charset="0"/>
                <a:ea typeface="Verdana" pitchFamily="34" charset="0"/>
                <a:cs typeface="Verdana" pitchFamily="34" charset="0"/>
              </a:rPr>
              <a:t>pero</a:t>
            </a:r>
            <a:r>
              <a:rPr lang="en-US" sz="2000" dirty="0" smtClean="0">
                <a:latin typeface="Verdana" pitchFamily="34" charset="0"/>
                <a:ea typeface="Verdana" pitchFamily="34" charset="0"/>
                <a:cs typeface="Verdana" pitchFamily="34" charset="0"/>
              </a:rPr>
              <a:t> no </a:t>
            </a:r>
            <a:r>
              <a:rPr lang="en-US" sz="2000" dirty="0" err="1" smtClean="0">
                <a:latin typeface="Verdana" pitchFamily="34" charset="0"/>
                <a:ea typeface="Verdana" pitchFamily="34" charset="0"/>
                <a:cs typeface="Verdana" pitchFamily="34" charset="0"/>
              </a:rPr>
              <a:t>por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cualquier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otro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elemento</a:t>
            </a:r>
            <a:r>
              <a:rPr lang="en-US" sz="2000" dirty="0" smtClean="0">
                <a:latin typeface="Verdana" pitchFamily="34" charset="0"/>
                <a:ea typeface="Verdana" pitchFamily="34" charset="0"/>
                <a:cs typeface="Verdana" pitchFamily="34" charset="0"/>
              </a:rPr>
              <a:t> del </a:t>
            </a:r>
            <a:r>
              <a:rPr lang="en-US" sz="2000" dirty="0" err="1" smtClean="0">
                <a:latin typeface="Verdana" pitchFamily="34" charset="0"/>
                <a:ea typeface="Verdana" pitchFamily="34" charset="0"/>
                <a:cs typeface="Verdana" pitchFamily="34" charset="0"/>
              </a:rPr>
              <a:t>menú</a:t>
            </a:r>
            <a:r>
              <a:rPr lang="en-US" sz="2000" dirty="0" smtClean="0">
                <a:latin typeface="Verdana" pitchFamily="34" charset="0"/>
                <a:ea typeface="Verdana" pitchFamily="34" charset="0"/>
                <a:cs typeface="Verdana" pitchFamily="34" charset="0"/>
              </a:rPr>
              <a:t>.</a:t>
            </a:r>
          </a:p>
          <a:p>
            <a:pPr>
              <a:spcAft>
                <a:spcPts val="600"/>
              </a:spcAft>
            </a:pPr>
            <a:r>
              <a:rPr lang="en-US" sz="2000" dirty="0" err="1" smtClean="0">
                <a:latin typeface="Verdana" pitchFamily="34" charset="0"/>
                <a:ea typeface="Verdana" pitchFamily="34" charset="0"/>
                <a:cs typeface="Verdana" pitchFamily="34" charset="0"/>
              </a:rPr>
              <a:t>Introducimos</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señuelo</a:t>
            </a:r>
            <a:r>
              <a:rPr lang="en-US" sz="2000" dirty="0" smtClean="0">
                <a:latin typeface="Verdana" pitchFamily="34" charset="0"/>
                <a:ea typeface="Verdana" pitchFamily="34" charset="0"/>
                <a:cs typeface="Verdana" pitchFamily="34" charset="0"/>
              </a:rPr>
              <a:t> que </a:t>
            </a:r>
            <a:r>
              <a:rPr lang="en-US" sz="2000" dirty="0" err="1" smtClean="0">
                <a:latin typeface="Verdana" pitchFamily="34" charset="0"/>
                <a:ea typeface="Verdana" pitchFamily="34" charset="0"/>
                <a:cs typeface="Verdana" pitchFamily="34" charset="0"/>
              </a:rPr>
              <a:t>está</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asimétricamente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dominado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por</a:t>
            </a:r>
            <a:r>
              <a:rPr lang="en-US" sz="2000" dirty="0" smtClean="0">
                <a:latin typeface="Verdana" pitchFamily="34" charset="0"/>
                <a:ea typeface="Verdana" pitchFamily="34" charset="0"/>
                <a:cs typeface="Verdana" pitchFamily="34" charset="0"/>
              </a:rPr>
              <a:t> el “target” (</a:t>
            </a:r>
            <a:r>
              <a:rPr lang="en-US" sz="2000" dirty="0" err="1" smtClean="0">
                <a:latin typeface="Verdana" pitchFamily="34" charset="0"/>
                <a:ea typeface="Verdana" pitchFamily="34" charset="0"/>
                <a:cs typeface="Verdana" pitchFamily="34" charset="0"/>
              </a:rPr>
              <a:t>localizado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área</a:t>
            </a:r>
            <a:r>
              <a:rPr lang="en-US" sz="2000" dirty="0" smtClean="0">
                <a:latin typeface="Verdana" pitchFamily="34" charset="0"/>
                <a:ea typeface="Verdana" pitchFamily="34" charset="0"/>
                <a:cs typeface="Verdana" pitchFamily="34" charset="0"/>
              </a:rPr>
              <a:t> C). A </a:t>
            </a:r>
            <a:r>
              <a:rPr lang="en-US" sz="2000" dirty="0" err="1" smtClean="0">
                <a:latin typeface="Verdana" pitchFamily="34" charset="0"/>
                <a:ea typeface="Verdana" pitchFamily="34" charset="0"/>
                <a:cs typeface="Verdana" pitchFamily="34" charset="0"/>
              </a:rPr>
              <a:t>pesar</a:t>
            </a:r>
            <a:r>
              <a:rPr lang="en-US" sz="2000" dirty="0" smtClean="0">
                <a:latin typeface="Verdana" pitchFamily="34" charset="0"/>
                <a:ea typeface="Verdana" pitchFamily="34" charset="0"/>
                <a:cs typeface="Verdana" pitchFamily="34" charset="0"/>
              </a:rPr>
              <a:t> que </a:t>
            </a:r>
            <a:r>
              <a:rPr lang="en-US" sz="2000" dirty="0" err="1" smtClean="0">
                <a:latin typeface="Verdana" pitchFamily="34" charset="0"/>
                <a:ea typeface="Verdana" pitchFamily="34" charset="0"/>
                <a:cs typeface="Verdana" pitchFamily="34" charset="0"/>
              </a:rPr>
              <a:t>pocos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individuos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elegirían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esta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opción</a:t>
            </a:r>
            <a:r>
              <a:rPr lang="en-US" sz="2000" dirty="0" smtClean="0">
                <a:latin typeface="Verdana" pitchFamily="34" charset="0"/>
                <a:ea typeface="Verdana" pitchFamily="34" charset="0"/>
                <a:cs typeface="Verdana" pitchFamily="34" charset="0"/>
              </a:rPr>
              <a:t>, dado que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inferior al “target”, </a:t>
            </a:r>
            <a:r>
              <a:rPr lang="en-US" sz="2000" dirty="0" err="1" smtClean="0">
                <a:latin typeface="Verdana" pitchFamily="34" charset="0"/>
                <a:ea typeface="Verdana" pitchFamily="34" charset="0"/>
                <a:cs typeface="Verdana" pitchFamily="34" charset="0"/>
              </a:rPr>
              <a:t>su</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introducción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puede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cambiar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su</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elección</a:t>
            </a:r>
            <a:r>
              <a:rPr lang="en-US" sz="2000" dirty="0" smtClean="0">
                <a:latin typeface="Verdana" pitchFamily="34" charset="0"/>
                <a:ea typeface="Verdana" pitchFamily="34" charset="0"/>
                <a:cs typeface="Verdana" pitchFamily="34" charset="0"/>
              </a:rPr>
              <a:t>.</a:t>
            </a:r>
          </a:p>
          <a:p>
            <a:pPr>
              <a:spcAft>
                <a:spcPts val="600"/>
              </a:spcAft>
            </a:pPr>
            <a:r>
              <a:rPr lang="en-US" sz="2000" dirty="0" err="1" smtClean="0">
                <a:latin typeface="Verdana" pitchFamily="34" charset="0"/>
                <a:ea typeface="Verdana" pitchFamily="34" charset="0"/>
                <a:cs typeface="Verdana" pitchFamily="34" charset="0"/>
              </a:rPr>
              <a:t>Existe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evidencia</a:t>
            </a:r>
            <a:r>
              <a:rPr lang="en-US" sz="2000" dirty="0" smtClean="0">
                <a:latin typeface="Verdana" pitchFamily="34" charset="0"/>
                <a:ea typeface="Verdana" pitchFamily="34" charset="0"/>
                <a:cs typeface="Verdana" pitchFamily="34" charset="0"/>
              </a:rPr>
              <a:t> que la </a:t>
            </a:r>
            <a:r>
              <a:rPr lang="en-US" sz="2000" dirty="0" err="1" smtClean="0">
                <a:latin typeface="Verdana" pitchFamily="34" charset="0"/>
                <a:ea typeface="Verdana" pitchFamily="34" charset="0"/>
                <a:cs typeface="Verdana" pitchFamily="34" charset="0"/>
              </a:rPr>
              <a:t>introducción</a:t>
            </a:r>
            <a:r>
              <a:rPr lang="en-US" sz="2000" dirty="0" smtClean="0">
                <a:latin typeface="Verdana" pitchFamily="34" charset="0"/>
                <a:ea typeface="Verdana" pitchFamily="34" charset="0"/>
                <a:cs typeface="Verdana" pitchFamily="34" charset="0"/>
              </a:rPr>
              <a:t> del </a:t>
            </a:r>
            <a:r>
              <a:rPr lang="en-US" sz="2000" dirty="0" err="1" smtClean="0">
                <a:latin typeface="Verdana" pitchFamily="34" charset="0"/>
                <a:ea typeface="Verdana" pitchFamily="34" charset="0"/>
                <a:cs typeface="Verdana" pitchFamily="34" charset="0"/>
              </a:rPr>
              <a:t>señuelo</a:t>
            </a:r>
            <a:r>
              <a:rPr lang="en-US" sz="2000" dirty="0" smtClean="0">
                <a:latin typeface="Verdana" pitchFamily="34" charset="0"/>
                <a:ea typeface="Verdana" pitchFamily="34" charset="0"/>
                <a:cs typeface="Verdana" pitchFamily="34" charset="0"/>
              </a:rPr>
              <a:t> cambia las </a:t>
            </a:r>
            <a:r>
              <a:rPr lang="en-US" sz="2000" dirty="0" err="1" smtClean="0">
                <a:latin typeface="Verdana" pitchFamily="34" charset="0"/>
                <a:ea typeface="Verdana" pitchFamily="34" charset="0"/>
                <a:cs typeface="Verdana" pitchFamily="34" charset="0"/>
              </a:rPr>
              <a:t>curvas</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indiferencia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figura</a:t>
            </a:r>
            <a:r>
              <a:rPr lang="en-US" sz="2000" dirty="0" smtClean="0">
                <a:latin typeface="Verdana" pitchFamily="34" charset="0"/>
                <a:ea typeface="Verdana" pitchFamily="34" charset="0"/>
                <a:cs typeface="Verdana" pitchFamily="34" charset="0"/>
              </a:rPr>
              <a:t>) y el “target” </a:t>
            </a:r>
            <a:r>
              <a:rPr lang="en-US" sz="2000" dirty="0" err="1" smtClean="0">
                <a:latin typeface="Verdana" pitchFamily="34" charset="0"/>
                <a:ea typeface="Verdana" pitchFamily="34" charset="0"/>
                <a:cs typeface="Verdana" pitchFamily="34" charset="0"/>
              </a:rPr>
              <a:t>queda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curva</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indiferencia</a:t>
            </a:r>
            <a:r>
              <a:rPr lang="en-US" sz="2000" dirty="0" smtClean="0">
                <a:latin typeface="Verdana" pitchFamily="34" charset="0"/>
                <a:ea typeface="Verdana" pitchFamily="34" charset="0"/>
                <a:cs typeface="Verdana" pitchFamily="34" charset="0"/>
              </a:rPr>
              <a:t> superior.</a:t>
            </a:r>
          </a:p>
          <a:p>
            <a:pPr>
              <a:spcAft>
                <a:spcPts val="600"/>
              </a:spcAft>
            </a:pPr>
            <a:r>
              <a:rPr lang="en-US" sz="2000" dirty="0" err="1" smtClean="0">
                <a:latin typeface="Verdana" pitchFamily="34" charset="0"/>
                <a:ea typeface="Verdana" pitchFamily="34" charset="0"/>
                <a:cs typeface="Verdana" pitchFamily="34" charset="0"/>
              </a:rPr>
              <a:t>Esto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también</a:t>
            </a:r>
            <a:r>
              <a:rPr lang="en-US" sz="2000" dirty="0" smtClean="0">
                <a:latin typeface="Verdana" pitchFamily="34" charset="0"/>
                <a:ea typeface="Verdana" pitchFamily="34" charset="0"/>
                <a:cs typeface="Verdana" pitchFamily="34" charset="0"/>
              </a:rPr>
              <a:t> se </a:t>
            </a:r>
            <a:r>
              <a:rPr lang="en-US" sz="2000" dirty="0" err="1" smtClean="0">
                <a:latin typeface="Verdana" pitchFamily="34" charset="0"/>
                <a:ea typeface="Verdana" pitchFamily="34" charset="0"/>
                <a:cs typeface="Verdana" pitchFamily="34" charset="0"/>
              </a:rPr>
              <a:t>denomina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efecto</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atracción</a:t>
            </a:r>
            <a:r>
              <a:rPr lang="en-US" sz="2000" dirty="0" smtClean="0">
                <a:latin typeface="Verdana" pitchFamily="34" charset="0"/>
                <a:ea typeface="Verdana" pitchFamily="34" charset="0"/>
                <a:cs typeface="Verdana" pitchFamily="34" charset="0"/>
              </a:rPr>
              <a:t>” y viola la </a:t>
            </a:r>
            <a:r>
              <a:rPr lang="en-US" sz="2000" dirty="0" err="1" smtClean="0">
                <a:latin typeface="Verdana" pitchFamily="34" charset="0"/>
                <a:ea typeface="Verdana" pitchFamily="34" charset="0"/>
                <a:cs typeface="Verdana" pitchFamily="34" charset="0"/>
              </a:rPr>
              <a:t>condición</a:t>
            </a:r>
            <a:r>
              <a:rPr lang="en-US" sz="2000" dirty="0" smtClean="0">
                <a:latin typeface="Verdana" pitchFamily="34" charset="0"/>
                <a:ea typeface="Verdana" pitchFamily="34" charset="0"/>
                <a:cs typeface="Verdana" pitchFamily="34" charset="0"/>
              </a:rPr>
              <a:t> de expansion.  </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20</a:t>
            </a:fld>
            <a:endParaRPr lang="en-US"/>
          </a:p>
        </p:txBody>
      </p:sp>
    </p:spTree>
    <p:extLst>
      <p:ext uri="{BB962C8B-B14F-4D97-AF65-F5344CB8AC3E}">
        <p14:creationId xmlns:p14="http://schemas.microsoft.com/office/powerpoint/2010/main" val="28019704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Efecto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señuelo</a:t>
            </a:r>
            <a:r>
              <a:rPr lang="en-US" dirty="0" smtClean="0">
                <a:latin typeface="Verdana" pitchFamily="34" charset="0"/>
                <a:ea typeface="Verdana" pitchFamily="34" charset="0"/>
                <a:cs typeface="Verdana" pitchFamily="34" charset="0"/>
              </a:rPr>
              <a:t> (cont.)</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pPr>
              <a:spcAft>
                <a:spcPts val="600"/>
              </a:spcAft>
            </a:pPr>
            <a:r>
              <a:rPr lang="en-US" sz="2200" dirty="0" smtClean="0">
                <a:latin typeface="Verdana" pitchFamily="34" charset="0"/>
                <a:ea typeface="Verdana" pitchFamily="34" charset="0"/>
                <a:cs typeface="Verdana" pitchFamily="34" charset="0"/>
              </a:rPr>
              <a:t>El </a:t>
            </a:r>
            <a:r>
              <a:rPr lang="en-US" sz="2200" dirty="0" err="1" smtClean="0">
                <a:latin typeface="Verdana" pitchFamily="34" charset="0"/>
                <a:ea typeface="Verdana" pitchFamily="34" charset="0"/>
                <a:cs typeface="Verdana" pitchFamily="34" charset="0"/>
              </a:rPr>
              <a:t>señuelo</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debe</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estar</a:t>
            </a:r>
            <a:r>
              <a:rPr lang="en-US" sz="2200" dirty="0" smtClean="0">
                <a:latin typeface="Verdana" pitchFamily="34" charset="0"/>
                <a:ea typeface="Verdana" pitchFamily="34" charset="0"/>
                <a:cs typeface="Verdana" pitchFamily="34" charset="0"/>
              </a:rPr>
              <a:t>  </a:t>
            </a:r>
            <a:r>
              <a:rPr lang="en-US" sz="2200" b="1" dirty="0" err="1" smtClean="0">
                <a:latin typeface="Verdana" pitchFamily="34" charset="0"/>
                <a:ea typeface="Verdana" pitchFamily="34" charset="0"/>
                <a:cs typeface="Verdana" pitchFamily="34" charset="0"/>
              </a:rPr>
              <a:t>asimétricamente</a:t>
            </a:r>
            <a:r>
              <a:rPr lang="en-US" sz="2200" b="1" dirty="0" smtClean="0">
                <a:latin typeface="Verdana" pitchFamily="34" charset="0"/>
                <a:ea typeface="Verdana" pitchFamily="34" charset="0"/>
                <a:cs typeface="Verdana" pitchFamily="34" charset="0"/>
              </a:rPr>
              <a:t> </a:t>
            </a:r>
            <a:r>
              <a:rPr lang="en-US" sz="2200" b="1" dirty="0" err="1" smtClean="0">
                <a:latin typeface="Verdana" pitchFamily="34" charset="0"/>
                <a:ea typeface="Verdana" pitchFamily="34" charset="0"/>
                <a:cs typeface="Verdana" pitchFamily="34" charset="0"/>
              </a:rPr>
              <a:t>dominado</a:t>
            </a:r>
            <a:r>
              <a:rPr lang="en-US" sz="2200" b="1" dirty="0" smtClean="0">
                <a:latin typeface="Verdana" pitchFamily="34" charset="0"/>
                <a:ea typeface="Verdana" pitchFamily="34" charset="0"/>
                <a:cs typeface="Verdana" pitchFamily="34" charset="0"/>
              </a:rPr>
              <a:t> </a:t>
            </a:r>
            <a:r>
              <a:rPr lang="en-US" sz="2200" b="1" dirty="0" err="1" smtClean="0">
                <a:latin typeface="Verdana" pitchFamily="34" charset="0"/>
                <a:ea typeface="Verdana" pitchFamily="34" charset="0"/>
                <a:cs typeface="Verdana" pitchFamily="34" charset="0"/>
              </a:rPr>
              <a:t>por</a:t>
            </a:r>
            <a:r>
              <a:rPr lang="en-US" sz="2200" b="1" dirty="0" smtClean="0">
                <a:latin typeface="Verdana" pitchFamily="34" charset="0"/>
                <a:ea typeface="Verdana" pitchFamily="34" charset="0"/>
                <a:cs typeface="Verdana" pitchFamily="34" charset="0"/>
              </a:rPr>
              <a:t> el </a:t>
            </a:r>
            <a:r>
              <a:rPr lang="en-US" sz="2200" b="1" dirty="0" err="1" smtClean="0">
                <a:latin typeface="Verdana" pitchFamily="34" charset="0"/>
                <a:ea typeface="Verdana" pitchFamily="34" charset="0"/>
                <a:cs typeface="Verdana" pitchFamily="34" charset="0"/>
              </a:rPr>
              <a:t>objetivo</a:t>
            </a:r>
            <a:r>
              <a:rPr lang="en-US" sz="2200" dirty="0">
                <a:latin typeface="Verdana" pitchFamily="34" charset="0"/>
                <a:ea typeface="Verdana" pitchFamily="34" charset="0"/>
                <a:cs typeface="Verdana" pitchFamily="34" charset="0"/>
              </a:rPr>
              <a:t> </a:t>
            </a:r>
            <a:r>
              <a:rPr lang="en-US" sz="2200" dirty="0" smtClean="0">
                <a:latin typeface="Verdana" pitchFamily="34" charset="0"/>
                <a:ea typeface="Verdana" pitchFamily="34" charset="0"/>
                <a:cs typeface="Verdana" pitchFamily="34" charset="0"/>
              </a:rPr>
              <a:t>(</a:t>
            </a:r>
            <a:r>
              <a:rPr lang="en-US" sz="2200" dirty="0" err="1" smtClean="0">
                <a:latin typeface="Verdana" pitchFamily="34" charset="0"/>
                <a:ea typeface="Verdana" pitchFamily="34" charset="0"/>
                <a:cs typeface="Verdana" pitchFamily="34" charset="0"/>
              </a:rPr>
              <a:t>significa</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dominado</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por</a:t>
            </a:r>
            <a:r>
              <a:rPr lang="en-US" sz="2200" dirty="0" smtClean="0">
                <a:latin typeface="Verdana" pitchFamily="34" charset="0"/>
                <a:ea typeface="Verdana" pitchFamily="34" charset="0"/>
                <a:cs typeface="Verdana" pitchFamily="34" charset="0"/>
              </a:rPr>
              <a:t> el </a:t>
            </a:r>
            <a:r>
              <a:rPr lang="en-US" sz="2200" dirty="0" err="1" smtClean="0">
                <a:latin typeface="Verdana" pitchFamily="34" charset="0"/>
                <a:ea typeface="Verdana" pitchFamily="34" charset="0"/>
                <a:cs typeface="Verdana" pitchFamily="34" charset="0"/>
              </a:rPr>
              <a:t>objetivo</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pero</a:t>
            </a:r>
            <a:r>
              <a:rPr lang="en-US" sz="2200" dirty="0" smtClean="0">
                <a:latin typeface="Verdana" pitchFamily="34" charset="0"/>
                <a:ea typeface="Verdana" pitchFamily="34" charset="0"/>
                <a:cs typeface="Verdana" pitchFamily="34" charset="0"/>
              </a:rPr>
              <a:t> no </a:t>
            </a:r>
            <a:r>
              <a:rPr lang="en-US" sz="2200" dirty="0" err="1" smtClean="0">
                <a:latin typeface="Verdana" pitchFamily="34" charset="0"/>
                <a:ea typeface="Verdana" pitchFamily="34" charset="0"/>
                <a:cs typeface="Verdana" pitchFamily="34" charset="0"/>
              </a:rPr>
              <a:t>por</a:t>
            </a:r>
            <a:r>
              <a:rPr lang="en-US" sz="2200" dirty="0" smtClean="0">
                <a:latin typeface="Verdana" pitchFamily="34" charset="0"/>
                <a:ea typeface="Verdana" pitchFamily="34" charset="0"/>
                <a:cs typeface="Verdana" pitchFamily="34" charset="0"/>
              </a:rPr>
              <a:t> el </a:t>
            </a:r>
            <a:r>
              <a:rPr lang="en-US" sz="2200" dirty="0" err="1" smtClean="0">
                <a:latin typeface="Verdana" pitchFamily="34" charset="0"/>
                <a:ea typeface="Verdana" pitchFamily="34" charset="0"/>
                <a:cs typeface="Verdana" pitchFamily="34" charset="0"/>
              </a:rPr>
              <a:t>competidor</a:t>
            </a:r>
            <a:r>
              <a:rPr lang="en-US" sz="2200" dirty="0" smtClean="0">
                <a:latin typeface="Verdana" pitchFamily="34" charset="0"/>
                <a:ea typeface="Verdana" pitchFamily="34" charset="0"/>
                <a:cs typeface="Verdana" pitchFamily="34" charset="0"/>
              </a:rPr>
              <a:t>).</a:t>
            </a:r>
          </a:p>
          <a:p>
            <a:pPr>
              <a:spcAft>
                <a:spcPts val="600"/>
              </a:spcAft>
            </a:pPr>
            <a:r>
              <a:rPr lang="en-US" sz="2200" dirty="0" smtClean="0">
                <a:latin typeface="Verdana" pitchFamily="34" charset="0"/>
                <a:ea typeface="Verdana" pitchFamily="34" charset="0"/>
                <a:cs typeface="Verdana" pitchFamily="34" charset="0"/>
              </a:rPr>
              <a:t>El </a:t>
            </a:r>
            <a:r>
              <a:rPr lang="en-US" sz="2200" dirty="0" err="1" smtClean="0">
                <a:latin typeface="Verdana" pitchFamily="34" charset="0"/>
                <a:ea typeface="Verdana" pitchFamily="34" charset="0"/>
                <a:cs typeface="Verdana" pitchFamily="34" charset="0"/>
              </a:rPr>
              <a:t>efecto</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señuelo</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puede</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deberse</a:t>
            </a:r>
            <a:r>
              <a:rPr lang="en-US" sz="2200" dirty="0" smtClean="0">
                <a:latin typeface="Verdana" pitchFamily="34" charset="0"/>
                <a:ea typeface="Verdana" pitchFamily="34" charset="0"/>
                <a:cs typeface="Verdana" pitchFamily="34" charset="0"/>
              </a:rPr>
              <a:t> </a:t>
            </a:r>
            <a:r>
              <a:rPr lang="en-US" sz="2200" dirty="0" smtClean="0">
                <a:latin typeface="Verdana" pitchFamily="34" charset="0"/>
                <a:ea typeface="Verdana" pitchFamily="34" charset="0"/>
                <a:cs typeface="Verdana" pitchFamily="34" charset="0"/>
              </a:rPr>
              <a:t>a la “</a:t>
            </a:r>
            <a:r>
              <a:rPr lang="en-US" sz="2200" dirty="0" err="1" smtClean="0">
                <a:latin typeface="Verdana" pitchFamily="34" charset="0"/>
                <a:ea typeface="Verdana" pitchFamily="34" charset="0"/>
                <a:cs typeface="Verdana" pitchFamily="34" charset="0"/>
              </a:rPr>
              <a:t>elección</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basada</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en</a:t>
            </a:r>
            <a:r>
              <a:rPr lang="en-US" sz="2200" dirty="0" smtClean="0">
                <a:latin typeface="Verdana" pitchFamily="34" charset="0"/>
                <a:ea typeface="Verdana" pitchFamily="34" charset="0"/>
                <a:cs typeface="Verdana" pitchFamily="34" charset="0"/>
              </a:rPr>
              <a:t> la </a:t>
            </a:r>
            <a:r>
              <a:rPr lang="en-US" sz="2200" dirty="0" err="1" smtClean="0">
                <a:latin typeface="Verdana" pitchFamily="34" charset="0"/>
                <a:ea typeface="Verdana" pitchFamily="34" charset="0"/>
                <a:cs typeface="Verdana" pitchFamily="34" charset="0"/>
              </a:rPr>
              <a:t>razón</a:t>
            </a:r>
            <a:r>
              <a:rPr lang="en-US" sz="2200" dirty="0" smtClean="0">
                <a:latin typeface="Verdana" pitchFamily="34" charset="0"/>
                <a:ea typeface="Verdana" pitchFamily="34" charset="0"/>
                <a:cs typeface="Verdana" pitchFamily="34" charset="0"/>
              </a:rPr>
              <a:t>”  (</a:t>
            </a:r>
            <a:r>
              <a:rPr lang="en-US" sz="2200" b="1" dirty="0" smtClean="0">
                <a:latin typeface="Verdana" pitchFamily="34" charset="0"/>
                <a:ea typeface="Verdana" pitchFamily="34" charset="0"/>
                <a:cs typeface="Verdana" pitchFamily="34" charset="0"/>
              </a:rPr>
              <a:t>reason-based choice)</a:t>
            </a:r>
            <a:r>
              <a:rPr lang="en-US" sz="2200" dirty="0" smtClean="0">
                <a:latin typeface="Verdana" pitchFamily="34" charset="0"/>
                <a:ea typeface="Verdana" pitchFamily="34" charset="0"/>
                <a:cs typeface="Verdana" pitchFamily="34" charset="0"/>
              </a:rPr>
              <a:t>: </a:t>
            </a:r>
            <a:r>
              <a:rPr lang="en-US" sz="2200" dirty="0" smtClean="0">
                <a:latin typeface="Verdana" pitchFamily="34" charset="0"/>
                <a:ea typeface="Verdana" pitchFamily="34" charset="0"/>
                <a:cs typeface="Verdana" pitchFamily="34" charset="0"/>
              </a:rPr>
              <a:t>los </a:t>
            </a:r>
            <a:r>
              <a:rPr lang="en-US" sz="2200" dirty="0" err="1" smtClean="0">
                <a:latin typeface="Verdana" pitchFamily="34" charset="0"/>
                <a:ea typeface="Verdana" pitchFamily="34" charset="0"/>
                <a:cs typeface="Verdana" pitchFamily="34" charset="0"/>
              </a:rPr>
              <a:t>consumidores</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buscan</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una</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razón</a:t>
            </a:r>
            <a:r>
              <a:rPr lang="en-US" sz="2200" dirty="0" smtClean="0">
                <a:latin typeface="Verdana" pitchFamily="34" charset="0"/>
                <a:ea typeface="Verdana" pitchFamily="34" charset="0"/>
                <a:cs typeface="Verdana" pitchFamily="34" charset="0"/>
              </a:rPr>
              <a:t>  para </a:t>
            </a:r>
            <a:r>
              <a:rPr lang="en-US" sz="2200" dirty="0" err="1" smtClean="0">
                <a:latin typeface="Verdana" pitchFamily="34" charset="0"/>
                <a:ea typeface="Verdana" pitchFamily="34" charset="0"/>
                <a:cs typeface="Verdana" pitchFamily="34" charset="0"/>
              </a:rPr>
              <a:t>elegir</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una</a:t>
            </a:r>
            <a:r>
              <a:rPr lang="en-US" sz="2200" dirty="0" smtClean="0">
                <a:latin typeface="Verdana" pitchFamily="34" charset="0"/>
                <a:ea typeface="Verdana" pitchFamily="34" charset="0"/>
                <a:cs typeface="Verdana" pitchFamily="34" charset="0"/>
              </a:rPr>
              <a:t> de las </a:t>
            </a:r>
            <a:r>
              <a:rPr lang="en-US" sz="2200" dirty="0" err="1" smtClean="0">
                <a:latin typeface="Verdana" pitchFamily="34" charset="0"/>
                <a:ea typeface="Verdana" pitchFamily="34" charset="0"/>
                <a:cs typeface="Verdana" pitchFamily="34" charset="0"/>
              </a:rPr>
              <a:t>opciones</a:t>
            </a:r>
            <a:r>
              <a:rPr lang="en-US" sz="2200" dirty="0" smtClean="0">
                <a:latin typeface="Verdana" pitchFamily="34" charset="0"/>
                <a:ea typeface="Verdana" pitchFamily="34" charset="0"/>
                <a:cs typeface="Verdana" pitchFamily="34" charset="0"/>
              </a:rPr>
              <a:t> o </a:t>
            </a:r>
            <a:r>
              <a:rPr lang="en-US" sz="2200" dirty="0" err="1" smtClean="0">
                <a:latin typeface="Verdana" pitchFamily="34" charset="0"/>
                <a:ea typeface="Verdana" pitchFamily="34" charset="0"/>
                <a:cs typeface="Verdana" pitchFamily="34" charset="0"/>
              </a:rPr>
              <a:t>rechazan</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una</a:t>
            </a:r>
            <a:r>
              <a:rPr lang="en-US" sz="2200" dirty="0" smtClean="0">
                <a:latin typeface="Verdana" pitchFamily="34" charset="0"/>
                <a:ea typeface="Verdana" pitchFamily="34" charset="0"/>
                <a:cs typeface="Verdana" pitchFamily="34" charset="0"/>
              </a:rPr>
              <a:t> de las </a:t>
            </a:r>
            <a:r>
              <a:rPr lang="en-US" sz="2200" dirty="0" err="1" smtClean="0">
                <a:latin typeface="Verdana" pitchFamily="34" charset="0"/>
                <a:ea typeface="Verdana" pitchFamily="34" charset="0"/>
                <a:cs typeface="Verdana" pitchFamily="34" charset="0"/>
              </a:rPr>
              <a:t>opciones</a:t>
            </a:r>
            <a:r>
              <a:rPr lang="en-US" sz="2200" dirty="0" smtClean="0">
                <a:latin typeface="Verdana" pitchFamily="34" charset="0"/>
                <a:ea typeface="Verdana" pitchFamily="34" charset="0"/>
                <a:cs typeface="Verdana" pitchFamily="34" charset="0"/>
              </a:rPr>
              <a:t> para </a:t>
            </a:r>
            <a:r>
              <a:rPr lang="en-US" sz="2200" dirty="0" err="1" smtClean="0">
                <a:latin typeface="Verdana" pitchFamily="34" charset="0"/>
                <a:ea typeface="Verdana" pitchFamily="34" charset="0"/>
                <a:cs typeface="Verdana" pitchFamily="34" charset="0"/>
              </a:rPr>
              <a:t>sentirse</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mejor</a:t>
            </a:r>
            <a:r>
              <a:rPr lang="en-US" sz="2200" dirty="0" smtClean="0">
                <a:latin typeface="Verdana" pitchFamily="34" charset="0"/>
                <a:ea typeface="Verdana" pitchFamily="34" charset="0"/>
                <a:cs typeface="Verdana" pitchFamily="34" charset="0"/>
              </a:rPr>
              <a:t> con </a:t>
            </a:r>
            <a:r>
              <a:rPr lang="en-US" sz="2200" dirty="0" err="1" smtClean="0">
                <a:latin typeface="Verdana" pitchFamily="34" charset="0"/>
                <a:ea typeface="Verdana" pitchFamily="34" charset="0"/>
                <a:cs typeface="Verdana" pitchFamily="34" charset="0"/>
              </a:rPr>
              <a:t>su</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decisión</a:t>
            </a:r>
            <a:r>
              <a:rPr lang="en-US" sz="2200" dirty="0" smtClean="0">
                <a:latin typeface="Verdana" pitchFamily="34" charset="0"/>
                <a:ea typeface="Verdana" pitchFamily="34" charset="0"/>
                <a:cs typeface="Verdana" pitchFamily="34" charset="0"/>
              </a:rPr>
              <a:t>. La </a:t>
            </a:r>
            <a:r>
              <a:rPr lang="en-US" sz="2200" dirty="0" err="1" smtClean="0">
                <a:latin typeface="Verdana" pitchFamily="34" charset="0"/>
                <a:ea typeface="Verdana" pitchFamily="34" charset="0"/>
                <a:cs typeface="Verdana" pitchFamily="34" charset="0"/>
              </a:rPr>
              <a:t>introducción</a:t>
            </a:r>
            <a:r>
              <a:rPr lang="en-US" sz="2200" dirty="0" smtClean="0">
                <a:latin typeface="Verdana" pitchFamily="34" charset="0"/>
                <a:ea typeface="Verdana" pitchFamily="34" charset="0"/>
                <a:cs typeface="Verdana" pitchFamily="34" charset="0"/>
              </a:rPr>
              <a:t> del </a:t>
            </a:r>
            <a:r>
              <a:rPr lang="en-US" sz="2200" dirty="0" err="1" smtClean="0">
                <a:latin typeface="Verdana" pitchFamily="34" charset="0"/>
                <a:ea typeface="Verdana" pitchFamily="34" charset="0"/>
                <a:cs typeface="Verdana" pitchFamily="34" charset="0"/>
              </a:rPr>
              <a:t>señuelo</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ofrece</a:t>
            </a:r>
            <a:r>
              <a:rPr lang="en-US" sz="2200" dirty="0" smtClean="0">
                <a:latin typeface="Verdana" pitchFamily="34" charset="0"/>
                <a:ea typeface="Verdana" pitchFamily="34" charset="0"/>
                <a:cs typeface="Verdana" pitchFamily="34" charset="0"/>
              </a:rPr>
              <a:t> al </a:t>
            </a:r>
            <a:r>
              <a:rPr lang="en-US" sz="2200" dirty="0" err="1" smtClean="0">
                <a:latin typeface="Verdana" pitchFamily="34" charset="0"/>
                <a:ea typeface="Verdana" pitchFamily="34" charset="0"/>
                <a:cs typeface="Verdana" pitchFamily="34" charset="0"/>
              </a:rPr>
              <a:t>consumidor</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una</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razón</a:t>
            </a:r>
            <a:r>
              <a:rPr lang="en-US" sz="2200" dirty="0" smtClean="0">
                <a:latin typeface="Verdana" pitchFamily="34" charset="0"/>
                <a:ea typeface="Verdana" pitchFamily="34" charset="0"/>
                <a:cs typeface="Verdana" pitchFamily="34" charset="0"/>
              </a:rPr>
              <a:t> para </a:t>
            </a:r>
            <a:r>
              <a:rPr lang="en-US" sz="2200" dirty="0" err="1" smtClean="0">
                <a:latin typeface="Verdana" pitchFamily="34" charset="0"/>
                <a:ea typeface="Verdana" pitchFamily="34" charset="0"/>
                <a:cs typeface="Verdana" pitchFamily="34" charset="0"/>
              </a:rPr>
              <a:t>rechazar</a:t>
            </a:r>
            <a:r>
              <a:rPr lang="en-US" sz="2200" dirty="0" smtClean="0">
                <a:latin typeface="Verdana" pitchFamily="34" charset="0"/>
                <a:ea typeface="Verdana" pitchFamily="34" charset="0"/>
                <a:cs typeface="Verdana" pitchFamily="34" charset="0"/>
              </a:rPr>
              <a:t> el “competitor” y </a:t>
            </a:r>
            <a:r>
              <a:rPr lang="en-US" sz="2200" dirty="0" err="1" smtClean="0">
                <a:latin typeface="Verdana" pitchFamily="34" charset="0"/>
                <a:ea typeface="Verdana" pitchFamily="34" charset="0"/>
                <a:cs typeface="Verdana" pitchFamily="34" charset="0"/>
              </a:rPr>
              <a:t>elegir</a:t>
            </a:r>
            <a:r>
              <a:rPr lang="en-US" sz="2200" dirty="0" smtClean="0">
                <a:latin typeface="Verdana" pitchFamily="34" charset="0"/>
                <a:ea typeface="Verdana" pitchFamily="34" charset="0"/>
                <a:cs typeface="Verdana" pitchFamily="34" charset="0"/>
              </a:rPr>
              <a:t> el “target”. </a:t>
            </a:r>
            <a:endParaRPr lang="en-US" sz="22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a:xfrm>
            <a:off x="3124200" y="6324600"/>
            <a:ext cx="2895600" cy="365125"/>
          </a:xfrm>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21</a:t>
            </a:fld>
            <a:endParaRPr lang="en-US"/>
          </a:p>
        </p:txBody>
      </p:sp>
    </p:spTree>
    <p:extLst>
      <p:ext uri="{BB962C8B-B14F-4D97-AF65-F5344CB8AC3E}">
        <p14:creationId xmlns:p14="http://schemas.microsoft.com/office/powerpoint/2010/main" val="20853680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Verdana" pitchFamily="34" charset="0"/>
                <a:ea typeface="Verdana" pitchFamily="34" charset="0"/>
                <a:cs typeface="Verdana" pitchFamily="34" charset="0"/>
              </a:rPr>
              <a:t>Aversión</a:t>
            </a:r>
            <a:r>
              <a:rPr lang="en-US" dirty="0" smtClean="0">
                <a:latin typeface="Verdana" pitchFamily="34" charset="0"/>
                <a:ea typeface="Verdana" pitchFamily="34" charset="0"/>
                <a:cs typeface="Verdana" pitchFamily="34" charset="0"/>
              </a:rPr>
              <a:t> a la </a:t>
            </a:r>
            <a:r>
              <a:rPr lang="en-US" dirty="0" err="1" smtClean="0">
                <a:latin typeface="Verdana" pitchFamily="34" charset="0"/>
                <a:ea typeface="Verdana" pitchFamily="34" charset="0"/>
                <a:cs typeface="Verdana" pitchFamily="34" charset="0"/>
              </a:rPr>
              <a:t>pérdida</a:t>
            </a:r>
            <a:r>
              <a:rPr lang="en-US" dirty="0" smtClean="0">
                <a:latin typeface="Verdana" pitchFamily="34" charset="0"/>
                <a:ea typeface="Verdana" pitchFamily="34" charset="0"/>
                <a:cs typeface="Verdana" pitchFamily="34" charset="0"/>
              </a:rPr>
              <a:t> y el </a:t>
            </a:r>
            <a:r>
              <a:rPr lang="en-US" dirty="0" err="1" smtClean="0">
                <a:latin typeface="Verdana" pitchFamily="34" charset="0"/>
                <a:ea typeface="Verdana" pitchFamily="34" charset="0"/>
                <a:cs typeface="Verdana" pitchFamily="34" charset="0"/>
              </a:rPr>
              <a:t>efecto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dotación</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fontScale="92500" lnSpcReduction="20000"/>
          </a:bodyPr>
          <a:lstStyle/>
          <a:p>
            <a:pPr>
              <a:spcAft>
                <a:spcPts val="600"/>
              </a:spcAft>
            </a:pPr>
            <a:r>
              <a:rPr lang="en-US" dirty="0" smtClean="0">
                <a:latin typeface="Verdana" pitchFamily="34" charset="0"/>
                <a:ea typeface="Verdana" pitchFamily="34" charset="0"/>
                <a:cs typeface="Verdana" pitchFamily="34" charset="0"/>
              </a:rPr>
              <a:t>El </a:t>
            </a:r>
            <a:r>
              <a:rPr lang="en-US" b="1" dirty="0" err="1" smtClean="0">
                <a:latin typeface="Verdana" pitchFamily="34" charset="0"/>
                <a:ea typeface="Verdana" pitchFamily="34" charset="0"/>
                <a:cs typeface="Verdana" pitchFamily="34" charset="0"/>
              </a:rPr>
              <a:t>efecto</a:t>
            </a:r>
            <a:r>
              <a:rPr lang="en-US" b="1" dirty="0" smtClean="0">
                <a:latin typeface="Verdana" pitchFamily="34" charset="0"/>
                <a:ea typeface="Verdana" pitchFamily="34" charset="0"/>
                <a:cs typeface="Verdana" pitchFamily="34" charset="0"/>
              </a:rPr>
              <a:t> </a:t>
            </a:r>
            <a:r>
              <a:rPr lang="en-US" b="1" dirty="0" err="1" smtClean="0">
                <a:latin typeface="Verdana" pitchFamily="34" charset="0"/>
                <a:ea typeface="Verdana" pitchFamily="34" charset="0"/>
                <a:cs typeface="Verdana" pitchFamily="34" charset="0"/>
              </a:rPr>
              <a:t>dotación</a:t>
            </a:r>
            <a:r>
              <a:rPr lang="en-US" b="1"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ocurre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cuando</a:t>
            </a:r>
            <a:r>
              <a:rPr lang="en-US" dirty="0" smtClean="0">
                <a:latin typeface="Verdana" pitchFamily="34" charset="0"/>
                <a:ea typeface="Verdana" pitchFamily="34" charset="0"/>
                <a:cs typeface="Verdana" pitchFamily="34" charset="0"/>
              </a:rPr>
              <a:t> las </a:t>
            </a:r>
            <a:r>
              <a:rPr lang="en-US" dirty="0" err="1" smtClean="0">
                <a:latin typeface="Verdana" pitchFamily="34" charset="0"/>
                <a:ea typeface="Verdana" pitchFamily="34" charset="0"/>
                <a:cs typeface="Verdana" pitchFamily="34" charset="0"/>
              </a:rPr>
              <a:t>preferencias</a:t>
            </a:r>
            <a:r>
              <a:rPr lang="en-US" dirty="0" smtClean="0">
                <a:latin typeface="Verdana" pitchFamily="34" charset="0"/>
                <a:ea typeface="Verdana" pitchFamily="34" charset="0"/>
                <a:cs typeface="Verdana" pitchFamily="34" charset="0"/>
              </a:rPr>
              <a:t> de la persona </a:t>
            </a:r>
            <a:r>
              <a:rPr lang="en-US" dirty="0" err="1" smtClean="0">
                <a:latin typeface="Verdana" pitchFamily="34" charset="0"/>
                <a:ea typeface="Verdana" pitchFamily="34" charset="0"/>
                <a:cs typeface="Verdana" pitchFamily="34" charset="0"/>
              </a:rPr>
              <a:t>dependen</a:t>
            </a:r>
            <a:r>
              <a:rPr lang="en-US" dirty="0" smtClean="0">
                <a:latin typeface="Verdana" pitchFamily="34" charset="0"/>
                <a:ea typeface="Verdana" pitchFamily="34" charset="0"/>
                <a:cs typeface="Verdana" pitchFamily="34" charset="0"/>
              </a:rPr>
              <a:t> de lo que </a:t>
            </a:r>
            <a:r>
              <a:rPr lang="en-US" dirty="0" err="1" smtClean="0">
                <a:latin typeface="Verdana" pitchFamily="34" charset="0"/>
                <a:ea typeface="Verdana" pitchFamily="34" charset="0"/>
                <a:cs typeface="Verdana" pitchFamily="34" charset="0"/>
              </a:rPr>
              <a:t>ya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posee</a:t>
            </a:r>
            <a:r>
              <a:rPr lang="en-US" dirty="0" smtClean="0">
                <a:latin typeface="Verdana" pitchFamily="34" charset="0"/>
                <a:ea typeface="Verdana" pitchFamily="34" charset="0"/>
                <a:cs typeface="Verdana" pitchFamily="34" charset="0"/>
              </a:rPr>
              <a:t>.</a:t>
            </a:r>
          </a:p>
          <a:p>
            <a:pPr lvl="1">
              <a:spcAft>
                <a:spcPts val="600"/>
              </a:spcAft>
            </a:pPr>
            <a:r>
              <a:rPr lang="en-US" dirty="0" err="1" smtClean="0">
                <a:latin typeface="Verdana" pitchFamily="34" charset="0"/>
                <a:ea typeface="Verdana" pitchFamily="34" charset="0"/>
                <a:cs typeface="Verdana" pitchFamily="34" charset="0"/>
              </a:rPr>
              <a:t>Ejemplo</a:t>
            </a:r>
            <a:r>
              <a:rPr lang="en-US" dirty="0" smtClean="0">
                <a:latin typeface="Verdana" pitchFamily="34" charset="0"/>
                <a:ea typeface="Verdana" pitchFamily="34" charset="0"/>
                <a:cs typeface="Verdana" pitchFamily="34" charset="0"/>
              </a:rPr>
              <a:t>: se </a:t>
            </a:r>
            <a:r>
              <a:rPr lang="en-US" dirty="0" err="1" smtClean="0">
                <a:latin typeface="Verdana" pitchFamily="34" charset="0"/>
                <a:ea typeface="Verdana" pitchFamily="34" charset="0"/>
                <a:cs typeface="Verdana" pitchFamily="34" charset="0"/>
              </a:rPr>
              <a:t>podría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pagar</a:t>
            </a:r>
            <a:r>
              <a:rPr lang="en-US" dirty="0" smtClean="0">
                <a:latin typeface="Verdana" pitchFamily="34" charset="0"/>
                <a:ea typeface="Verdana" pitchFamily="34" charset="0"/>
                <a:cs typeface="Verdana" pitchFamily="34" charset="0"/>
              </a:rPr>
              <a:t> $20 </a:t>
            </a:r>
            <a:r>
              <a:rPr lang="en-US" dirty="0" err="1" smtClean="0">
                <a:latin typeface="Verdana" pitchFamily="34" charset="0"/>
                <a:ea typeface="Verdana" pitchFamily="34" charset="0"/>
                <a:cs typeface="Verdana" pitchFamily="34" charset="0"/>
              </a:rPr>
              <a:t>por</a:t>
            </a:r>
            <a:r>
              <a:rPr lang="en-US" dirty="0" smtClean="0">
                <a:latin typeface="Verdana" pitchFamily="34" charset="0"/>
                <a:ea typeface="Verdana" pitchFamily="34" charset="0"/>
                <a:cs typeface="Verdana" pitchFamily="34" charset="0"/>
              </a:rPr>
              <a:t> un ticket de </a:t>
            </a:r>
            <a:r>
              <a:rPr lang="en-US" dirty="0" err="1" smtClean="0">
                <a:latin typeface="Verdana" pitchFamily="34" charset="0"/>
                <a:ea typeface="Verdana" pitchFamily="34" charset="0"/>
                <a:cs typeface="Verdana" pitchFamily="34" charset="0"/>
              </a:rPr>
              <a:t>concierto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pero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solamente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aceptarán</a:t>
            </a:r>
            <a:r>
              <a:rPr lang="en-US" dirty="0" smtClean="0">
                <a:latin typeface="Verdana" pitchFamily="34" charset="0"/>
                <a:ea typeface="Verdana" pitchFamily="34" charset="0"/>
                <a:cs typeface="Verdana" pitchFamily="34" charset="0"/>
              </a:rPr>
              <a:t> $30 o </a:t>
            </a:r>
            <a:r>
              <a:rPr lang="en-US" dirty="0" err="1" smtClean="0">
                <a:latin typeface="Verdana" pitchFamily="34" charset="0"/>
                <a:ea typeface="Verdana" pitchFamily="34" charset="0"/>
                <a:cs typeface="Verdana" pitchFamily="34" charset="0"/>
              </a:rPr>
              <a:t>más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si</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alguien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quiere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comprarle</a:t>
            </a:r>
            <a:r>
              <a:rPr lang="en-US" dirty="0" smtClean="0">
                <a:latin typeface="Verdana" pitchFamily="34" charset="0"/>
                <a:ea typeface="Verdana" pitchFamily="34" charset="0"/>
                <a:cs typeface="Verdana" pitchFamily="34" charset="0"/>
              </a:rPr>
              <a:t> el ticket. </a:t>
            </a:r>
          </a:p>
          <a:p>
            <a:pPr>
              <a:spcAft>
                <a:spcPts val="600"/>
              </a:spcAft>
            </a:pPr>
            <a:r>
              <a:rPr lang="en-US" dirty="0" err="1" smtClean="0">
                <a:latin typeface="Verdana" pitchFamily="34" charset="0"/>
                <a:ea typeface="Verdana" pitchFamily="34" charset="0"/>
                <a:cs typeface="Verdana" pitchFamily="34" charset="0"/>
              </a:rPr>
              <a:t>Esto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implica</a:t>
            </a:r>
            <a:r>
              <a:rPr lang="en-US" dirty="0" smtClean="0">
                <a:latin typeface="Verdana" pitchFamily="34" charset="0"/>
                <a:ea typeface="Verdana" pitchFamily="34" charset="0"/>
                <a:cs typeface="Verdana" pitchFamily="34" charset="0"/>
              </a:rPr>
              <a:t> que las </a:t>
            </a:r>
            <a:r>
              <a:rPr lang="en-US" dirty="0" err="1" smtClean="0">
                <a:latin typeface="Verdana" pitchFamily="34" charset="0"/>
                <a:ea typeface="Verdana" pitchFamily="34" charset="0"/>
                <a:cs typeface="Verdana" pitchFamily="34" charset="0"/>
              </a:rPr>
              <a:t>preferencias</a:t>
            </a:r>
            <a:r>
              <a:rPr lang="en-US" dirty="0" smtClean="0">
                <a:latin typeface="Verdana" pitchFamily="34" charset="0"/>
                <a:ea typeface="Verdana" pitchFamily="34" charset="0"/>
                <a:cs typeface="Verdana" pitchFamily="34" charset="0"/>
              </a:rPr>
              <a:t> de la persona </a:t>
            </a:r>
            <a:r>
              <a:rPr lang="en-US" dirty="0" err="1" smtClean="0">
                <a:latin typeface="Verdana" pitchFamily="34" charset="0"/>
                <a:ea typeface="Verdana" pitchFamily="34" charset="0"/>
                <a:cs typeface="Verdana" pitchFamily="34" charset="0"/>
              </a:rPr>
              <a:t>dependen</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cierto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punto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referencia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quizá</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determinado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por</a:t>
            </a:r>
            <a:r>
              <a:rPr lang="en-US" dirty="0" smtClean="0">
                <a:latin typeface="Verdana" pitchFamily="34" charset="0"/>
                <a:ea typeface="Verdana" pitchFamily="34" charset="0"/>
                <a:cs typeface="Verdana" pitchFamily="34" charset="0"/>
              </a:rPr>
              <a:t> las </a:t>
            </a:r>
            <a:r>
              <a:rPr lang="en-US" dirty="0" err="1" smtClean="0">
                <a:latin typeface="Verdana" pitchFamily="34" charset="0"/>
                <a:ea typeface="Verdana" pitchFamily="34" charset="0"/>
                <a:cs typeface="Verdana" pitchFamily="34" charset="0"/>
              </a:rPr>
              <a:t>posesiones</a:t>
            </a:r>
            <a:r>
              <a:rPr lang="en-US" dirty="0" smtClean="0">
                <a:latin typeface="Verdana" pitchFamily="34" charset="0"/>
                <a:ea typeface="Verdana" pitchFamily="34" charset="0"/>
                <a:cs typeface="Verdana" pitchFamily="34" charset="0"/>
              </a:rPr>
              <a:t> de la persona. </a:t>
            </a:r>
            <a:endParaRPr lang="en-US"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22</a:t>
            </a:fld>
            <a:endParaRPr lang="en-US"/>
          </a:p>
        </p:txBody>
      </p:sp>
    </p:spTree>
    <p:extLst>
      <p:ext uri="{BB962C8B-B14F-4D97-AF65-F5344CB8AC3E}">
        <p14:creationId xmlns:p14="http://schemas.microsoft.com/office/powerpoint/2010/main" val="17083520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r>
              <a:rPr lang="en-US" sz="2400" dirty="0" err="1" smtClean="0">
                <a:latin typeface="Verdana" pitchFamily="34" charset="0"/>
                <a:ea typeface="Verdana" pitchFamily="34" charset="0"/>
                <a:cs typeface="Verdana" pitchFamily="34" charset="0"/>
              </a:rPr>
              <a:t>Aversión</a:t>
            </a:r>
            <a:r>
              <a:rPr lang="en-US" sz="2400" dirty="0" smtClean="0">
                <a:latin typeface="Verdana" pitchFamily="34" charset="0"/>
                <a:ea typeface="Verdana" pitchFamily="34" charset="0"/>
                <a:cs typeface="Verdana" pitchFamily="34" charset="0"/>
              </a:rPr>
              <a:t> a la </a:t>
            </a:r>
            <a:r>
              <a:rPr lang="en-US" sz="2400" dirty="0" err="1" smtClean="0">
                <a:latin typeface="Verdana" pitchFamily="34" charset="0"/>
                <a:ea typeface="Verdana" pitchFamily="34" charset="0"/>
                <a:cs typeface="Verdana" pitchFamily="34" charset="0"/>
              </a:rPr>
              <a:t>pérdida</a:t>
            </a:r>
            <a:endParaRPr lang="en-US" sz="24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762000"/>
            <a:ext cx="8229600" cy="5364163"/>
          </a:xfrm>
        </p:spPr>
        <p:txBody>
          <a:bodyPr>
            <a:normAutofit/>
          </a:bodyPr>
          <a:lstStyle/>
          <a:p>
            <a:pPr>
              <a:spcAft>
                <a:spcPts val="600"/>
              </a:spcAft>
            </a:pPr>
            <a:r>
              <a:rPr lang="en-US" sz="2000" dirty="0" smtClean="0">
                <a:latin typeface="Verdana" pitchFamily="34" charset="0"/>
                <a:ea typeface="Verdana" pitchFamily="34" charset="0"/>
                <a:cs typeface="Verdana" pitchFamily="34" charset="0"/>
              </a:rPr>
              <a:t>La </a:t>
            </a:r>
            <a:r>
              <a:rPr lang="en-US" sz="2000" dirty="0" err="1" smtClean="0">
                <a:latin typeface="Verdana" pitchFamily="34" charset="0"/>
                <a:ea typeface="Verdana" pitchFamily="34" charset="0"/>
                <a:cs typeface="Verdana" pitchFamily="34" charset="0"/>
              </a:rPr>
              <a:t>teoría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presenta</a:t>
            </a:r>
            <a:r>
              <a:rPr lang="en-US" sz="2000" dirty="0" smtClean="0">
                <a:latin typeface="Verdana" pitchFamily="34" charset="0"/>
                <a:ea typeface="Verdana" pitchFamily="34" charset="0"/>
                <a:cs typeface="Verdana" pitchFamily="34" charset="0"/>
              </a:rPr>
              <a:t> a las </a:t>
            </a:r>
            <a:r>
              <a:rPr lang="en-US" sz="2000" dirty="0" err="1" smtClean="0">
                <a:latin typeface="Verdana" pitchFamily="34" charset="0"/>
                <a:ea typeface="Verdana" pitchFamily="34" charset="0"/>
                <a:cs typeface="Verdana" pitchFamily="34" charset="0"/>
              </a:rPr>
              <a:t>preferencias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cómo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independiente</a:t>
            </a:r>
            <a:r>
              <a:rPr lang="en-US" sz="2000" dirty="0" smtClean="0">
                <a:latin typeface="Verdana" pitchFamily="34" charset="0"/>
                <a:ea typeface="Verdana" pitchFamily="34" charset="0"/>
                <a:cs typeface="Verdana" pitchFamily="34" charset="0"/>
              </a:rPr>
              <a:t> de la </a:t>
            </a:r>
            <a:r>
              <a:rPr lang="en-US" sz="2000" dirty="0" err="1" smtClean="0">
                <a:latin typeface="Verdana" pitchFamily="34" charset="0"/>
                <a:ea typeface="Verdana" pitchFamily="34" charset="0"/>
                <a:cs typeface="Verdana" pitchFamily="34" charset="0"/>
              </a:rPr>
              <a:t>dotación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decir</a:t>
            </a:r>
            <a:r>
              <a:rPr lang="en-US" sz="2000" dirty="0" smtClean="0">
                <a:latin typeface="Verdana" pitchFamily="34" charset="0"/>
                <a:ea typeface="Verdana" pitchFamily="34" charset="0"/>
                <a:cs typeface="Verdana" pitchFamily="34" charset="0"/>
              </a:rPr>
              <a:t> de lo que se </a:t>
            </a:r>
            <a:r>
              <a:rPr lang="en-US" sz="2000" dirty="0" err="1" smtClean="0">
                <a:latin typeface="Verdana" pitchFamily="34" charset="0"/>
                <a:ea typeface="Verdana" pitchFamily="34" charset="0"/>
                <a:cs typeface="Verdana" pitchFamily="34" charset="0"/>
              </a:rPr>
              <a:t>tiene</a:t>
            </a:r>
            <a:r>
              <a:rPr lang="en-US" sz="2000" dirty="0" smtClean="0">
                <a:latin typeface="Verdana" pitchFamily="34" charset="0"/>
                <a:ea typeface="Verdana" pitchFamily="34" charset="0"/>
                <a:cs typeface="Verdana" pitchFamily="34" charset="0"/>
              </a:rPr>
              <a:t> al </a:t>
            </a:r>
            <a:r>
              <a:rPr lang="en-US" sz="2000" dirty="0" err="1" smtClean="0">
                <a:latin typeface="Verdana" pitchFamily="34" charset="0"/>
                <a:ea typeface="Verdana" pitchFamily="34" charset="0"/>
                <a:cs typeface="Verdana" pitchFamily="34" charset="0"/>
              </a:rPr>
              <a:t>momento</a:t>
            </a:r>
            <a:r>
              <a:rPr lang="en-US" sz="2000" dirty="0" smtClean="0">
                <a:latin typeface="Verdana" pitchFamily="34" charset="0"/>
                <a:ea typeface="Verdana" pitchFamily="34" charset="0"/>
                <a:cs typeface="Verdana" pitchFamily="34" charset="0"/>
              </a:rPr>
              <a:t> de la </a:t>
            </a:r>
            <a:r>
              <a:rPr lang="en-US" sz="2000" dirty="0" err="1" smtClean="0">
                <a:latin typeface="Verdana" pitchFamily="34" charset="0"/>
                <a:ea typeface="Verdana" pitchFamily="34" charset="0"/>
                <a:cs typeface="Verdana" pitchFamily="34" charset="0"/>
              </a:rPr>
              <a:t>decisión</a:t>
            </a:r>
            <a:r>
              <a:rPr lang="en-US" sz="2000" dirty="0" smtClean="0">
                <a:latin typeface="Verdana" pitchFamily="34" charset="0"/>
                <a:ea typeface="Verdana" pitchFamily="34" charset="0"/>
                <a:cs typeface="Verdana" pitchFamily="34" charset="0"/>
              </a:rPr>
              <a:t>.</a:t>
            </a:r>
          </a:p>
          <a:p>
            <a:pPr>
              <a:spcAft>
                <a:spcPts val="600"/>
              </a:spcAft>
            </a:pPr>
            <a:r>
              <a:rPr lang="en-US" sz="2000" dirty="0" err="1" smtClean="0">
                <a:latin typeface="Verdana" pitchFamily="34" charset="0"/>
                <a:ea typeface="Verdana" pitchFamily="34" charset="0"/>
                <a:cs typeface="Verdana" pitchFamily="34" charset="0"/>
              </a:rPr>
              <a:t>Consideremos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de café, la </a:t>
            </a:r>
            <a:r>
              <a:rPr lang="en-US" sz="2000" dirty="0" err="1" smtClean="0">
                <a:latin typeface="Verdana" pitchFamily="34" charset="0"/>
                <a:ea typeface="Verdana" pitchFamily="34" charset="0"/>
                <a:cs typeface="Verdana" pitchFamily="34" charset="0"/>
              </a:rPr>
              <a:t>teoría</a:t>
            </a:r>
            <a:r>
              <a:rPr lang="en-US" sz="2000" dirty="0" smtClean="0">
                <a:latin typeface="Verdana" pitchFamily="34" charset="0"/>
                <a:ea typeface="Verdana" pitchFamily="34" charset="0"/>
                <a:cs typeface="Verdana" pitchFamily="34" charset="0"/>
              </a:rPr>
              <a:t> no dice mucho </a:t>
            </a:r>
            <a:r>
              <a:rPr lang="en-US" sz="2000" dirty="0" err="1" smtClean="0">
                <a:latin typeface="Verdana" pitchFamily="34" charset="0"/>
                <a:ea typeface="Verdana" pitchFamily="34" charset="0"/>
                <a:cs typeface="Verdana" pitchFamily="34" charset="0"/>
              </a:rPr>
              <a:t>acerca</a:t>
            </a:r>
            <a:r>
              <a:rPr lang="en-US" sz="2000" dirty="0" smtClean="0">
                <a:latin typeface="Verdana" pitchFamily="34" charset="0"/>
                <a:ea typeface="Verdana" pitchFamily="34" charset="0"/>
                <a:cs typeface="Verdana" pitchFamily="34" charset="0"/>
              </a:rPr>
              <a:t> del valor de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nos</a:t>
            </a:r>
            <a:r>
              <a:rPr lang="en-US" sz="2000" dirty="0" smtClean="0">
                <a:latin typeface="Verdana" pitchFamily="34" charset="0"/>
                <a:ea typeface="Verdana" pitchFamily="34" charset="0"/>
                <a:cs typeface="Verdana" pitchFamily="34" charset="0"/>
              </a:rPr>
              <a:t> dice </a:t>
            </a:r>
            <a:r>
              <a:rPr lang="en-US" sz="2000" dirty="0" err="1" smtClean="0">
                <a:latin typeface="Verdana" pitchFamily="34" charset="0"/>
                <a:ea typeface="Verdana" pitchFamily="34" charset="0"/>
                <a:cs typeface="Verdana" pitchFamily="34" charset="0"/>
              </a:rPr>
              <a:t>cómo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ordenamos</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relación</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otras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cosas</a:t>
            </a:r>
            <a:r>
              <a:rPr lang="en-US" sz="2000" dirty="0" smtClean="0">
                <a:latin typeface="Verdana" pitchFamily="34" charset="0"/>
                <a:ea typeface="Verdana" pitchFamily="34" charset="0"/>
                <a:cs typeface="Verdana" pitchFamily="34" charset="0"/>
              </a:rPr>
              <a:t>.</a:t>
            </a:r>
          </a:p>
          <a:p>
            <a:pPr>
              <a:spcAft>
                <a:spcPts val="600"/>
              </a:spcAft>
            </a:pPr>
            <a:r>
              <a:rPr lang="en-US" sz="2000" dirty="0" err="1" smtClean="0">
                <a:latin typeface="Verdana" pitchFamily="34" charset="0"/>
                <a:ea typeface="Verdana" pitchFamily="34" charset="0"/>
                <a:cs typeface="Verdana" pitchFamily="34" charset="0"/>
              </a:rPr>
              <a:t>Por</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propiedad</a:t>
            </a:r>
            <a:r>
              <a:rPr lang="en-US" sz="2000" dirty="0" smtClean="0">
                <a:latin typeface="Verdana" pitchFamily="34" charset="0"/>
                <a:ea typeface="Verdana" pitchFamily="34" charset="0"/>
                <a:cs typeface="Verdana" pitchFamily="34" charset="0"/>
              </a:rPr>
              <a:t> de que las </a:t>
            </a:r>
            <a:r>
              <a:rPr lang="en-US" sz="2000" dirty="0" err="1" smtClean="0">
                <a:latin typeface="Verdana" pitchFamily="34" charset="0"/>
                <a:ea typeface="Verdana" pitchFamily="34" charset="0"/>
                <a:cs typeface="Verdana" pitchFamily="34" charset="0"/>
              </a:rPr>
              <a:t>preferencias</a:t>
            </a:r>
            <a:r>
              <a:rPr lang="en-US" sz="2000" dirty="0" smtClean="0">
                <a:latin typeface="Verdana" pitchFamily="34" charset="0"/>
                <a:ea typeface="Verdana" pitchFamily="34" charset="0"/>
                <a:cs typeface="Verdana" pitchFamily="34" charset="0"/>
              </a:rPr>
              <a:t> son </a:t>
            </a:r>
            <a:r>
              <a:rPr lang="en-US" sz="2000" dirty="0" err="1" smtClean="0">
                <a:latin typeface="Verdana" pitchFamily="34" charset="0"/>
                <a:ea typeface="Verdana" pitchFamily="34" charset="0"/>
                <a:cs typeface="Verdana" pitchFamily="34" charset="0"/>
              </a:rPr>
              <a:t>completas</a:t>
            </a:r>
            <a:r>
              <a:rPr lang="en-US" sz="2000" dirty="0" smtClean="0">
                <a:latin typeface="Verdana" pitchFamily="34" charset="0"/>
                <a:ea typeface="Verdana" pitchFamily="34" charset="0"/>
                <a:cs typeface="Verdana" pitchFamily="34" charset="0"/>
              </a:rPr>
              <a:t> hay un “p” </a:t>
            </a:r>
            <a:r>
              <a:rPr lang="en-US" sz="2000" dirty="0" err="1" smtClean="0">
                <a:latin typeface="Verdana" pitchFamily="34" charset="0"/>
                <a:ea typeface="Verdana" pitchFamily="34" charset="0"/>
                <a:cs typeface="Verdana" pitchFamily="34" charset="0"/>
              </a:rPr>
              <a:t>tal</a:t>
            </a:r>
            <a:r>
              <a:rPr lang="en-US" sz="2000" dirty="0" smtClean="0">
                <a:latin typeface="Verdana" pitchFamily="34" charset="0"/>
                <a:ea typeface="Verdana" pitchFamily="34" charset="0"/>
                <a:cs typeface="Verdana" pitchFamily="34" charset="0"/>
              </a:rPr>
              <a:t> que soy </a:t>
            </a:r>
            <a:r>
              <a:rPr lang="en-US" sz="2000" dirty="0" err="1" smtClean="0">
                <a:latin typeface="Verdana" pitchFamily="34" charset="0"/>
                <a:ea typeface="Verdana" pitchFamily="34" charset="0"/>
                <a:cs typeface="Verdana" pitchFamily="34" charset="0"/>
              </a:rPr>
              <a:t>indiferente</a:t>
            </a:r>
            <a:r>
              <a:rPr lang="en-US" sz="2000" dirty="0" smtClean="0">
                <a:latin typeface="Verdana" pitchFamily="34" charset="0"/>
                <a:ea typeface="Verdana" pitchFamily="34" charset="0"/>
                <a:cs typeface="Verdana" pitchFamily="34" charset="0"/>
              </a:rPr>
              <a:t> entre “p” y la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Si </a:t>
            </a:r>
            <a:r>
              <a:rPr lang="en-US" sz="2000" dirty="0" err="1" smtClean="0">
                <a:latin typeface="Verdana" pitchFamily="34" charset="0"/>
                <a:ea typeface="Verdana" pitchFamily="34" charset="0"/>
                <a:cs typeface="Verdana" pitchFamily="34" charset="0"/>
              </a:rPr>
              <a:t>poseo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disposición</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aceptar</a:t>
            </a:r>
            <a:r>
              <a:rPr lang="en-US" sz="2000" dirty="0" smtClean="0">
                <a:latin typeface="Verdana" pitchFamily="34" charset="0"/>
                <a:ea typeface="Verdana" pitchFamily="34" charset="0"/>
                <a:cs typeface="Verdana" pitchFamily="34" charset="0"/>
              </a:rPr>
              <a:t>” para </a:t>
            </a:r>
            <a:r>
              <a:rPr lang="en-US" sz="2000" dirty="0" err="1" smtClean="0">
                <a:latin typeface="Verdana" pitchFamily="34" charset="0"/>
                <a:ea typeface="Verdana" pitchFamily="34" charset="0"/>
                <a:cs typeface="Verdana" pitchFamily="34" charset="0"/>
              </a:rPr>
              <a:t>desprenderme</a:t>
            </a:r>
            <a:r>
              <a:rPr lang="en-US" sz="2000" dirty="0" smtClean="0">
                <a:latin typeface="Verdana" pitchFamily="34" charset="0"/>
                <a:ea typeface="Verdana" pitchFamily="34" charset="0"/>
                <a:cs typeface="Verdana" pitchFamily="34" charset="0"/>
              </a:rPr>
              <a:t> de la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“no </a:t>
            </a:r>
            <a:r>
              <a:rPr lang="en-US" sz="2000" dirty="0" err="1" smtClean="0">
                <a:latin typeface="Verdana" pitchFamily="34" charset="0"/>
                <a:ea typeface="Verdana" pitchFamily="34" charset="0"/>
                <a:cs typeface="Verdana" pitchFamily="34" charset="0"/>
              </a:rPr>
              <a:t>menos</a:t>
            </a:r>
            <a:r>
              <a:rPr lang="en-US" sz="2000" dirty="0" smtClean="0">
                <a:latin typeface="Verdana" pitchFamily="34" charset="0"/>
                <a:ea typeface="Verdana" pitchFamily="34" charset="0"/>
                <a:cs typeface="Verdana" pitchFamily="34" charset="0"/>
              </a:rPr>
              <a:t> que 1”.</a:t>
            </a:r>
          </a:p>
          <a:p>
            <a:pPr>
              <a:spcAft>
                <a:spcPts val="600"/>
              </a:spcAft>
            </a:pPr>
            <a:r>
              <a:rPr lang="en-US" sz="2000" dirty="0" smtClean="0">
                <a:latin typeface="Verdana" pitchFamily="34" charset="0"/>
                <a:ea typeface="Verdana" pitchFamily="34" charset="0"/>
                <a:cs typeface="Verdana" pitchFamily="34" charset="0"/>
              </a:rPr>
              <a:t>Si no </a:t>
            </a:r>
            <a:r>
              <a:rPr lang="en-US" sz="2000" dirty="0" err="1" smtClean="0">
                <a:latin typeface="Verdana" pitchFamily="34" charset="0"/>
                <a:ea typeface="Verdana" pitchFamily="34" charset="0"/>
                <a:cs typeface="Verdana" pitchFamily="34" charset="0"/>
              </a:rPr>
              <a:t>tengo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disposición</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pagar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será</a:t>
            </a:r>
            <a:r>
              <a:rPr lang="en-US" sz="2000" dirty="0" smtClean="0">
                <a:latin typeface="Verdana" pitchFamily="34" charset="0"/>
                <a:ea typeface="Verdana" pitchFamily="34" charset="0"/>
                <a:cs typeface="Verdana" pitchFamily="34" charset="0"/>
              </a:rPr>
              <a:t> “no </a:t>
            </a:r>
            <a:r>
              <a:rPr lang="en-US" sz="2000" dirty="0" err="1" smtClean="0">
                <a:latin typeface="Verdana" pitchFamily="34" charset="0"/>
                <a:ea typeface="Verdana" pitchFamily="34" charset="0"/>
                <a:cs typeface="Verdana" pitchFamily="34" charset="0"/>
              </a:rPr>
              <a:t>más</a:t>
            </a:r>
            <a:r>
              <a:rPr lang="en-US" sz="2000" dirty="0" smtClean="0">
                <a:latin typeface="Verdana" pitchFamily="34" charset="0"/>
                <a:ea typeface="Verdana" pitchFamily="34" charset="0"/>
                <a:cs typeface="Verdana" pitchFamily="34" charset="0"/>
              </a:rPr>
              <a:t> que 1”.</a:t>
            </a:r>
          </a:p>
          <a:p>
            <a:pPr>
              <a:spcAft>
                <a:spcPts val="600"/>
              </a:spcAft>
            </a:pPr>
            <a:r>
              <a:rPr lang="en-US" sz="2000" dirty="0" smtClean="0">
                <a:latin typeface="Verdana" pitchFamily="34" charset="0"/>
                <a:ea typeface="Verdana" pitchFamily="34" charset="0"/>
                <a:cs typeface="Verdana" pitchFamily="34" charset="0"/>
              </a:rPr>
              <a:t>La </a:t>
            </a:r>
            <a:r>
              <a:rPr lang="en-US" sz="2000" dirty="0" err="1" smtClean="0">
                <a:latin typeface="Verdana" pitchFamily="34" charset="0"/>
                <a:ea typeface="Verdana" pitchFamily="34" charset="0"/>
                <a:cs typeface="Verdana" pitchFamily="34" charset="0"/>
              </a:rPr>
              <a:t>preferencia</a:t>
            </a:r>
            <a:r>
              <a:rPr lang="en-US" sz="2000" dirty="0" smtClean="0">
                <a:latin typeface="Verdana" pitchFamily="34" charset="0"/>
                <a:ea typeface="Verdana" pitchFamily="34" charset="0"/>
                <a:cs typeface="Verdana" pitchFamily="34" charset="0"/>
              </a:rPr>
              <a:t> entre la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y “p” no </a:t>
            </a:r>
            <a:r>
              <a:rPr lang="en-US" sz="2000" dirty="0" err="1" smtClean="0">
                <a:latin typeface="Verdana" pitchFamily="34" charset="0"/>
                <a:ea typeface="Verdana" pitchFamily="34" charset="0"/>
                <a:cs typeface="Verdana" pitchFamily="34" charset="0"/>
              </a:rPr>
              <a:t>depende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si</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tengo</a:t>
            </a:r>
            <a:r>
              <a:rPr lang="en-US" sz="2000" dirty="0" smtClean="0">
                <a:latin typeface="Verdana" pitchFamily="34" charset="0"/>
                <a:ea typeface="Verdana" pitchFamily="34" charset="0"/>
                <a:cs typeface="Verdana" pitchFamily="34" charset="0"/>
              </a:rPr>
              <a:t> o no la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disposición</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aceptar</a:t>
            </a:r>
            <a:r>
              <a:rPr lang="en-US" sz="2000" dirty="0" smtClean="0">
                <a:latin typeface="Verdana" pitchFamily="34" charset="0"/>
                <a:ea typeface="Verdana" pitchFamily="34" charset="0"/>
                <a:cs typeface="Verdana" pitchFamily="34" charset="0"/>
              </a:rPr>
              <a:t>”=“</a:t>
            </a:r>
            <a:r>
              <a:rPr lang="en-US" sz="2000" dirty="0" err="1" smtClean="0">
                <a:latin typeface="Verdana" pitchFamily="34" charset="0"/>
                <a:ea typeface="Verdana" pitchFamily="34" charset="0"/>
                <a:cs typeface="Verdana" pitchFamily="34" charset="0"/>
              </a:rPr>
              <a:t>disposición</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pagar</a:t>
            </a:r>
            <a:r>
              <a:rPr lang="en-US" sz="2000" dirty="0" smtClean="0">
                <a:latin typeface="Verdana" pitchFamily="34" charset="0"/>
                <a:ea typeface="Verdana" pitchFamily="34" charset="0"/>
                <a:cs typeface="Verdana" pitchFamily="34" charset="0"/>
              </a:rPr>
              <a:t>”.</a:t>
            </a:r>
            <a:endParaRPr lang="en-US" sz="20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23</a:t>
            </a:fld>
            <a:endParaRPr lang="en-US"/>
          </a:p>
        </p:txBody>
      </p:sp>
    </p:spTree>
    <p:extLst>
      <p:ext uri="{BB962C8B-B14F-4D97-AF65-F5344CB8AC3E}">
        <p14:creationId xmlns:p14="http://schemas.microsoft.com/office/powerpoint/2010/main" val="4914372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endParaRPr lang="en-US" sz="2400" dirty="0">
              <a:latin typeface="Verdana" pitchFamily="34" charset="0"/>
              <a:ea typeface="Verdana" pitchFamily="34" charset="0"/>
              <a:cs typeface="Verdana" pitchFamily="34" charset="0"/>
            </a:endParaRPr>
          </a:p>
        </p:txBody>
      </p:sp>
      <p:pic>
        <p:nvPicPr>
          <p:cNvPr id="6" name="Marcador de contenido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90800" y="1290479"/>
            <a:ext cx="4572000" cy="3800475"/>
          </a:xfrm>
        </p:spPr>
      </p:pic>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24</a:t>
            </a:fld>
            <a:endParaRPr lang="en-US"/>
          </a:p>
        </p:txBody>
      </p:sp>
    </p:spTree>
    <p:extLst>
      <p:ext uri="{BB962C8B-B14F-4D97-AF65-F5344CB8AC3E}">
        <p14:creationId xmlns:p14="http://schemas.microsoft.com/office/powerpoint/2010/main" val="9816013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endParaRPr lang="en-US" sz="24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762000"/>
            <a:ext cx="8229600" cy="5364163"/>
          </a:xfrm>
        </p:spPr>
        <p:txBody>
          <a:bodyPr>
            <a:normAutofit/>
          </a:bodyPr>
          <a:lstStyle/>
          <a:p>
            <a:pPr>
              <a:spcAft>
                <a:spcPts val="600"/>
              </a:spcAft>
            </a:pPr>
            <a:r>
              <a:rPr lang="en-US" sz="2000" dirty="0" smtClean="0">
                <a:latin typeface="Verdana" pitchFamily="34" charset="0"/>
                <a:ea typeface="Verdana" pitchFamily="34" charset="0"/>
                <a:cs typeface="Verdana" pitchFamily="34" charset="0"/>
              </a:rPr>
              <a:t>La </a:t>
            </a:r>
            <a:r>
              <a:rPr lang="en-US" sz="2000" dirty="0" err="1" smtClean="0">
                <a:latin typeface="Verdana" pitchFamily="34" charset="0"/>
                <a:ea typeface="Verdana" pitchFamily="34" charset="0"/>
                <a:cs typeface="Verdana" pitchFamily="34" charset="0"/>
              </a:rPr>
              <a:t>independencia</a:t>
            </a:r>
            <a:r>
              <a:rPr lang="en-US" sz="2000" dirty="0" smtClean="0">
                <a:latin typeface="Verdana" pitchFamily="34" charset="0"/>
                <a:ea typeface="Verdana" pitchFamily="34" charset="0"/>
                <a:cs typeface="Verdana" pitchFamily="34" charset="0"/>
              </a:rPr>
              <a:t> de las </a:t>
            </a:r>
            <a:r>
              <a:rPr lang="en-US" sz="2000" dirty="0" err="1" smtClean="0">
                <a:latin typeface="Verdana" pitchFamily="34" charset="0"/>
                <a:ea typeface="Verdana" pitchFamily="34" charset="0"/>
                <a:cs typeface="Verdana" pitchFamily="34" charset="0"/>
              </a:rPr>
              <a:t>preferencias</a:t>
            </a:r>
            <a:r>
              <a:rPr lang="en-US" sz="2000" dirty="0" smtClean="0">
                <a:latin typeface="Verdana" pitchFamily="34" charset="0"/>
                <a:ea typeface="Verdana" pitchFamily="34" charset="0"/>
                <a:cs typeface="Verdana" pitchFamily="34" charset="0"/>
              </a:rPr>
              <a:t> de la </a:t>
            </a:r>
            <a:r>
              <a:rPr lang="en-US" sz="2000" dirty="0" err="1" smtClean="0">
                <a:latin typeface="Verdana" pitchFamily="34" charset="0"/>
                <a:ea typeface="Verdana" pitchFamily="34" charset="0"/>
                <a:cs typeface="Verdana" pitchFamily="34" charset="0"/>
              </a:rPr>
              <a:t>dotación</a:t>
            </a:r>
            <a:r>
              <a:rPr lang="en-US" sz="2000" dirty="0" smtClean="0">
                <a:latin typeface="Verdana" pitchFamily="34" charset="0"/>
                <a:ea typeface="Verdana" pitchFamily="34" charset="0"/>
                <a:cs typeface="Verdana" pitchFamily="34" charset="0"/>
              </a:rPr>
              <a:t> se </a:t>
            </a:r>
            <a:r>
              <a:rPr lang="en-US" sz="2000" dirty="0" err="1" smtClean="0">
                <a:latin typeface="Verdana" pitchFamily="34" charset="0"/>
                <a:ea typeface="Verdana" pitchFamily="34" charset="0"/>
                <a:cs typeface="Verdana" pitchFamily="34" charset="0"/>
              </a:rPr>
              <a:t>refleja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función</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utilidad</a:t>
            </a:r>
            <a:r>
              <a:rPr lang="en-US" sz="2000" dirty="0" smtClean="0">
                <a:latin typeface="Verdana" pitchFamily="34" charset="0"/>
                <a:ea typeface="Verdana" pitchFamily="34" charset="0"/>
                <a:cs typeface="Verdana" pitchFamily="34" charset="0"/>
              </a:rPr>
              <a:t>:</a:t>
            </a:r>
          </a:p>
          <a:p>
            <a:pPr>
              <a:spcAft>
                <a:spcPts val="600"/>
              </a:spcAft>
            </a:pPr>
            <a:r>
              <a:rPr lang="en-US" sz="2000" dirty="0" smtClean="0">
                <a:latin typeface="Verdana" pitchFamily="34" charset="0"/>
                <a:ea typeface="Verdana" pitchFamily="34" charset="0"/>
                <a:cs typeface="Verdana" pitchFamily="34" charset="0"/>
              </a:rPr>
              <a:t>Si </a:t>
            </a:r>
            <a:r>
              <a:rPr lang="en-US" sz="2000" dirty="0" err="1" smtClean="0">
                <a:latin typeface="Verdana" pitchFamily="34" charset="0"/>
                <a:ea typeface="Verdana" pitchFamily="34" charset="0"/>
                <a:cs typeface="Verdana" pitchFamily="34" charset="0"/>
              </a:rPr>
              <a:t>pasamos</a:t>
            </a:r>
            <a:r>
              <a:rPr lang="en-US" sz="2000" dirty="0" smtClean="0">
                <a:latin typeface="Verdana" pitchFamily="34" charset="0"/>
                <a:ea typeface="Verdana" pitchFamily="34" charset="0"/>
                <a:cs typeface="Verdana" pitchFamily="34" charset="0"/>
              </a:rPr>
              <a:t> de no </a:t>
            </a:r>
            <a:r>
              <a:rPr lang="en-US" sz="2000" dirty="0" err="1" smtClean="0">
                <a:latin typeface="Verdana" pitchFamily="34" charset="0"/>
                <a:ea typeface="Verdana" pitchFamily="34" charset="0"/>
                <a:cs typeface="Verdana" pitchFamily="34" charset="0"/>
              </a:rPr>
              <a:t>tener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tener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entónces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nuestra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utilidad</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pasa</a:t>
            </a:r>
            <a:r>
              <a:rPr lang="en-US" sz="2000" dirty="0" smtClean="0">
                <a:latin typeface="Verdana" pitchFamily="34" charset="0"/>
                <a:ea typeface="Verdana" pitchFamily="34" charset="0"/>
                <a:cs typeface="Verdana" pitchFamily="34" charset="0"/>
              </a:rPr>
              <a:t> de U(0) a U(1)</a:t>
            </a:r>
          </a:p>
          <a:p>
            <a:pPr>
              <a:spcAft>
                <a:spcPts val="600"/>
              </a:spcAft>
            </a:pPr>
            <a:r>
              <a:rPr lang="en-US" sz="2000" dirty="0" smtClean="0">
                <a:latin typeface="Verdana" pitchFamily="34" charset="0"/>
                <a:ea typeface="Verdana" pitchFamily="34" charset="0"/>
                <a:cs typeface="Verdana" pitchFamily="34" charset="0"/>
              </a:rPr>
              <a:t>Si </a:t>
            </a:r>
            <a:r>
              <a:rPr lang="en-US" sz="2000" dirty="0" err="1" smtClean="0">
                <a:latin typeface="Verdana" pitchFamily="34" charset="0"/>
                <a:ea typeface="Verdana" pitchFamily="34" charset="0"/>
                <a:cs typeface="Verdana" pitchFamily="34" charset="0"/>
              </a:rPr>
              <a:t>pasamos</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tener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tasa</a:t>
            </a:r>
            <a:r>
              <a:rPr lang="en-US" sz="2000" dirty="0" smtClean="0">
                <a:latin typeface="Verdana" pitchFamily="34" charset="0"/>
                <a:ea typeface="Verdana" pitchFamily="34" charset="0"/>
                <a:cs typeface="Verdana" pitchFamily="34" charset="0"/>
              </a:rPr>
              <a:t> a no </a:t>
            </a:r>
            <a:r>
              <a:rPr lang="en-US" sz="2000" dirty="0" err="1" smtClean="0">
                <a:latin typeface="Verdana" pitchFamily="34" charset="0"/>
                <a:ea typeface="Verdana" pitchFamily="34" charset="0"/>
                <a:cs typeface="Verdana" pitchFamily="34" charset="0"/>
              </a:rPr>
              <a:t>tenerla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nuestra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utilidad</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pasa</a:t>
            </a:r>
            <a:r>
              <a:rPr lang="en-US" sz="2000" dirty="0" smtClean="0">
                <a:latin typeface="Verdana" pitchFamily="34" charset="0"/>
                <a:ea typeface="Verdana" pitchFamily="34" charset="0"/>
                <a:cs typeface="Verdana" pitchFamily="34" charset="0"/>
              </a:rPr>
              <a:t> de U(1) a U(0).</a:t>
            </a:r>
          </a:p>
          <a:p>
            <a:pPr>
              <a:spcAft>
                <a:spcPts val="600"/>
              </a:spcAft>
            </a:pPr>
            <a:r>
              <a:rPr lang="en-US" sz="2000" dirty="0" smtClean="0">
                <a:latin typeface="Verdana" pitchFamily="34" charset="0"/>
                <a:ea typeface="Verdana" pitchFamily="34" charset="0"/>
                <a:cs typeface="Verdana" pitchFamily="34" charset="0"/>
              </a:rPr>
              <a:t>No obstante los </a:t>
            </a:r>
            <a:r>
              <a:rPr lang="en-US" sz="2000" dirty="0" err="1" smtClean="0">
                <a:latin typeface="Verdana" pitchFamily="34" charset="0"/>
                <a:ea typeface="Verdana" pitchFamily="34" charset="0"/>
                <a:cs typeface="Verdana" pitchFamily="34" charset="0"/>
              </a:rPr>
              <a:t>individuos</a:t>
            </a:r>
            <a:r>
              <a:rPr lang="en-US" sz="2000" dirty="0" smtClean="0">
                <a:latin typeface="Verdana" pitchFamily="34" charset="0"/>
                <a:ea typeface="Verdana" pitchFamily="34" charset="0"/>
                <a:cs typeface="Verdana" pitchFamily="34" charset="0"/>
              </a:rPr>
              <a:t> no se </a:t>
            </a:r>
            <a:r>
              <a:rPr lang="en-US" sz="2000" dirty="0" err="1" smtClean="0">
                <a:latin typeface="Verdana" pitchFamily="34" charset="0"/>
                <a:ea typeface="Verdana" pitchFamily="34" charset="0"/>
                <a:cs typeface="Verdana" pitchFamily="34" charset="0"/>
              </a:rPr>
              <a:t>comportan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generalmente</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esta</a:t>
            </a:r>
            <a:r>
              <a:rPr lang="en-US" sz="2000" dirty="0" smtClean="0">
                <a:latin typeface="Verdana" pitchFamily="34" charset="0"/>
                <a:ea typeface="Verdana" pitchFamily="34" charset="0"/>
                <a:cs typeface="Verdana" pitchFamily="34" charset="0"/>
              </a:rPr>
              <a:t> forma. </a:t>
            </a:r>
            <a:r>
              <a:rPr lang="en-US" sz="2000" dirty="0" err="1" smtClean="0">
                <a:latin typeface="Verdana" pitchFamily="34" charset="0"/>
                <a:ea typeface="Verdana" pitchFamily="34" charset="0"/>
                <a:cs typeface="Verdana" pitchFamily="34" charset="0"/>
              </a:rPr>
              <a:t>Generalmente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requieren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más</a:t>
            </a:r>
            <a:r>
              <a:rPr lang="en-US" sz="2000" dirty="0" smtClean="0">
                <a:latin typeface="Verdana" pitchFamily="34" charset="0"/>
                <a:ea typeface="Verdana" pitchFamily="34" charset="0"/>
                <a:cs typeface="Verdana" pitchFamily="34" charset="0"/>
              </a:rPr>
              <a:t> para </a:t>
            </a:r>
            <a:r>
              <a:rPr lang="en-US" sz="2000" dirty="0" err="1" smtClean="0">
                <a:latin typeface="Verdana" pitchFamily="34" charset="0"/>
                <a:ea typeface="Verdana" pitchFamily="34" charset="0"/>
                <a:cs typeface="Verdana" pitchFamily="34" charset="0"/>
              </a:rPr>
              <a:t>desprendense</a:t>
            </a:r>
            <a:r>
              <a:rPr lang="en-US" sz="2000" dirty="0" smtClean="0">
                <a:latin typeface="Verdana" pitchFamily="34" charset="0"/>
                <a:ea typeface="Verdana" pitchFamily="34" charset="0"/>
                <a:cs typeface="Verdana" pitchFamily="34" charset="0"/>
              </a:rPr>
              <a:t> de la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cuando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poseen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que lo que </a:t>
            </a:r>
            <a:r>
              <a:rPr lang="en-US" sz="2000" dirty="0" err="1" smtClean="0">
                <a:latin typeface="Verdana" pitchFamily="34" charset="0"/>
                <a:ea typeface="Verdana" pitchFamily="34" charset="0"/>
                <a:cs typeface="Verdana" pitchFamily="34" charset="0"/>
              </a:rPr>
              <a:t>están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dispuestos</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pagar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cuando</a:t>
            </a:r>
            <a:r>
              <a:rPr lang="en-US" sz="2000" dirty="0" smtClean="0">
                <a:latin typeface="Verdana" pitchFamily="34" charset="0"/>
                <a:ea typeface="Verdana" pitchFamily="34" charset="0"/>
                <a:cs typeface="Verdana" pitchFamily="34" charset="0"/>
              </a:rPr>
              <a:t> no la </a:t>
            </a:r>
            <a:r>
              <a:rPr lang="en-US" sz="2000" dirty="0" err="1" smtClean="0">
                <a:latin typeface="Verdana" pitchFamily="34" charset="0"/>
                <a:ea typeface="Verdana" pitchFamily="34" charset="0"/>
                <a:cs typeface="Verdana" pitchFamily="34" charset="0"/>
              </a:rPr>
              <a:t>poseen</a:t>
            </a:r>
            <a:r>
              <a:rPr lang="en-US" sz="2000" dirty="0" smtClean="0">
                <a:latin typeface="Verdana" pitchFamily="34" charset="0"/>
                <a:ea typeface="Verdana" pitchFamily="34" charset="0"/>
                <a:cs typeface="Verdana" pitchFamily="34" charset="0"/>
              </a:rPr>
              <a:t>.</a:t>
            </a:r>
          </a:p>
          <a:p>
            <a:pPr>
              <a:spcAft>
                <a:spcPts val="600"/>
              </a:spcAft>
            </a:pPr>
            <a:r>
              <a:rPr lang="en-US" sz="2000" dirty="0" smtClean="0">
                <a:latin typeface="Verdana" pitchFamily="34" charset="0"/>
                <a:ea typeface="Verdana" pitchFamily="34" charset="0"/>
                <a:cs typeface="Verdana" pitchFamily="34" charset="0"/>
              </a:rPr>
              <a:t>Este </a:t>
            </a:r>
            <a:r>
              <a:rPr lang="en-US" sz="2000" dirty="0" err="1" smtClean="0">
                <a:latin typeface="Verdana" pitchFamily="34" charset="0"/>
                <a:ea typeface="Verdana" pitchFamily="34" charset="0"/>
                <a:cs typeface="Verdana" pitchFamily="34" charset="0"/>
              </a:rPr>
              <a:t>fenómeno</a:t>
            </a:r>
            <a:r>
              <a:rPr lang="en-US" sz="2000" dirty="0" smtClean="0">
                <a:latin typeface="Verdana" pitchFamily="34" charset="0"/>
                <a:ea typeface="Verdana" pitchFamily="34" charset="0"/>
                <a:cs typeface="Verdana" pitchFamily="34" charset="0"/>
              </a:rPr>
              <a:t> se lo </a:t>
            </a:r>
            <a:r>
              <a:rPr lang="en-US" sz="2000" dirty="0" err="1" smtClean="0">
                <a:latin typeface="Verdana" pitchFamily="34" charset="0"/>
                <a:ea typeface="Verdana" pitchFamily="34" charset="0"/>
                <a:cs typeface="Verdana" pitchFamily="34" charset="0"/>
              </a:rPr>
              <a:t>conoce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como</a:t>
            </a:r>
            <a:r>
              <a:rPr lang="en-US" sz="2000" dirty="0" smtClean="0">
                <a:latin typeface="Verdana" pitchFamily="34" charset="0"/>
                <a:ea typeface="Verdana" pitchFamily="34" charset="0"/>
                <a:cs typeface="Verdana" pitchFamily="34" charset="0"/>
              </a:rPr>
              <a:t> </a:t>
            </a:r>
            <a:r>
              <a:rPr lang="en-US" sz="2000" dirty="0" smtClean="0">
                <a:latin typeface="Verdana" pitchFamily="34" charset="0"/>
                <a:ea typeface="Verdana" pitchFamily="34" charset="0"/>
                <a:cs typeface="Verdana" pitchFamily="34" charset="0"/>
              </a:rPr>
              <a:t>“</a:t>
            </a:r>
            <a:r>
              <a:rPr lang="en-US" sz="2000" b="1" dirty="0" err="1" smtClean="0">
                <a:latin typeface="Verdana" pitchFamily="34" charset="0"/>
                <a:ea typeface="Verdana" pitchFamily="34" charset="0"/>
                <a:cs typeface="Verdana" pitchFamily="34" charset="0"/>
              </a:rPr>
              <a:t>efecto</a:t>
            </a:r>
            <a:r>
              <a:rPr lang="en-US" sz="2000" b="1" dirty="0" smtClean="0">
                <a:latin typeface="Verdana" pitchFamily="34" charset="0"/>
                <a:ea typeface="Verdana" pitchFamily="34" charset="0"/>
                <a:cs typeface="Verdana" pitchFamily="34" charset="0"/>
              </a:rPr>
              <a:t> </a:t>
            </a:r>
            <a:r>
              <a:rPr lang="en-US" sz="2000" b="1" dirty="0" err="1" smtClean="0">
                <a:latin typeface="Verdana" pitchFamily="34" charset="0"/>
                <a:ea typeface="Verdana" pitchFamily="34" charset="0"/>
                <a:cs typeface="Verdana" pitchFamily="34" charset="0"/>
              </a:rPr>
              <a:t>dotación</a:t>
            </a:r>
            <a:r>
              <a:rPr lang="en-US" sz="2000" b="1" dirty="0" smtClean="0">
                <a:latin typeface="Verdana" pitchFamily="34" charset="0"/>
                <a:ea typeface="Verdana" pitchFamily="34" charset="0"/>
                <a:cs typeface="Verdana" pitchFamily="34" charset="0"/>
              </a:rPr>
              <a:t>” </a:t>
            </a:r>
            <a:r>
              <a:rPr lang="en-US" sz="2000" b="1" dirty="0" smtClean="0">
                <a:latin typeface="Verdana" pitchFamily="34" charset="0"/>
                <a:ea typeface="Verdana" pitchFamily="34" charset="0"/>
                <a:cs typeface="Verdana" pitchFamily="34" charset="0"/>
              </a:rPr>
              <a:t>o </a:t>
            </a:r>
            <a:r>
              <a:rPr lang="en-US" sz="2000" b="1" dirty="0" err="1" smtClean="0">
                <a:latin typeface="Verdana" pitchFamily="34" charset="0"/>
                <a:ea typeface="Verdana" pitchFamily="34" charset="0"/>
                <a:cs typeface="Verdana" pitchFamily="34" charset="0"/>
              </a:rPr>
              <a:t>fenómeno</a:t>
            </a:r>
            <a:r>
              <a:rPr lang="en-US" sz="2000" b="1" dirty="0" smtClean="0">
                <a:latin typeface="Verdana" pitchFamily="34" charset="0"/>
                <a:ea typeface="Verdana" pitchFamily="34" charset="0"/>
                <a:cs typeface="Verdana" pitchFamily="34" charset="0"/>
              </a:rPr>
              <a:t> de </a:t>
            </a:r>
            <a:r>
              <a:rPr lang="en-US" sz="2000" b="1" dirty="0" err="1" smtClean="0">
                <a:latin typeface="Verdana" pitchFamily="34" charset="0"/>
                <a:ea typeface="Verdana" pitchFamily="34" charset="0"/>
                <a:cs typeface="Verdana" pitchFamily="34" charset="0"/>
              </a:rPr>
              <a:t>punto</a:t>
            </a:r>
            <a:r>
              <a:rPr lang="en-US" sz="2000" b="1" dirty="0" smtClean="0">
                <a:latin typeface="Verdana" pitchFamily="34" charset="0"/>
                <a:ea typeface="Verdana" pitchFamily="34" charset="0"/>
                <a:cs typeface="Verdana" pitchFamily="34" charset="0"/>
              </a:rPr>
              <a:t> de </a:t>
            </a:r>
            <a:r>
              <a:rPr lang="en-US" sz="2000" b="1" dirty="0" err="1" smtClean="0">
                <a:latin typeface="Verdana" pitchFamily="34" charset="0"/>
                <a:ea typeface="Verdana" pitchFamily="34" charset="0"/>
                <a:cs typeface="Verdana" pitchFamily="34" charset="0"/>
              </a:rPr>
              <a:t>referencia</a:t>
            </a:r>
            <a:r>
              <a:rPr lang="en-US" sz="2000" b="1" dirty="0" smtClean="0">
                <a:latin typeface="Verdana" pitchFamily="34" charset="0"/>
                <a:ea typeface="Verdana" pitchFamily="34" charset="0"/>
                <a:cs typeface="Verdana" pitchFamily="34" charset="0"/>
              </a:rPr>
              <a:t>.</a:t>
            </a:r>
          </a:p>
          <a:p>
            <a:pPr>
              <a:spcAft>
                <a:spcPts val="600"/>
              </a:spcAft>
            </a:pPr>
            <a:r>
              <a:rPr lang="en-US" sz="2000" dirty="0" smtClean="0">
                <a:latin typeface="Verdana" pitchFamily="34" charset="0"/>
                <a:ea typeface="Verdana" pitchFamily="34" charset="0"/>
                <a:cs typeface="Verdana" pitchFamily="34" charset="0"/>
              </a:rPr>
              <a:t>Son </a:t>
            </a:r>
            <a:r>
              <a:rPr lang="en-US" sz="2000" dirty="0" err="1" smtClean="0">
                <a:latin typeface="Verdana" pitchFamily="34" charset="0"/>
                <a:ea typeface="Verdana" pitchFamily="34" charset="0"/>
                <a:cs typeface="Verdana" pitchFamily="34" charset="0"/>
              </a:rPr>
              <a:t>instancias</a:t>
            </a:r>
            <a:r>
              <a:rPr lang="en-US" sz="2000" dirty="0" smtClean="0">
                <a:latin typeface="Verdana" pitchFamily="34" charset="0"/>
                <a:ea typeface="Verdana" pitchFamily="34" charset="0"/>
                <a:cs typeface="Verdana" pitchFamily="34" charset="0"/>
              </a:rPr>
              <a:t> del </a:t>
            </a:r>
            <a:r>
              <a:rPr lang="en-US" sz="2000" b="1" dirty="0" smtClean="0">
                <a:latin typeface="Verdana" pitchFamily="34" charset="0"/>
                <a:ea typeface="Verdana" pitchFamily="34" charset="0"/>
                <a:cs typeface="Verdana" pitchFamily="34" charset="0"/>
              </a:rPr>
              <a:t>“</a:t>
            </a:r>
            <a:r>
              <a:rPr lang="en-US" sz="2000" b="1" dirty="0" err="1" smtClean="0">
                <a:latin typeface="Verdana" pitchFamily="34" charset="0"/>
                <a:ea typeface="Verdana" pitchFamily="34" charset="0"/>
                <a:cs typeface="Verdana" pitchFamily="34" charset="0"/>
              </a:rPr>
              <a:t>efecto</a:t>
            </a:r>
            <a:r>
              <a:rPr lang="en-US" sz="2000" b="1" dirty="0" smtClean="0">
                <a:latin typeface="Verdana" pitchFamily="34" charset="0"/>
                <a:ea typeface="Verdana" pitchFamily="34" charset="0"/>
                <a:cs typeface="Verdana" pitchFamily="34" charset="0"/>
              </a:rPr>
              <a:t> </a:t>
            </a:r>
            <a:r>
              <a:rPr lang="en-US" sz="2000" b="1" dirty="0" err="1" smtClean="0">
                <a:latin typeface="Verdana" pitchFamily="34" charset="0"/>
                <a:ea typeface="Verdana" pitchFamily="34" charset="0"/>
                <a:cs typeface="Verdana" pitchFamily="34" charset="0"/>
              </a:rPr>
              <a:t>marco</a:t>
            </a:r>
            <a:r>
              <a:rPr lang="en-US" sz="2000" b="1"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ocurre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cuando</a:t>
            </a:r>
            <a:r>
              <a:rPr lang="en-US" sz="2000" dirty="0" smtClean="0">
                <a:latin typeface="Verdana" pitchFamily="34" charset="0"/>
                <a:ea typeface="Verdana" pitchFamily="34" charset="0"/>
                <a:cs typeface="Verdana" pitchFamily="34" charset="0"/>
              </a:rPr>
              <a:t> las </a:t>
            </a:r>
            <a:r>
              <a:rPr lang="en-US" sz="2000" dirty="0" err="1" smtClean="0">
                <a:latin typeface="Verdana" pitchFamily="34" charset="0"/>
                <a:ea typeface="Verdana" pitchFamily="34" charset="0"/>
                <a:cs typeface="Verdana" pitchFamily="34" charset="0"/>
              </a:rPr>
              <a:t>preferencias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dependen</a:t>
            </a:r>
            <a:r>
              <a:rPr lang="en-US" sz="2000" dirty="0" smtClean="0">
                <a:latin typeface="Verdana" pitchFamily="34" charset="0"/>
                <a:ea typeface="Verdana" pitchFamily="34" charset="0"/>
                <a:cs typeface="Verdana" pitchFamily="34" charset="0"/>
              </a:rPr>
              <a:t> del </a:t>
            </a:r>
            <a:r>
              <a:rPr lang="en-US" sz="2000" dirty="0" err="1" smtClean="0">
                <a:latin typeface="Verdana" pitchFamily="34" charset="0"/>
                <a:ea typeface="Verdana" pitchFamily="34" charset="0"/>
                <a:cs typeface="Verdana" pitchFamily="34" charset="0"/>
              </a:rPr>
              <a:t>marco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cual</a:t>
            </a:r>
            <a:r>
              <a:rPr lang="en-US" sz="2000" dirty="0" smtClean="0">
                <a:latin typeface="Verdana" pitchFamily="34" charset="0"/>
                <a:ea typeface="Verdana" pitchFamily="34" charset="0"/>
                <a:cs typeface="Verdana" pitchFamily="34" charset="0"/>
              </a:rPr>
              <a:t> se </a:t>
            </a:r>
            <a:r>
              <a:rPr lang="en-US" sz="2000" dirty="0" err="1" smtClean="0">
                <a:latin typeface="Verdana" pitchFamily="34" charset="0"/>
                <a:ea typeface="Verdana" pitchFamily="34" charset="0"/>
                <a:cs typeface="Verdana" pitchFamily="34" charset="0"/>
              </a:rPr>
              <a:t>presentan</a:t>
            </a:r>
            <a:r>
              <a:rPr lang="en-US" sz="2000" dirty="0" smtClean="0">
                <a:latin typeface="Verdana" pitchFamily="34" charset="0"/>
                <a:ea typeface="Verdana" pitchFamily="34" charset="0"/>
                <a:cs typeface="Verdana" pitchFamily="34" charset="0"/>
              </a:rPr>
              <a:t>  las </a:t>
            </a:r>
            <a:r>
              <a:rPr lang="en-US" sz="2000" dirty="0" err="1" smtClean="0">
                <a:latin typeface="Verdana" pitchFamily="34" charset="0"/>
                <a:ea typeface="Verdana" pitchFamily="34" charset="0"/>
                <a:cs typeface="Verdana" pitchFamily="34" charset="0"/>
              </a:rPr>
              <a:t>opciones</a:t>
            </a:r>
            <a:r>
              <a:rPr lang="en-US" sz="2000" dirty="0" smtClean="0">
                <a:latin typeface="Verdana" pitchFamily="34" charset="0"/>
                <a:ea typeface="Verdana" pitchFamily="34" charset="0"/>
                <a:cs typeface="Verdana" pitchFamily="34" charset="0"/>
              </a:rPr>
              <a:t>. </a:t>
            </a:r>
            <a:endParaRPr lang="en-US" sz="20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25</a:t>
            </a:fld>
            <a:endParaRPr lang="en-US"/>
          </a:p>
        </p:txBody>
      </p:sp>
    </p:spTree>
    <p:extLst>
      <p:ext uri="{BB962C8B-B14F-4D97-AF65-F5344CB8AC3E}">
        <p14:creationId xmlns:p14="http://schemas.microsoft.com/office/powerpoint/2010/main" val="26936543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endParaRPr lang="en-US" sz="24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762000"/>
            <a:ext cx="8229600" cy="5364163"/>
          </a:xfrm>
        </p:spPr>
        <p:txBody>
          <a:bodyPr>
            <a:normAutofit/>
          </a:bodyPr>
          <a:lstStyle/>
          <a:p>
            <a:pPr>
              <a:spcAft>
                <a:spcPts val="600"/>
              </a:spcAft>
            </a:pPr>
            <a:endParaRPr lang="en-US" sz="2000" dirty="0" smtClean="0">
              <a:latin typeface="Verdana" pitchFamily="34" charset="0"/>
              <a:ea typeface="Verdana" pitchFamily="34" charset="0"/>
              <a:cs typeface="Verdana" pitchFamily="34" charset="0"/>
            </a:endParaRPr>
          </a:p>
          <a:p>
            <a:pPr>
              <a:spcAft>
                <a:spcPts val="600"/>
              </a:spcAft>
            </a:pPr>
            <a:endParaRPr lang="en-US" sz="2000" dirty="0">
              <a:latin typeface="Verdana" pitchFamily="34" charset="0"/>
              <a:ea typeface="Verdana" pitchFamily="34" charset="0"/>
              <a:cs typeface="Verdana" pitchFamily="34" charset="0"/>
            </a:endParaRPr>
          </a:p>
          <a:p>
            <a:pPr>
              <a:spcAft>
                <a:spcPts val="600"/>
              </a:spcAft>
            </a:pP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un </a:t>
            </a:r>
            <a:r>
              <a:rPr lang="en-US" sz="2000" dirty="0" err="1" smtClean="0">
                <a:latin typeface="Verdana" pitchFamily="34" charset="0"/>
                <a:ea typeface="Verdana" pitchFamily="34" charset="0"/>
                <a:cs typeface="Verdana" pitchFamily="34" charset="0"/>
              </a:rPr>
              <a:t>experimento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la Universidad de Cornell </a:t>
            </a:r>
            <a:r>
              <a:rPr lang="en-US" sz="2000" dirty="0" err="1" smtClean="0">
                <a:latin typeface="Verdana" pitchFamily="34" charset="0"/>
                <a:ea typeface="Verdana" pitchFamily="34" charset="0"/>
                <a:cs typeface="Verdana" pitchFamily="34" charset="0"/>
              </a:rPr>
              <a:t>usando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tazas</a:t>
            </a:r>
            <a:r>
              <a:rPr lang="en-US" sz="2000" dirty="0" smtClean="0">
                <a:latin typeface="Verdana" pitchFamily="34" charset="0"/>
                <a:ea typeface="Verdana" pitchFamily="34" charset="0"/>
                <a:cs typeface="Verdana" pitchFamily="34" charset="0"/>
              </a:rPr>
              <a:t> de café, el </a:t>
            </a:r>
            <a:r>
              <a:rPr lang="en-US" sz="2000" dirty="0" err="1" smtClean="0">
                <a:latin typeface="Verdana" pitchFamily="34" charset="0"/>
                <a:ea typeface="Verdana" pitchFamily="34" charset="0"/>
                <a:cs typeface="Verdana" pitchFamily="34" charset="0"/>
              </a:rPr>
              <a:t>propietario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promedio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pidió</a:t>
            </a:r>
            <a:r>
              <a:rPr lang="en-US" sz="2000" dirty="0" smtClean="0">
                <a:latin typeface="Verdana" pitchFamily="34" charset="0"/>
                <a:ea typeface="Verdana" pitchFamily="34" charset="0"/>
                <a:cs typeface="Verdana" pitchFamily="34" charset="0"/>
              </a:rPr>
              <a:t> 5,25 para vender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taza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mientras</a:t>
            </a:r>
            <a:r>
              <a:rPr lang="en-US" sz="2000" dirty="0" smtClean="0">
                <a:latin typeface="Verdana" pitchFamily="34" charset="0"/>
                <a:ea typeface="Verdana" pitchFamily="34" charset="0"/>
                <a:cs typeface="Verdana" pitchFamily="34" charset="0"/>
              </a:rPr>
              <a:t> que el comprador </a:t>
            </a:r>
            <a:r>
              <a:rPr lang="en-US" sz="2000" dirty="0" err="1" smtClean="0">
                <a:latin typeface="Verdana" pitchFamily="34" charset="0"/>
                <a:ea typeface="Verdana" pitchFamily="34" charset="0"/>
                <a:cs typeface="Verdana" pitchFamily="34" charset="0"/>
              </a:rPr>
              <a:t>estuvo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dispuesto</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pagar</a:t>
            </a:r>
            <a:r>
              <a:rPr lang="en-US" sz="2000" dirty="0" smtClean="0">
                <a:latin typeface="Verdana" pitchFamily="34" charset="0"/>
                <a:ea typeface="Verdana" pitchFamily="34" charset="0"/>
                <a:cs typeface="Verdana" pitchFamily="34" charset="0"/>
              </a:rPr>
              <a:t> entre 2.25 y 2.75</a:t>
            </a:r>
            <a:endParaRPr lang="en-US" sz="20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26</a:t>
            </a:fld>
            <a:endParaRPr lang="en-US"/>
          </a:p>
        </p:txBody>
      </p:sp>
    </p:spTree>
    <p:extLst>
      <p:ext uri="{BB962C8B-B14F-4D97-AF65-F5344CB8AC3E}">
        <p14:creationId xmlns:p14="http://schemas.microsoft.com/office/powerpoint/2010/main" val="22899194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Aversión</a:t>
            </a:r>
            <a:r>
              <a:rPr lang="en-US" dirty="0" smtClean="0">
                <a:latin typeface="Verdana" pitchFamily="34" charset="0"/>
                <a:ea typeface="Verdana" pitchFamily="34" charset="0"/>
                <a:cs typeface="Verdana" pitchFamily="34" charset="0"/>
              </a:rPr>
              <a:t> a la </a:t>
            </a:r>
            <a:r>
              <a:rPr lang="en-US" dirty="0" err="1" smtClean="0">
                <a:latin typeface="Verdana" pitchFamily="34" charset="0"/>
                <a:ea typeface="Verdana" pitchFamily="34" charset="0"/>
                <a:cs typeface="Verdana" pitchFamily="34" charset="0"/>
              </a:rPr>
              <a:t>pérdida</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fontScale="85000" lnSpcReduction="10000"/>
          </a:bodyPr>
          <a:lstStyle/>
          <a:p>
            <a:pPr>
              <a:spcAft>
                <a:spcPts val="600"/>
              </a:spcAft>
            </a:pPr>
            <a:r>
              <a:rPr lang="en-US" dirty="0" smtClean="0">
                <a:latin typeface="Verdana" pitchFamily="34" charset="0"/>
                <a:ea typeface="Verdana" pitchFamily="34" charset="0"/>
                <a:cs typeface="Verdana" pitchFamily="34" charset="0"/>
              </a:rPr>
              <a:t>El </a:t>
            </a:r>
            <a:r>
              <a:rPr lang="en-US" dirty="0" err="1" smtClean="0">
                <a:latin typeface="Verdana" pitchFamily="34" charset="0"/>
                <a:ea typeface="Verdana" pitchFamily="34" charset="0"/>
                <a:cs typeface="Verdana" pitchFamily="34" charset="0"/>
              </a:rPr>
              <a:t>efecto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dotación</a:t>
            </a:r>
            <a:r>
              <a:rPr lang="en-US" dirty="0" smtClean="0">
                <a:latin typeface="Verdana" pitchFamily="34" charset="0"/>
                <a:ea typeface="Verdana" pitchFamily="34" charset="0"/>
                <a:cs typeface="Verdana" pitchFamily="34" charset="0"/>
              </a:rPr>
              <a:t> y el </a:t>
            </a:r>
            <a:r>
              <a:rPr lang="en-US" dirty="0" err="1" smtClean="0">
                <a:latin typeface="Verdana" pitchFamily="34" charset="0"/>
                <a:ea typeface="Verdana" pitchFamily="34" charset="0"/>
                <a:cs typeface="Verdana" pitchFamily="34" charset="0"/>
              </a:rPr>
              <a:t>fenómeno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punto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referencia</a:t>
            </a:r>
            <a:r>
              <a:rPr lang="en-US" dirty="0" smtClean="0">
                <a:latin typeface="Verdana" pitchFamily="34" charset="0"/>
                <a:ea typeface="Verdana" pitchFamily="34" charset="0"/>
                <a:cs typeface="Verdana" pitchFamily="34" charset="0"/>
              </a:rPr>
              <a:t> son </a:t>
            </a:r>
            <a:r>
              <a:rPr lang="en-US" dirty="0" err="1" smtClean="0">
                <a:latin typeface="Verdana" pitchFamily="34" charset="0"/>
                <a:ea typeface="Verdana" pitchFamily="34" charset="0"/>
                <a:cs typeface="Verdana" pitchFamily="34" charset="0"/>
              </a:rPr>
              <a:t>explicados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por</a:t>
            </a:r>
            <a:r>
              <a:rPr lang="en-US" dirty="0" smtClean="0">
                <a:latin typeface="Verdana" pitchFamily="34" charset="0"/>
                <a:ea typeface="Verdana" pitchFamily="34" charset="0"/>
                <a:cs typeface="Verdana" pitchFamily="34" charset="0"/>
              </a:rPr>
              <a:t> la aversion a la </a:t>
            </a:r>
            <a:r>
              <a:rPr lang="en-US" dirty="0" err="1" smtClean="0">
                <a:latin typeface="Verdana" pitchFamily="34" charset="0"/>
                <a:ea typeface="Verdana" pitchFamily="34" charset="0"/>
                <a:cs typeface="Verdana" pitchFamily="34" charset="0"/>
              </a:rPr>
              <a:t>pérdida</a:t>
            </a:r>
            <a:r>
              <a:rPr lang="en-US" dirty="0" smtClean="0">
                <a:latin typeface="Verdana" pitchFamily="34" charset="0"/>
                <a:ea typeface="Verdana" pitchFamily="34" charset="0"/>
                <a:cs typeface="Verdana" pitchFamily="34" charset="0"/>
              </a:rPr>
              <a:t>. </a:t>
            </a:r>
          </a:p>
          <a:p>
            <a:pPr>
              <a:spcAft>
                <a:spcPts val="600"/>
              </a:spcAft>
            </a:pPr>
            <a:r>
              <a:rPr lang="en-US" b="1" dirty="0" err="1" smtClean="0">
                <a:latin typeface="Verdana" pitchFamily="34" charset="0"/>
                <a:ea typeface="Verdana" pitchFamily="34" charset="0"/>
                <a:cs typeface="Verdana" pitchFamily="34" charset="0"/>
              </a:rPr>
              <a:t>Aversión</a:t>
            </a:r>
            <a:r>
              <a:rPr lang="en-US" b="1" dirty="0" smtClean="0">
                <a:latin typeface="Verdana" pitchFamily="34" charset="0"/>
                <a:ea typeface="Verdana" pitchFamily="34" charset="0"/>
                <a:cs typeface="Verdana" pitchFamily="34" charset="0"/>
              </a:rPr>
              <a:t> a la </a:t>
            </a:r>
            <a:r>
              <a:rPr lang="en-US" b="1" dirty="0" err="1" smtClean="0">
                <a:latin typeface="Verdana" pitchFamily="34" charset="0"/>
                <a:ea typeface="Verdana" pitchFamily="34" charset="0"/>
                <a:cs typeface="Verdana" pitchFamily="34" charset="0"/>
              </a:rPr>
              <a:t>pérdida</a:t>
            </a:r>
            <a:r>
              <a:rPr lang="en-US" b="1"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es</a:t>
            </a:r>
            <a:r>
              <a:rPr lang="en-US" dirty="0" smtClean="0">
                <a:latin typeface="Verdana" pitchFamily="34" charset="0"/>
                <a:ea typeface="Verdana" pitchFamily="34" charset="0"/>
                <a:cs typeface="Verdana" pitchFamily="34" charset="0"/>
              </a:rPr>
              <a:t> el </a:t>
            </a:r>
            <a:r>
              <a:rPr lang="en-US" dirty="0" err="1" smtClean="0">
                <a:latin typeface="Verdana" pitchFamily="34" charset="0"/>
                <a:ea typeface="Verdana" pitchFamily="34" charset="0"/>
                <a:cs typeface="Verdana" pitchFamily="34" charset="0"/>
              </a:rPr>
              <a:t>fenómeno</a:t>
            </a:r>
            <a:r>
              <a:rPr lang="en-US" dirty="0" smtClean="0">
                <a:latin typeface="Verdana" pitchFamily="34" charset="0"/>
                <a:ea typeface="Verdana" pitchFamily="34" charset="0"/>
                <a:cs typeface="Verdana" pitchFamily="34" charset="0"/>
              </a:rPr>
              <a:t> de que la </a:t>
            </a:r>
            <a:r>
              <a:rPr lang="en-US" dirty="0" smtClean="0">
                <a:latin typeface="Verdana" pitchFamily="34" charset="0"/>
                <a:ea typeface="Verdana" pitchFamily="34" charset="0"/>
                <a:cs typeface="Verdana" pitchFamily="34" charset="0"/>
              </a:rPr>
              <a:t>persona </a:t>
            </a:r>
            <a:r>
              <a:rPr lang="en-US" dirty="0" err="1" smtClean="0">
                <a:latin typeface="Verdana" pitchFamily="34" charset="0"/>
                <a:ea typeface="Verdana" pitchFamily="34" charset="0"/>
                <a:cs typeface="Verdana" pitchFamily="34" charset="0"/>
              </a:rPr>
              <a:t>sufre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por</a:t>
            </a:r>
            <a:r>
              <a:rPr lang="en-US" dirty="0" smtClean="0">
                <a:latin typeface="Verdana" pitchFamily="34" charset="0"/>
                <a:ea typeface="Verdana" pitchFamily="34" charset="0"/>
                <a:cs typeface="Verdana" pitchFamily="34" charset="0"/>
              </a:rPr>
              <a:t> las </a:t>
            </a:r>
            <a:r>
              <a:rPr lang="en-US" dirty="0" err="1" smtClean="0">
                <a:latin typeface="Verdana" pitchFamily="34" charset="0"/>
                <a:ea typeface="Verdana" pitchFamily="34" charset="0"/>
                <a:cs typeface="Verdana" pitchFamily="34" charset="0"/>
              </a:rPr>
              <a:t>pérdidas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más</a:t>
            </a:r>
            <a:r>
              <a:rPr lang="en-US" dirty="0" smtClean="0">
                <a:latin typeface="Verdana" pitchFamily="34" charset="0"/>
                <a:ea typeface="Verdana" pitchFamily="34" charset="0"/>
                <a:cs typeface="Verdana" pitchFamily="34" charset="0"/>
              </a:rPr>
              <a:t> de lo que </a:t>
            </a:r>
            <a:r>
              <a:rPr lang="en-US" dirty="0" err="1" smtClean="0">
                <a:latin typeface="Verdana" pitchFamily="34" charset="0"/>
                <a:ea typeface="Verdana" pitchFamily="34" charset="0"/>
                <a:cs typeface="Verdana" pitchFamily="34" charset="0"/>
              </a:rPr>
              <a:t>disfruta</a:t>
            </a:r>
            <a:r>
              <a:rPr lang="en-US" dirty="0" smtClean="0">
                <a:latin typeface="Verdana" pitchFamily="34" charset="0"/>
                <a:ea typeface="Verdana" pitchFamily="34" charset="0"/>
                <a:cs typeface="Verdana" pitchFamily="34" charset="0"/>
              </a:rPr>
              <a:t> de las </a:t>
            </a:r>
            <a:r>
              <a:rPr lang="en-US" dirty="0" err="1" smtClean="0">
                <a:latin typeface="Verdana" pitchFamily="34" charset="0"/>
                <a:ea typeface="Verdana" pitchFamily="34" charset="0"/>
                <a:cs typeface="Verdana" pitchFamily="34" charset="0"/>
              </a:rPr>
              <a:t>ganancias</a:t>
            </a:r>
            <a:r>
              <a:rPr lang="en-US" dirty="0" smtClean="0">
                <a:latin typeface="Verdana" pitchFamily="34" charset="0"/>
                <a:ea typeface="Verdana" pitchFamily="34" charset="0"/>
                <a:cs typeface="Verdana" pitchFamily="34" charset="0"/>
              </a:rPr>
              <a:t>. </a:t>
            </a:r>
          </a:p>
          <a:p>
            <a:pPr lvl="1">
              <a:spcAft>
                <a:spcPts val="600"/>
              </a:spcAft>
            </a:pPr>
            <a:r>
              <a:rPr lang="en-US" dirty="0" err="1" smtClean="0">
                <a:latin typeface="Verdana" pitchFamily="34" charset="0"/>
                <a:ea typeface="Verdana" pitchFamily="34" charset="0"/>
                <a:cs typeface="Verdana" pitchFamily="34" charset="0"/>
              </a:rPr>
              <a:t>Ejemplo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si</a:t>
            </a:r>
            <a:r>
              <a:rPr lang="en-US" dirty="0" smtClean="0">
                <a:latin typeface="Verdana" pitchFamily="34" charset="0"/>
                <a:ea typeface="Verdana" pitchFamily="34" charset="0"/>
                <a:cs typeface="Verdana" pitchFamily="34" charset="0"/>
              </a:rPr>
              <a:t> se </a:t>
            </a:r>
            <a:r>
              <a:rPr lang="en-US" dirty="0" err="1" smtClean="0">
                <a:latin typeface="Verdana" pitchFamily="34" charset="0"/>
                <a:ea typeface="Verdana" pitchFamily="34" charset="0"/>
                <a:cs typeface="Verdana" pitchFamily="34" charset="0"/>
              </a:rPr>
              <a:t>encuentra</a:t>
            </a:r>
            <a:r>
              <a:rPr lang="en-US" dirty="0" smtClean="0">
                <a:latin typeface="Verdana" pitchFamily="34" charset="0"/>
                <a:ea typeface="Verdana" pitchFamily="34" charset="0"/>
                <a:cs typeface="Verdana" pitchFamily="34" charset="0"/>
              </a:rPr>
              <a:t> $5 y los </a:t>
            </a:r>
            <a:r>
              <a:rPr lang="en-US" dirty="0" err="1" smtClean="0">
                <a:latin typeface="Verdana" pitchFamily="34" charset="0"/>
                <a:ea typeface="Verdana" pitchFamily="34" charset="0"/>
                <a:cs typeface="Verdana" pitchFamily="34" charset="0"/>
              </a:rPr>
              <a:t>pierde</a:t>
            </a:r>
            <a:r>
              <a:rPr lang="en-US" dirty="0" smtClean="0">
                <a:latin typeface="Verdana" pitchFamily="34" charset="0"/>
                <a:ea typeface="Verdana" pitchFamily="34" charset="0"/>
                <a:cs typeface="Verdana" pitchFamily="34" charset="0"/>
              </a:rPr>
              <a:t>, se </a:t>
            </a:r>
            <a:r>
              <a:rPr lang="en-US" dirty="0" err="1" smtClean="0">
                <a:latin typeface="Verdana" pitchFamily="34" charset="0"/>
                <a:ea typeface="Verdana" pitchFamily="34" charset="0"/>
                <a:cs typeface="Verdana" pitchFamily="34" charset="0"/>
              </a:rPr>
              <a:t>sentirá</a:t>
            </a:r>
            <a:r>
              <a:rPr lang="en-US" dirty="0" smtClean="0">
                <a:latin typeface="Verdana" pitchFamily="34" charset="0"/>
                <a:ea typeface="Verdana" pitchFamily="34" charset="0"/>
                <a:cs typeface="Verdana" pitchFamily="34" charset="0"/>
              </a:rPr>
              <a:t> triste </a:t>
            </a:r>
            <a:r>
              <a:rPr lang="en-US" dirty="0" err="1" smtClean="0">
                <a:latin typeface="Verdana" pitchFamily="34" charset="0"/>
                <a:ea typeface="Verdana" pitchFamily="34" charset="0"/>
                <a:cs typeface="Verdana" pitchFamily="34" charset="0"/>
              </a:rPr>
              <a:t>aún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cuando</a:t>
            </a:r>
            <a:r>
              <a:rPr lang="en-US" dirty="0" smtClean="0">
                <a:latin typeface="Verdana" pitchFamily="34" charset="0"/>
                <a:ea typeface="Verdana" pitchFamily="34" charset="0"/>
                <a:cs typeface="Verdana" pitchFamily="34" charset="0"/>
              </a:rPr>
              <a:t> no </a:t>
            </a:r>
            <a:r>
              <a:rPr lang="en-US" dirty="0" err="1" smtClean="0">
                <a:latin typeface="Verdana" pitchFamily="34" charset="0"/>
                <a:ea typeface="Verdana" pitchFamily="34" charset="0"/>
                <a:cs typeface="Verdana" pitchFamily="34" charset="0"/>
              </a:rPr>
              <a:t>estará</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peor</a:t>
            </a:r>
            <a:r>
              <a:rPr lang="en-US" dirty="0" smtClean="0">
                <a:latin typeface="Verdana" pitchFamily="34" charset="0"/>
                <a:ea typeface="Verdana" pitchFamily="34" charset="0"/>
                <a:cs typeface="Verdana" pitchFamily="34" charset="0"/>
              </a:rPr>
              <a:t> que al principio. </a:t>
            </a:r>
            <a:r>
              <a:rPr lang="en-US" dirty="0" err="1" smtClean="0">
                <a:latin typeface="Verdana" pitchFamily="34" charset="0"/>
                <a:ea typeface="Verdana" pitchFamily="34" charset="0"/>
                <a:cs typeface="Verdana" pitchFamily="34" charset="0"/>
              </a:rPr>
              <a:t>Esto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sugeriría</a:t>
            </a:r>
            <a:r>
              <a:rPr lang="en-US" dirty="0" smtClean="0">
                <a:latin typeface="Verdana" pitchFamily="34" charset="0"/>
                <a:ea typeface="Verdana" pitchFamily="34" charset="0"/>
                <a:cs typeface="Verdana" pitchFamily="34" charset="0"/>
              </a:rPr>
              <a:t> que la </a:t>
            </a:r>
            <a:r>
              <a:rPr lang="en-US" dirty="0" err="1" smtClean="0">
                <a:latin typeface="Verdana" pitchFamily="34" charset="0"/>
                <a:ea typeface="Verdana" pitchFamily="34" charset="0"/>
                <a:cs typeface="Verdana" pitchFamily="34" charset="0"/>
              </a:rPr>
              <a:t>pérdida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afecta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más</a:t>
            </a:r>
            <a:r>
              <a:rPr lang="en-US" dirty="0" smtClean="0">
                <a:latin typeface="Verdana" pitchFamily="34" charset="0"/>
                <a:ea typeface="Verdana" pitchFamily="34" charset="0"/>
                <a:cs typeface="Verdana" pitchFamily="34" charset="0"/>
              </a:rPr>
              <a:t> que la </a:t>
            </a:r>
            <a:r>
              <a:rPr lang="en-US" dirty="0" err="1" smtClean="0">
                <a:latin typeface="Verdana" pitchFamily="34" charset="0"/>
                <a:ea typeface="Verdana" pitchFamily="34" charset="0"/>
                <a:cs typeface="Verdana" pitchFamily="34" charset="0"/>
              </a:rPr>
              <a:t>felicidad</a:t>
            </a:r>
            <a:r>
              <a:rPr lang="en-US" dirty="0" smtClean="0">
                <a:latin typeface="Verdana" pitchFamily="34" charset="0"/>
                <a:ea typeface="Verdana" pitchFamily="34" charset="0"/>
                <a:cs typeface="Verdana" pitchFamily="34" charset="0"/>
              </a:rPr>
              <a:t> de la </a:t>
            </a:r>
            <a:r>
              <a:rPr lang="en-US" dirty="0" err="1" smtClean="0">
                <a:latin typeface="Verdana" pitchFamily="34" charset="0"/>
                <a:ea typeface="Verdana" pitchFamily="34" charset="0"/>
                <a:cs typeface="Verdana" pitchFamily="34" charset="0"/>
              </a:rPr>
              <a:t>ganancia</a:t>
            </a:r>
            <a:r>
              <a:rPr lang="en-US" dirty="0" smtClean="0">
                <a:latin typeface="Verdana" pitchFamily="34" charset="0"/>
                <a:ea typeface="Verdana" pitchFamily="34" charset="0"/>
                <a:cs typeface="Verdana" pitchFamily="34" charset="0"/>
              </a:rPr>
              <a:t>.</a:t>
            </a:r>
            <a:endParaRPr lang="en-US"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27</a:t>
            </a:fld>
            <a:endParaRPr lang="en-US"/>
          </a:p>
        </p:txBody>
      </p:sp>
    </p:spTree>
    <p:extLst>
      <p:ext uri="{BB962C8B-B14F-4D97-AF65-F5344CB8AC3E}">
        <p14:creationId xmlns:p14="http://schemas.microsoft.com/office/powerpoint/2010/main" val="13127618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685800"/>
            <a:ext cx="8229600" cy="5440363"/>
          </a:xfrm>
        </p:spPr>
        <p:txBody>
          <a:bodyPr>
            <a:normAutofit/>
          </a:bodyPr>
          <a:lstStyle/>
          <a:p>
            <a:pPr>
              <a:spcAft>
                <a:spcPts val="600"/>
              </a:spcAft>
            </a:pPr>
            <a:endParaRPr lang="en-US" sz="2000" dirty="0" smtClean="0">
              <a:latin typeface="Verdana" pitchFamily="34" charset="0"/>
              <a:ea typeface="Verdana" pitchFamily="34" charset="0"/>
              <a:cs typeface="Verdana" pitchFamily="34" charset="0"/>
            </a:endParaRPr>
          </a:p>
          <a:p>
            <a:pPr>
              <a:spcAft>
                <a:spcPts val="600"/>
              </a:spcAft>
            </a:pPr>
            <a:endParaRPr lang="en-US" sz="2000" dirty="0">
              <a:latin typeface="Verdana" pitchFamily="34" charset="0"/>
              <a:ea typeface="Verdana" pitchFamily="34" charset="0"/>
              <a:cs typeface="Verdana" pitchFamily="34" charset="0"/>
            </a:endParaRPr>
          </a:p>
          <a:p>
            <a:pPr>
              <a:spcAft>
                <a:spcPts val="600"/>
              </a:spcAft>
            </a:pPr>
            <a:r>
              <a:rPr lang="en-US" sz="2000" dirty="0" smtClean="0">
                <a:latin typeface="Verdana" pitchFamily="34" charset="0"/>
                <a:ea typeface="Verdana" pitchFamily="34" charset="0"/>
                <a:cs typeface="Verdana" pitchFamily="34" charset="0"/>
              </a:rPr>
              <a:t>La aversion a la </a:t>
            </a:r>
            <a:r>
              <a:rPr lang="en-US" sz="2000" dirty="0" err="1" smtClean="0">
                <a:latin typeface="Verdana" pitchFamily="34" charset="0"/>
                <a:ea typeface="Verdana" pitchFamily="34" charset="0"/>
                <a:cs typeface="Verdana" pitchFamily="34" charset="0"/>
              </a:rPr>
              <a:t>pérdida</a:t>
            </a:r>
            <a:r>
              <a:rPr lang="en-US" sz="2000" dirty="0" smtClean="0">
                <a:latin typeface="Verdana" pitchFamily="34" charset="0"/>
                <a:ea typeface="Verdana" pitchFamily="34" charset="0"/>
                <a:cs typeface="Verdana" pitchFamily="34" charset="0"/>
              </a:rPr>
              <a:t> se </a:t>
            </a:r>
            <a:r>
              <a:rPr lang="en-US" sz="2000" dirty="0" err="1" smtClean="0">
                <a:latin typeface="Verdana" pitchFamily="34" charset="0"/>
                <a:ea typeface="Verdana" pitchFamily="34" charset="0"/>
                <a:cs typeface="Verdana" pitchFamily="34" charset="0"/>
              </a:rPr>
              <a:t>captura</a:t>
            </a:r>
            <a:r>
              <a:rPr lang="en-US" sz="2000" dirty="0" smtClean="0">
                <a:latin typeface="Verdana" pitchFamily="34" charset="0"/>
                <a:ea typeface="Verdana" pitchFamily="34" charset="0"/>
                <a:cs typeface="Verdana" pitchFamily="34" charset="0"/>
              </a:rPr>
              <a:t> con la </a:t>
            </a:r>
            <a:r>
              <a:rPr lang="en-US" sz="2000" b="1" dirty="0" err="1" smtClean="0">
                <a:latin typeface="Verdana" pitchFamily="34" charset="0"/>
                <a:ea typeface="Verdana" pitchFamily="34" charset="0"/>
                <a:cs typeface="Verdana" pitchFamily="34" charset="0"/>
              </a:rPr>
              <a:t>función</a:t>
            </a:r>
            <a:r>
              <a:rPr lang="en-US" sz="2000" b="1" dirty="0" smtClean="0">
                <a:latin typeface="Verdana" pitchFamily="34" charset="0"/>
                <a:ea typeface="Verdana" pitchFamily="34" charset="0"/>
                <a:cs typeface="Verdana" pitchFamily="34" charset="0"/>
              </a:rPr>
              <a:t> de valor (Prospect theory)</a:t>
            </a:r>
            <a:r>
              <a:rPr lang="en-US" sz="2000" dirty="0" smtClean="0">
                <a:latin typeface="Verdana" pitchFamily="34" charset="0"/>
                <a:ea typeface="Verdana" pitchFamily="34" charset="0"/>
                <a:cs typeface="Verdana" pitchFamily="34" charset="0"/>
              </a:rPr>
              <a:t>.</a:t>
            </a:r>
          </a:p>
          <a:p>
            <a:pPr>
              <a:spcAft>
                <a:spcPts val="600"/>
              </a:spcAft>
            </a:pPr>
            <a:r>
              <a:rPr lang="en-US" sz="2000" dirty="0" smtClean="0">
                <a:latin typeface="Verdana" pitchFamily="34" charset="0"/>
                <a:ea typeface="Verdana" pitchFamily="34" charset="0"/>
                <a:cs typeface="Verdana" pitchFamily="34" charset="0"/>
              </a:rPr>
              <a:t>La </a:t>
            </a:r>
            <a:r>
              <a:rPr lang="en-US" sz="2000" dirty="0" err="1" smtClean="0">
                <a:latin typeface="Verdana" pitchFamily="34" charset="0"/>
                <a:ea typeface="Verdana" pitchFamily="34" charset="0"/>
                <a:cs typeface="Verdana" pitchFamily="34" charset="0"/>
              </a:rPr>
              <a:t>función</a:t>
            </a:r>
            <a:r>
              <a:rPr lang="en-US" sz="2000" dirty="0" smtClean="0">
                <a:latin typeface="Verdana" pitchFamily="34" charset="0"/>
                <a:ea typeface="Verdana" pitchFamily="34" charset="0"/>
                <a:cs typeface="Verdana" pitchFamily="34" charset="0"/>
              </a:rPr>
              <a:t> de valor </a:t>
            </a:r>
            <a:r>
              <a:rPr lang="en-US" sz="2000" dirty="0" err="1" smtClean="0">
                <a:latin typeface="Verdana" pitchFamily="34" charset="0"/>
                <a:ea typeface="Verdana" pitchFamily="34" charset="0"/>
                <a:cs typeface="Verdana" pitchFamily="34" charset="0"/>
              </a:rPr>
              <a:t>tiene</a:t>
            </a:r>
            <a:r>
              <a:rPr lang="en-US" sz="2000" dirty="0" smtClean="0">
                <a:latin typeface="Verdana" pitchFamily="34" charset="0"/>
                <a:ea typeface="Verdana" pitchFamily="34" charset="0"/>
                <a:cs typeface="Verdana" pitchFamily="34" charset="0"/>
              </a:rPr>
              <a:t> dos </a:t>
            </a:r>
            <a:r>
              <a:rPr lang="en-US" sz="2000" dirty="0" err="1" smtClean="0">
                <a:latin typeface="Verdana" pitchFamily="34" charset="0"/>
                <a:ea typeface="Verdana" pitchFamily="34" charset="0"/>
                <a:cs typeface="Verdana" pitchFamily="34" charset="0"/>
              </a:rPr>
              <a:t>características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diferencia</a:t>
            </a:r>
            <a:r>
              <a:rPr lang="en-US" sz="2000" dirty="0" smtClean="0">
                <a:latin typeface="Verdana" pitchFamily="34" charset="0"/>
                <a:ea typeface="Verdana" pitchFamily="34" charset="0"/>
                <a:cs typeface="Verdana" pitchFamily="34" charset="0"/>
              </a:rPr>
              <a:t> de a </a:t>
            </a:r>
            <a:r>
              <a:rPr lang="en-US" sz="2000" dirty="0" err="1" smtClean="0">
                <a:latin typeface="Verdana" pitchFamily="34" charset="0"/>
                <a:ea typeface="Verdana" pitchFamily="34" charset="0"/>
                <a:cs typeface="Verdana" pitchFamily="34" charset="0"/>
              </a:rPr>
              <a:t>función</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utilidad</a:t>
            </a:r>
            <a:r>
              <a:rPr lang="en-US" sz="2000" dirty="0" smtClean="0">
                <a:latin typeface="Verdana" pitchFamily="34" charset="0"/>
                <a:ea typeface="Verdana" pitchFamily="34" charset="0"/>
                <a:cs typeface="Verdana" pitchFamily="34" charset="0"/>
              </a:rPr>
              <a:t> que se </a:t>
            </a:r>
            <a:r>
              <a:rPr lang="en-US" sz="2000" dirty="0" err="1" smtClean="0">
                <a:latin typeface="Verdana" pitchFamily="34" charset="0"/>
                <a:ea typeface="Verdana" pitchFamily="34" charset="0"/>
                <a:cs typeface="Verdana" pitchFamily="34" charset="0"/>
              </a:rPr>
              <a:t>desarrolla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sobre</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totalidad</a:t>
            </a:r>
            <a:r>
              <a:rPr lang="en-US" sz="2000" dirty="0" smtClean="0">
                <a:latin typeface="Verdana" pitchFamily="34" charset="0"/>
                <a:ea typeface="Verdana" pitchFamily="34" charset="0"/>
                <a:cs typeface="Verdana" pitchFamily="34" charset="0"/>
              </a:rPr>
              <a:t> de la </a:t>
            </a:r>
            <a:r>
              <a:rPr lang="en-US" sz="2000" dirty="0" err="1" smtClean="0">
                <a:latin typeface="Verdana" pitchFamily="34" charset="0"/>
                <a:ea typeface="Verdana" pitchFamily="34" charset="0"/>
                <a:cs typeface="Verdana" pitchFamily="34" charset="0"/>
              </a:rPr>
              <a:t>dotación</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función</a:t>
            </a:r>
            <a:r>
              <a:rPr lang="en-US" sz="2000" dirty="0" smtClean="0">
                <a:latin typeface="Verdana" pitchFamily="34" charset="0"/>
                <a:ea typeface="Verdana" pitchFamily="34" charset="0"/>
                <a:cs typeface="Verdana" pitchFamily="34" charset="0"/>
              </a:rPr>
              <a:t> de valor se </a:t>
            </a:r>
            <a:r>
              <a:rPr lang="en-US" sz="2000" dirty="0" err="1" smtClean="0">
                <a:latin typeface="Verdana" pitchFamily="34" charset="0"/>
                <a:ea typeface="Verdana" pitchFamily="34" charset="0"/>
                <a:cs typeface="Verdana" pitchFamily="34" charset="0"/>
              </a:rPr>
              <a:t>desarrolla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sobre</a:t>
            </a:r>
            <a:r>
              <a:rPr lang="en-US" sz="2000" dirty="0" smtClean="0">
                <a:latin typeface="Verdana" pitchFamily="34" charset="0"/>
                <a:ea typeface="Verdana" pitchFamily="34" charset="0"/>
                <a:cs typeface="Verdana" pitchFamily="34" charset="0"/>
              </a:rPr>
              <a:t> los </a:t>
            </a:r>
            <a:r>
              <a:rPr lang="en-US" sz="2000" dirty="0" err="1" smtClean="0">
                <a:latin typeface="Verdana" pitchFamily="34" charset="0"/>
                <a:ea typeface="Verdana" pitchFamily="34" charset="0"/>
                <a:cs typeface="Verdana" pitchFamily="34" charset="0"/>
              </a:rPr>
              <a:t>cambios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dotación</a:t>
            </a:r>
            <a:r>
              <a:rPr lang="en-US" sz="2000" dirty="0" smtClean="0">
                <a:latin typeface="Verdana" pitchFamily="34" charset="0"/>
                <a:ea typeface="Verdana" pitchFamily="34" charset="0"/>
                <a:cs typeface="Verdana" pitchFamily="34" charset="0"/>
              </a:rPr>
              <a:t>; ii) la </a:t>
            </a:r>
            <a:r>
              <a:rPr lang="en-US" sz="2000" dirty="0" err="1" smtClean="0">
                <a:latin typeface="Verdana" pitchFamily="34" charset="0"/>
                <a:ea typeface="Verdana" pitchFamily="34" charset="0"/>
                <a:cs typeface="Verdana" pitchFamily="34" charset="0"/>
              </a:rPr>
              <a:t>función</a:t>
            </a:r>
            <a:r>
              <a:rPr lang="en-US" sz="2000" dirty="0" smtClean="0">
                <a:latin typeface="Verdana" pitchFamily="34" charset="0"/>
                <a:ea typeface="Verdana" pitchFamily="34" charset="0"/>
                <a:cs typeface="Verdana" pitchFamily="34" charset="0"/>
              </a:rPr>
              <a:t> de valor </a:t>
            </a:r>
            <a:r>
              <a:rPr lang="en-US" sz="2000" dirty="0" err="1" smtClean="0">
                <a:latin typeface="Verdana" pitchFamily="34" charset="0"/>
                <a:ea typeface="Verdana" pitchFamily="34" charset="0"/>
                <a:cs typeface="Verdana" pitchFamily="34" charset="0"/>
              </a:rPr>
              <a:t>tiene</a:t>
            </a:r>
            <a:r>
              <a:rPr lang="en-US" sz="2000" dirty="0" smtClean="0">
                <a:latin typeface="Verdana" pitchFamily="34" charset="0"/>
                <a:ea typeface="Verdana" pitchFamily="34" charset="0"/>
                <a:cs typeface="Verdana" pitchFamily="34" charset="0"/>
              </a:rPr>
              <a:t> un </a:t>
            </a:r>
            <a:r>
              <a:rPr lang="en-US" sz="2000" dirty="0" err="1" smtClean="0">
                <a:latin typeface="Verdana" pitchFamily="34" charset="0"/>
                <a:ea typeface="Verdana" pitchFamily="34" charset="0"/>
                <a:cs typeface="Verdana" pitchFamily="34" charset="0"/>
              </a:rPr>
              <a:t>quiebre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punto</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referencia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este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caso</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dotación</a:t>
            </a:r>
            <a:r>
              <a:rPr lang="en-US" sz="2000" dirty="0" smtClean="0">
                <a:latin typeface="Verdana" pitchFamily="34" charset="0"/>
                <a:ea typeface="Verdana" pitchFamily="34" charset="0"/>
                <a:cs typeface="Verdana" pitchFamily="34" charset="0"/>
              </a:rPr>
              <a:t> actual) de </a:t>
            </a:r>
            <a:r>
              <a:rPr lang="en-US" sz="2000" dirty="0" err="1" smtClean="0">
                <a:latin typeface="Verdana" pitchFamily="34" charset="0"/>
                <a:ea typeface="Verdana" pitchFamily="34" charset="0"/>
                <a:cs typeface="Verdana" pitchFamily="34" charset="0"/>
              </a:rPr>
              <a:t>tal</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manera</a:t>
            </a:r>
            <a:r>
              <a:rPr lang="en-US" sz="2000" dirty="0" smtClean="0">
                <a:latin typeface="Verdana" pitchFamily="34" charset="0"/>
                <a:ea typeface="Verdana" pitchFamily="34" charset="0"/>
                <a:cs typeface="Verdana" pitchFamily="34" charset="0"/>
              </a:rPr>
              <a:t> que la </a:t>
            </a:r>
            <a:r>
              <a:rPr lang="en-US" sz="2000" dirty="0" err="1" smtClean="0">
                <a:latin typeface="Verdana" pitchFamily="34" charset="0"/>
                <a:ea typeface="Verdana" pitchFamily="34" charset="0"/>
                <a:cs typeface="Verdana" pitchFamily="34" charset="0"/>
              </a:rPr>
              <a:t>curva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más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empinada</a:t>
            </a:r>
            <a:r>
              <a:rPr lang="en-US" sz="2000" dirty="0" smtClean="0">
                <a:latin typeface="Verdana" pitchFamily="34" charset="0"/>
                <a:ea typeface="Verdana" pitchFamily="34" charset="0"/>
                <a:cs typeface="Verdana" pitchFamily="34" charset="0"/>
              </a:rPr>
              <a:t> a la </a:t>
            </a:r>
            <a:r>
              <a:rPr lang="en-US" sz="2000" dirty="0" err="1" smtClean="0">
                <a:latin typeface="Verdana" pitchFamily="34" charset="0"/>
                <a:ea typeface="Verdana" pitchFamily="34" charset="0"/>
                <a:cs typeface="Verdana" pitchFamily="34" charset="0"/>
              </a:rPr>
              <a:t>izquierda</a:t>
            </a:r>
            <a:r>
              <a:rPr lang="en-US" sz="2000" dirty="0" smtClean="0">
                <a:latin typeface="Verdana" pitchFamily="34" charset="0"/>
                <a:ea typeface="Verdana" pitchFamily="34" charset="0"/>
                <a:cs typeface="Verdana" pitchFamily="34" charset="0"/>
              </a:rPr>
              <a:t> del </a:t>
            </a:r>
            <a:r>
              <a:rPr lang="en-US" sz="2000" dirty="0" err="1" smtClean="0">
                <a:latin typeface="Verdana" pitchFamily="34" charset="0"/>
                <a:ea typeface="Verdana" pitchFamily="34" charset="0"/>
                <a:cs typeface="Verdana" pitchFamily="34" charset="0"/>
              </a:rPr>
              <a:t>origen</a:t>
            </a:r>
            <a:r>
              <a:rPr lang="en-US" sz="2000" dirty="0" smtClean="0">
                <a:latin typeface="Verdana" pitchFamily="34" charset="0"/>
                <a:ea typeface="Verdana" pitchFamily="34" charset="0"/>
                <a:cs typeface="Verdana" pitchFamily="34" charset="0"/>
              </a:rPr>
              <a:t>. </a:t>
            </a:r>
          </a:p>
          <a:p>
            <a:pPr>
              <a:spcAft>
                <a:spcPts val="600"/>
              </a:spcAft>
            </a:pP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figura</a:t>
            </a:r>
            <a:r>
              <a:rPr lang="en-US" sz="2000" dirty="0" smtClean="0">
                <a:latin typeface="Verdana" pitchFamily="34" charset="0"/>
                <a:ea typeface="Verdana" pitchFamily="34" charset="0"/>
                <a:cs typeface="Verdana" pitchFamily="34" charset="0"/>
              </a:rPr>
              <a:t> |v(-</a:t>
            </a:r>
            <a:r>
              <a:rPr lang="en-US" sz="2000" dirty="0">
                <a:latin typeface="Verdana" pitchFamily="34" charset="0"/>
                <a:ea typeface="Verdana" pitchFamily="34" charset="0"/>
                <a:cs typeface="Verdana" pitchFamily="34" charset="0"/>
              </a:rPr>
              <a:t>1)|&gt;|</a:t>
            </a:r>
            <a:r>
              <a:rPr lang="en-US" sz="2000" dirty="0" smtClean="0">
                <a:latin typeface="Verdana" pitchFamily="34" charset="0"/>
                <a:ea typeface="Verdana" pitchFamily="34" charset="0"/>
                <a:cs typeface="Verdana" pitchFamily="34" charset="0"/>
              </a:rPr>
              <a:t>v(+1</a:t>
            </a:r>
            <a:r>
              <a:rPr lang="en-US" sz="2000" dirty="0">
                <a:latin typeface="Verdana" pitchFamily="34" charset="0"/>
                <a:ea typeface="Verdana" pitchFamily="34" charset="0"/>
                <a:cs typeface="Verdana" pitchFamily="34" charset="0"/>
              </a:rPr>
              <a:t>)|</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28</a:t>
            </a:fld>
            <a:endParaRPr lang="en-US"/>
          </a:p>
        </p:txBody>
      </p:sp>
    </p:spTree>
    <p:extLst>
      <p:ext uri="{BB962C8B-B14F-4D97-AF65-F5344CB8AC3E}">
        <p14:creationId xmlns:p14="http://schemas.microsoft.com/office/powerpoint/2010/main" val="8387529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latin typeface="Verdana" pitchFamily="34" charset="0"/>
                <a:ea typeface="Verdana" pitchFamily="34" charset="0"/>
                <a:cs typeface="Verdana" pitchFamily="34" charset="0"/>
              </a:rPr>
              <a:t>Representación</a:t>
            </a:r>
            <a:r>
              <a:rPr lang="en-US" sz="3200" dirty="0" smtClean="0">
                <a:latin typeface="Verdana" pitchFamily="34" charset="0"/>
                <a:ea typeface="Verdana" pitchFamily="34" charset="0"/>
                <a:cs typeface="Verdana" pitchFamily="34" charset="0"/>
              </a:rPr>
              <a:t> </a:t>
            </a:r>
            <a:r>
              <a:rPr lang="en-US" sz="3200" dirty="0" err="1" smtClean="0">
                <a:latin typeface="Verdana" pitchFamily="34" charset="0"/>
                <a:ea typeface="Verdana" pitchFamily="34" charset="0"/>
                <a:cs typeface="Verdana" pitchFamily="34" charset="0"/>
              </a:rPr>
              <a:t>función</a:t>
            </a:r>
            <a:r>
              <a:rPr lang="en-US" sz="3200" dirty="0" smtClean="0">
                <a:latin typeface="Verdana" pitchFamily="34" charset="0"/>
                <a:ea typeface="Verdana" pitchFamily="34" charset="0"/>
                <a:cs typeface="Verdana" pitchFamily="34" charset="0"/>
              </a:rPr>
              <a:t> de valor</a:t>
            </a:r>
            <a:endParaRPr lang="en-US" sz="32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pPr>
              <a:spcAft>
                <a:spcPts val="600"/>
              </a:spcAft>
            </a:pPr>
            <a:r>
              <a:rPr lang="en-US" sz="2800" dirty="0" smtClean="0">
                <a:latin typeface="Verdana" pitchFamily="34" charset="0"/>
                <a:ea typeface="Verdana" pitchFamily="34" charset="0"/>
                <a:cs typeface="Verdana" pitchFamily="34" charset="0"/>
              </a:rPr>
              <a:t>La </a:t>
            </a:r>
            <a:r>
              <a:rPr lang="en-US" sz="2800" dirty="0" err="1" smtClean="0">
                <a:latin typeface="Verdana" pitchFamily="34" charset="0"/>
                <a:ea typeface="Verdana" pitchFamily="34" charset="0"/>
                <a:cs typeface="Verdana" pitchFamily="34" charset="0"/>
              </a:rPr>
              <a:t>aversión</a:t>
            </a:r>
            <a:r>
              <a:rPr lang="en-US" sz="2800" dirty="0" smtClean="0">
                <a:latin typeface="Verdana" pitchFamily="34" charset="0"/>
                <a:ea typeface="Verdana" pitchFamily="34" charset="0"/>
                <a:cs typeface="Verdana" pitchFamily="34" charset="0"/>
              </a:rPr>
              <a:t> al </a:t>
            </a:r>
            <a:r>
              <a:rPr lang="en-US" sz="2800" dirty="0" err="1" smtClean="0">
                <a:latin typeface="Verdana" pitchFamily="34" charset="0"/>
                <a:ea typeface="Verdana" pitchFamily="34" charset="0"/>
                <a:cs typeface="Verdana" pitchFamily="34" charset="0"/>
              </a:rPr>
              <a:t>riesgo</a:t>
            </a:r>
            <a:r>
              <a:rPr lang="en-US" sz="2800" dirty="0" smtClean="0">
                <a:latin typeface="Verdana" pitchFamily="34" charset="0"/>
                <a:ea typeface="Verdana" pitchFamily="34" charset="0"/>
                <a:cs typeface="Verdana" pitchFamily="34" charset="0"/>
              </a:rPr>
              <a:t> y el </a:t>
            </a:r>
            <a:r>
              <a:rPr lang="en-US" sz="2800" dirty="0" err="1" smtClean="0">
                <a:latin typeface="Verdana" pitchFamily="34" charset="0"/>
                <a:ea typeface="Verdana" pitchFamily="34" charset="0"/>
                <a:cs typeface="Verdana" pitchFamily="34" charset="0"/>
              </a:rPr>
              <a:t>efecto</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dotación</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puede</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ser</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modelado</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gráficamente</a:t>
            </a:r>
            <a:r>
              <a:rPr lang="en-US" sz="2800" dirty="0" smtClean="0">
                <a:latin typeface="Verdana" pitchFamily="34" charset="0"/>
                <a:ea typeface="Verdana" pitchFamily="34" charset="0"/>
                <a:cs typeface="Verdana" pitchFamily="34" charset="0"/>
              </a:rPr>
              <a:t>.</a:t>
            </a:r>
            <a:endParaRPr lang="en-US" sz="2800" i="1" dirty="0">
              <a:solidFill>
                <a:schemeClr val="bg1"/>
              </a:solidFill>
              <a:latin typeface="Verdana" pitchFamily="34" charset="0"/>
              <a:ea typeface="Verdana" pitchFamily="34" charset="0"/>
              <a:cs typeface="Verdana"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819400"/>
            <a:ext cx="5181600" cy="361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29</a:t>
            </a:fld>
            <a:endParaRPr lang="en-US"/>
          </a:p>
        </p:txBody>
      </p:sp>
    </p:spTree>
    <p:extLst>
      <p:ext uri="{BB962C8B-B14F-4D97-AF65-F5344CB8AC3E}">
        <p14:creationId xmlns:p14="http://schemas.microsoft.com/office/powerpoint/2010/main" val="30623296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762000"/>
            <a:ext cx="8229600" cy="5364163"/>
          </a:xfrm>
        </p:spPr>
        <p:txBody>
          <a:bodyPr>
            <a:normAutofit/>
          </a:bodyPr>
          <a:lstStyle/>
          <a:p>
            <a:pPr>
              <a:spcAft>
                <a:spcPts val="600"/>
              </a:spcAft>
            </a:pPr>
            <a:r>
              <a:rPr lang="en-US" sz="2400" dirty="0" err="1" smtClean="0">
                <a:latin typeface="Verdana" pitchFamily="34" charset="0"/>
                <a:ea typeface="Verdana" pitchFamily="34" charset="0"/>
                <a:cs typeface="Verdana" pitchFamily="34" charset="0"/>
              </a:rPr>
              <a:t>Supongamos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deseamos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comprar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una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propiedad</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cuál</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a:t>
            </a:r>
            <a:r>
              <a:rPr lang="en-US" sz="2400" dirty="0" smtClean="0">
                <a:latin typeface="Verdana" pitchFamily="34" charset="0"/>
                <a:ea typeface="Verdana" pitchFamily="34" charset="0"/>
                <a:cs typeface="Verdana" pitchFamily="34" charset="0"/>
              </a:rPr>
              <a:t> el </a:t>
            </a:r>
            <a:r>
              <a:rPr lang="en-US" sz="2400" dirty="0" err="1" smtClean="0">
                <a:latin typeface="Verdana" pitchFamily="34" charset="0"/>
                <a:ea typeface="Verdana" pitchFamily="34" charset="0"/>
                <a:cs typeface="Verdana" pitchFamily="34" charset="0"/>
              </a:rPr>
              <a:t>costo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Existe</a:t>
            </a:r>
            <a:r>
              <a:rPr lang="en-US" sz="2400" dirty="0" smtClean="0">
                <a:latin typeface="Verdana" pitchFamily="34" charset="0"/>
                <a:ea typeface="Verdana" pitchFamily="34" charset="0"/>
                <a:cs typeface="Verdana" pitchFamily="34" charset="0"/>
              </a:rPr>
              <a:t> un </a:t>
            </a:r>
            <a:r>
              <a:rPr lang="en-US" sz="2400" dirty="0" err="1" smtClean="0">
                <a:latin typeface="Verdana" pitchFamily="34" charset="0"/>
                <a:ea typeface="Verdana" pitchFamily="34" charset="0"/>
                <a:cs typeface="Verdana" pitchFamily="34" charset="0"/>
              </a:rPr>
              <a:t>costo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explícito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el valor que </a:t>
            </a:r>
            <a:r>
              <a:rPr lang="en-US" sz="2400" dirty="0" err="1" smtClean="0">
                <a:latin typeface="Verdana" pitchFamily="34" charset="0"/>
                <a:ea typeface="Verdana" pitchFamily="34" charset="0"/>
                <a:cs typeface="Verdana" pitchFamily="34" charset="0"/>
              </a:rPr>
              <a:t>pide</a:t>
            </a:r>
            <a:r>
              <a:rPr lang="en-US" sz="2400" dirty="0" smtClean="0">
                <a:latin typeface="Verdana" pitchFamily="34" charset="0"/>
                <a:ea typeface="Verdana" pitchFamily="34" charset="0"/>
                <a:cs typeface="Verdana" pitchFamily="34" charset="0"/>
              </a:rPr>
              <a:t> el </a:t>
            </a:r>
            <a:r>
              <a:rPr lang="en-US" sz="2400" dirty="0" err="1" smtClean="0">
                <a:latin typeface="Verdana" pitchFamily="34" charset="0"/>
                <a:ea typeface="Verdana" pitchFamily="34" charset="0"/>
                <a:cs typeface="Verdana" pitchFamily="34" charset="0"/>
              </a:rPr>
              <a:t>vendedor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Existe</a:t>
            </a:r>
            <a:r>
              <a:rPr lang="en-US" sz="2400" dirty="0" smtClean="0">
                <a:latin typeface="Verdana" pitchFamily="34" charset="0"/>
                <a:ea typeface="Verdana" pitchFamily="34" charset="0"/>
                <a:cs typeface="Verdana" pitchFamily="34" charset="0"/>
              </a:rPr>
              <a:t> un </a:t>
            </a:r>
            <a:r>
              <a:rPr lang="en-US" sz="2400" dirty="0" err="1" smtClean="0">
                <a:latin typeface="Verdana" pitchFamily="34" charset="0"/>
                <a:ea typeface="Verdana" pitchFamily="34" charset="0"/>
                <a:cs typeface="Verdana" pitchFamily="34" charset="0"/>
              </a:rPr>
              <a:t>costo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implícito</a:t>
            </a:r>
            <a:r>
              <a:rPr lang="en-US" sz="2400" dirty="0" smtClean="0">
                <a:latin typeface="Verdana" pitchFamily="34" charset="0"/>
                <a:ea typeface="Verdana" pitchFamily="34" charset="0"/>
                <a:cs typeface="Verdana" pitchFamily="34" charset="0"/>
              </a:rPr>
              <a:t> o real </a:t>
            </a:r>
            <a:r>
              <a:rPr lang="en-US" sz="2400" dirty="0" err="1" smtClean="0">
                <a:latin typeface="Verdana" pitchFamily="34" charset="0"/>
                <a:ea typeface="Verdana" pitchFamily="34" charset="0"/>
                <a:cs typeface="Verdana" pitchFamily="34" charset="0"/>
              </a:rPr>
              <a:t>representado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por</a:t>
            </a:r>
            <a:r>
              <a:rPr lang="en-US" sz="2400" dirty="0" smtClean="0">
                <a:latin typeface="Verdana" pitchFamily="34" charset="0"/>
                <a:ea typeface="Verdana" pitchFamily="34" charset="0"/>
                <a:cs typeface="Verdana" pitchFamily="34" charset="0"/>
              </a:rPr>
              <a:t> el valor que </a:t>
            </a:r>
            <a:r>
              <a:rPr lang="en-US" sz="2400" dirty="0" err="1" smtClean="0">
                <a:latin typeface="Verdana" pitchFamily="34" charset="0"/>
                <a:ea typeface="Verdana" pitchFamily="34" charset="0"/>
                <a:cs typeface="Verdana" pitchFamily="34" charset="0"/>
              </a:rPr>
              <a:t>descartamos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cuando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compramos</a:t>
            </a:r>
            <a:r>
              <a:rPr lang="en-US" sz="2400" dirty="0" smtClean="0">
                <a:latin typeface="Verdana" pitchFamily="34" charset="0"/>
                <a:ea typeface="Verdana" pitchFamily="34" charset="0"/>
                <a:cs typeface="Verdana" pitchFamily="34" charset="0"/>
              </a:rPr>
              <a:t> la </a:t>
            </a:r>
            <a:r>
              <a:rPr lang="en-US" sz="2400" dirty="0" err="1" smtClean="0">
                <a:latin typeface="Verdana" pitchFamily="34" charset="0"/>
                <a:ea typeface="Verdana" pitchFamily="34" charset="0"/>
                <a:cs typeface="Verdana" pitchFamily="34" charset="0"/>
              </a:rPr>
              <a:t>propiedad</a:t>
            </a:r>
            <a:r>
              <a:rPr lang="en-US" sz="2400" dirty="0" smtClean="0">
                <a:latin typeface="Verdana" pitchFamily="34" charset="0"/>
                <a:ea typeface="Verdana" pitchFamily="34" charset="0"/>
                <a:cs typeface="Verdana" pitchFamily="34" charset="0"/>
              </a:rPr>
              <a:t>. </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3</a:t>
            </a:fld>
            <a:endParaRPr lang="en-US"/>
          </a:p>
        </p:txBody>
      </p:sp>
    </p:spTree>
    <p:extLst>
      <p:ext uri="{BB962C8B-B14F-4D97-AF65-F5344CB8AC3E}">
        <p14:creationId xmlns:p14="http://schemas.microsoft.com/office/powerpoint/2010/main" val="18167113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Autofit/>
          </a:bodyPr>
          <a:lstStyle/>
          <a:p>
            <a:r>
              <a:rPr lang="en-US" sz="2400" dirty="0" err="1" smtClean="0">
                <a:latin typeface="Verdana" pitchFamily="34" charset="0"/>
                <a:ea typeface="Verdana" pitchFamily="34" charset="0"/>
                <a:cs typeface="Verdana" pitchFamily="34" charset="0"/>
              </a:rPr>
              <a:t>Aversión</a:t>
            </a:r>
            <a:r>
              <a:rPr lang="en-US" sz="2400" dirty="0" smtClean="0">
                <a:latin typeface="Verdana" pitchFamily="34" charset="0"/>
                <a:ea typeface="Verdana" pitchFamily="34" charset="0"/>
                <a:cs typeface="Verdana" pitchFamily="34" charset="0"/>
              </a:rPr>
              <a:t> a la </a:t>
            </a:r>
            <a:r>
              <a:rPr lang="en-US" sz="2400" dirty="0" err="1" smtClean="0">
                <a:latin typeface="Verdana" pitchFamily="34" charset="0"/>
                <a:ea typeface="Verdana" pitchFamily="34" charset="0"/>
                <a:cs typeface="Verdana" pitchFamily="34" charset="0"/>
              </a:rPr>
              <a:t>pérdida</a:t>
            </a:r>
            <a:r>
              <a:rPr lang="en-US" sz="2400" dirty="0" smtClean="0">
                <a:latin typeface="Verdana" pitchFamily="34" charset="0"/>
                <a:ea typeface="Verdana" pitchFamily="34" charset="0"/>
                <a:cs typeface="Verdana" pitchFamily="34" charset="0"/>
              </a:rPr>
              <a:t> y </a:t>
            </a:r>
            <a:r>
              <a:rPr lang="en-US" sz="2400" dirty="0" err="1" smtClean="0">
                <a:latin typeface="Verdana" pitchFamily="34" charset="0"/>
                <a:ea typeface="Verdana" pitchFamily="34" charset="0"/>
                <a:cs typeface="Verdana" pitchFamily="34" charset="0"/>
              </a:rPr>
              <a:t>curvas</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indiferencia</a:t>
            </a:r>
            <a:endParaRPr lang="en-US" sz="24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685800"/>
            <a:ext cx="8229600" cy="5440363"/>
          </a:xfrm>
        </p:spPr>
        <p:txBody>
          <a:bodyPr>
            <a:normAutofit/>
          </a:bodyPr>
          <a:lstStyle/>
          <a:p>
            <a:pPr>
              <a:spcAft>
                <a:spcPts val="600"/>
              </a:spcAft>
            </a:pPr>
            <a:endParaRPr lang="en-US" sz="2000" dirty="0" smtClean="0">
              <a:latin typeface="Verdana" pitchFamily="34" charset="0"/>
              <a:ea typeface="Verdana" pitchFamily="34" charset="0"/>
              <a:cs typeface="Verdana" pitchFamily="34" charset="0"/>
            </a:endParaRPr>
          </a:p>
          <a:p>
            <a:pPr>
              <a:spcAft>
                <a:spcPts val="600"/>
              </a:spcAft>
            </a:pPr>
            <a:r>
              <a:rPr lang="en-US" sz="2800" dirty="0" err="1" smtClean="0">
                <a:latin typeface="Verdana" pitchFamily="34" charset="0"/>
                <a:ea typeface="Verdana" pitchFamily="34" charset="0"/>
                <a:cs typeface="Verdana" pitchFamily="34" charset="0"/>
              </a:rPr>
              <a:t>En</a:t>
            </a:r>
            <a:r>
              <a:rPr lang="en-US" sz="2800" dirty="0" smtClean="0">
                <a:latin typeface="Verdana" pitchFamily="34" charset="0"/>
                <a:ea typeface="Verdana" pitchFamily="34" charset="0"/>
                <a:cs typeface="Verdana" pitchFamily="34" charset="0"/>
              </a:rPr>
              <a:t> la </a:t>
            </a:r>
            <a:r>
              <a:rPr lang="en-US" sz="2800" dirty="0" err="1" smtClean="0">
                <a:latin typeface="Verdana" pitchFamily="34" charset="0"/>
                <a:ea typeface="Verdana" pitchFamily="34" charset="0"/>
                <a:cs typeface="Verdana" pitchFamily="34" charset="0"/>
              </a:rPr>
              <a:t>teoría</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como</a:t>
            </a:r>
            <a:r>
              <a:rPr lang="en-US" sz="2800" dirty="0" smtClean="0">
                <a:latin typeface="Verdana" pitchFamily="34" charset="0"/>
                <a:ea typeface="Verdana" pitchFamily="34" charset="0"/>
                <a:cs typeface="Verdana" pitchFamily="34" charset="0"/>
              </a:rPr>
              <a:t> las </a:t>
            </a:r>
            <a:r>
              <a:rPr lang="en-US" sz="2800" dirty="0" err="1" smtClean="0">
                <a:latin typeface="Verdana" pitchFamily="34" charset="0"/>
                <a:ea typeface="Verdana" pitchFamily="34" charset="0"/>
                <a:cs typeface="Verdana" pitchFamily="34" charset="0"/>
              </a:rPr>
              <a:t>preferencias</a:t>
            </a:r>
            <a:r>
              <a:rPr lang="en-US" sz="2800" dirty="0" smtClean="0">
                <a:latin typeface="Verdana" pitchFamily="34" charset="0"/>
                <a:ea typeface="Verdana" pitchFamily="34" charset="0"/>
                <a:cs typeface="Verdana" pitchFamily="34" charset="0"/>
              </a:rPr>
              <a:t> son </a:t>
            </a:r>
            <a:r>
              <a:rPr lang="en-US" sz="2800" dirty="0" err="1" smtClean="0">
                <a:latin typeface="Verdana" pitchFamily="34" charset="0"/>
                <a:ea typeface="Verdana" pitchFamily="34" charset="0"/>
                <a:cs typeface="Verdana" pitchFamily="34" charset="0"/>
              </a:rPr>
              <a:t>independientes</a:t>
            </a:r>
            <a:r>
              <a:rPr lang="en-US" sz="2800" dirty="0" smtClean="0">
                <a:latin typeface="Verdana" pitchFamily="34" charset="0"/>
                <a:ea typeface="Verdana" pitchFamily="34" charset="0"/>
                <a:cs typeface="Verdana" pitchFamily="34" charset="0"/>
              </a:rPr>
              <a:t> de la </a:t>
            </a:r>
            <a:r>
              <a:rPr lang="en-US" sz="2800" dirty="0" err="1" smtClean="0">
                <a:latin typeface="Verdana" pitchFamily="34" charset="0"/>
                <a:ea typeface="Verdana" pitchFamily="34" charset="0"/>
                <a:cs typeface="Verdana" pitchFamily="34" charset="0"/>
              </a:rPr>
              <a:t>dotación</a:t>
            </a:r>
            <a:r>
              <a:rPr lang="en-US" sz="2800" dirty="0" smtClean="0">
                <a:latin typeface="Verdana" pitchFamily="34" charset="0"/>
                <a:ea typeface="Verdana" pitchFamily="34" charset="0"/>
                <a:cs typeface="Verdana" pitchFamily="34" charset="0"/>
              </a:rPr>
              <a:t>, las </a:t>
            </a:r>
            <a:r>
              <a:rPr lang="en-US" sz="2800" dirty="0" err="1" smtClean="0">
                <a:latin typeface="Verdana" pitchFamily="34" charset="0"/>
                <a:ea typeface="Verdana" pitchFamily="34" charset="0"/>
                <a:cs typeface="Verdana" pitchFamily="34" charset="0"/>
              </a:rPr>
              <a:t>curvas</a:t>
            </a:r>
            <a:r>
              <a:rPr lang="en-US" sz="2800" dirty="0" smtClean="0">
                <a:latin typeface="Verdana" pitchFamily="34" charset="0"/>
                <a:ea typeface="Verdana" pitchFamily="34" charset="0"/>
                <a:cs typeface="Verdana" pitchFamily="34" charset="0"/>
              </a:rPr>
              <a:t> de </a:t>
            </a:r>
            <a:r>
              <a:rPr lang="en-US" sz="2800" dirty="0" err="1" smtClean="0">
                <a:latin typeface="Verdana" pitchFamily="34" charset="0"/>
                <a:ea typeface="Verdana" pitchFamily="34" charset="0"/>
                <a:cs typeface="Verdana" pitchFamily="34" charset="0"/>
              </a:rPr>
              <a:t>indiferencia</a:t>
            </a:r>
            <a:r>
              <a:rPr lang="en-US" sz="2800" dirty="0" smtClean="0">
                <a:latin typeface="Verdana" pitchFamily="34" charset="0"/>
                <a:ea typeface="Verdana" pitchFamily="34" charset="0"/>
                <a:cs typeface="Verdana" pitchFamily="34" charset="0"/>
              </a:rPr>
              <a:t> son </a:t>
            </a:r>
            <a:r>
              <a:rPr lang="en-US" sz="2800" dirty="0" err="1" smtClean="0">
                <a:latin typeface="Verdana" pitchFamily="34" charset="0"/>
                <a:ea typeface="Verdana" pitchFamily="34" charset="0"/>
                <a:cs typeface="Verdana" pitchFamily="34" charset="0"/>
              </a:rPr>
              <a:t>independientes</a:t>
            </a:r>
            <a:r>
              <a:rPr lang="en-US" sz="2800" dirty="0" smtClean="0">
                <a:latin typeface="Verdana" pitchFamily="34" charset="0"/>
                <a:ea typeface="Verdana" pitchFamily="34" charset="0"/>
                <a:cs typeface="Verdana" pitchFamily="34" charset="0"/>
              </a:rPr>
              <a:t> de la </a:t>
            </a:r>
            <a:r>
              <a:rPr lang="en-US" sz="2800" dirty="0" err="1" smtClean="0">
                <a:latin typeface="Verdana" pitchFamily="34" charset="0"/>
                <a:ea typeface="Verdana" pitchFamily="34" charset="0"/>
                <a:cs typeface="Verdana" pitchFamily="34" charset="0"/>
              </a:rPr>
              <a:t>dotación</a:t>
            </a:r>
            <a:r>
              <a:rPr lang="en-US" sz="2800" dirty="0" smtClean="0">
                <a:latin typeface="Verdana" pitchFamily="34" charset="0"/>
                <a:ea typeface="Verdana" pitchFamily="34" charset="0"/>
                <a:cs typeface="Verdana" pitchFamily="34" charset="0"/>
              </a:rPr>
              <a:t>: son reversible, </a:t>
            </a:r>
            <a:r>
              <a:rPr lang="en-US" sz="2800" dirty="0" err="1" smtClean="0">
                <a:latin typeface="Verdana" pitchFamily="34" charset="0"/>
                <a:ea typeface="Verdana" pitchFamily="34" charset="0"/>
                <a:cs typeface="Verdana" pitchFamily="34" charset="0"/>
              </a:rPr>
              <a:t>describen</a:t>
            </a:r>
            <a:r>
              <a:rPr lang="en-US" sz="2800" dirty="0" smtClean="0">
                <a:latin typeface="Verdana" pitchFamily="34" charset="0"/>
                <a:ea typeface="Verdana" pitchFamily="34" charset="0"/>
                <a:cs typeface="Verdana" pitchFamily="34" charset="0"/>
              </a:rPr>
              <a:t> las </a:t>
            </a:r>
            <a:r>
              <a:rPr lang="en-US" sz="2800" dirty="0" err="1" smtClean="0">
                <a:latin typeface="Verdana" pitchFamily="34" charset="0"/>
                <a:ea typeface="Verdana" pitchFamily="34" charset="0"/>
                <a:cs typeface="Verdana" pitchFamily="34" charset="0"/>
              </a:rPr>
              <a:t>preferencias</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sobre</a:t>
            </a:r>
            <a:r>
              <a:rPr lang="en-US" sz="2800" dirty="0" smtClean="0">
                <a:latin typeface="Verdana" pitchFamily="34" charset="0"/>
                <a:ea typeface="Verdana" pitchFamily="34" charset="0"/>
                <a:cs typeface="Verdana" pitchFamily="34" charset="0"/>
              </a:rPr>
              <a:t> “x” e “y” </a:t>
            </a:r>
            <a:r>
              <a:rPr lang="en-US" sz="2800" dirty="0" err="1" smtClean="0">
                <a:latin typeface="Verdana" pitchFamily="34" charset="0"/>
                <a:ea typeface="Verdana" pitchFamily="34" charset="0"/>
                <a:cs typeface="Verdana" pitchFamily="34" charset="0"/>
              </a:rPr>
              <a:t>independiente</a:t>
            </a:r>
            <a:r>
              <a:rPr lang="en-US" sz="2800" dirty="0" smtClean="0">
                <a:latin typeface="Verdana" pitchFamily="34" charset="0"/>
                <a:ea typeface="Verdana" pitchFamily="34" charset="0"/>
                <a:cs typeface="Verdana" pitchFamily="34" charset="0"/>
              </a:rPr>
              <a:t> de la </a:t>
            </a:r>
            <a:r>
              <a:rPr lang="en-US" sz="2800" dirty="0" err="1" smtClean="0">
                <a:latin typeface="Verdana" pitchFamily="34" charset="0"/>
                <a:ea typeface="Verdana" pitchFamily="34" charset="0"/>
                <a:cs typeface="Verdana" pitchFamily="34" charset="0"/>
              </a:rPr>
              <a:t>dotación</a:t>
            </a:r>
            <a:r>
              <a:rPr lang="en-US" sz="2800" dirty="0" smtClean="0">
                <a:latin typeface="Verdana" pitchFamily="34" charset="0"/>
                <a:ea typeface="Verdana" pitchFamily="34" charset="0"/>
                <a:cs typeface="Verdana" pitchFamily="34" charset="0"/>
              </a:rPr>
              <a:t>. </a:t>
            </a:r>
          </a:p>
          <a:p>
            <a:pPr>
              <a:spcAft>
                <a:spcPts val="600"/>
              </a:spcAft>
            </a:pPr>
            <a:endParaRPr lang="en-US" sz="2800" dirty="0" smtClean="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30</a:t>
            </a:fld>
            <a:endParaRPr lang="en-US"/>
          </a:p>
        </p:txBody>
      </p:sp>
    </p:spTree>
    <p:extLst>
      <p:ext uri="{BB962C8B-B14F-4D97-AF65-F5344CB8AC3E}">
        <p14:creationId xmlns:p14="http://schemas.microsoft.com/office/powerpoint/2010/main" val="10484768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Verdana" pitchFamily="34" charset="0"/>
                <a:ea typeface="Verdana" pitchFamily="34" charset="0"/>
                <a:cs typeface="Verdana" pitchFamily="34" charset="0"/>
              </a:rPr>
              <a:t>Curvas</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indiferencia</a:t>
            </a:r>
            <a:r>
              <a:rPr lang="en-US" dirty="0" smtClean="0">
                <a:latin typeface="Verdana" pitchFamily="34" charset="0"/>
                <a:ea typeface="Verdana" pitchFamily="34" charset="0"/>
                <a:cs typeface="Verdana" pitchFamily="34" charset="0"/>
              </a:rPr>
              <a:t/>
            </a:r>
            <a:br>
              <a:rPr lang="en-US" dirty="0" smtClean="0">
                <a:latin typeface="Verdana" pitchFamily="34" charset="0"/>
                <a:ea typeface="Verdana" pitchFamily="34" charset="0"/>
                <a:cs typeface="Verdana" pitchFamily="34" charset="0"/>
              </a:rPr>
            </a:br>
            <a:r>
              <a:rPr lang="en-US" b="1" dirty="0" smtClean="0">
                <a:latin typeface="Verdana" pitchFamily="34" charset="0"/>
                <a:ea typeface="Verdana" pitchFamily="34" charset="0"/>
                <a:cs typeface="Verdana" pitchFamily="34" charset="0"/>
              </a:rPr>
              <a:t>sin </a:t>
            </a:r>
            <a:r>
              <a:rPr lang="en-US" dirty="0" err="1" smtClean="0">
                <a:latin typeface="Verdana" pitchFamily="34" charset="0"/>
                <a:ea typeface="Verdana" pitchFamily="34" charset="0"/>
                <a:cs typeface="Verdana" pitchFamily="34" charset="0"/>
              </a:rPr>
              <a:t>aversión</a:t>
            </a:r>
            <a:r>
              <a:rPr lang="en-US" dirty="0" smtClean="0">
                <a:latin typeface="Verdana" pitchFamily="34" charset="0"/>
                <a:ea typeface="Verdana" pitchFamily="34" charset="0"/>
                <a:cs typeface="Verdana" pitchFamily="34" charset="0"/>
              </a:rPr>
              <a:t> a la </a:t>
            </a:r>
            <a:r>
              <a:rPr lang="en-US" dirty="0" err="1" smtClean="0">
                <a:latin typeface="Verdana" pitchFamily="34" charset="0"/>
                <a:ea typeface="Verdana" pitchFamily="34" charset="0"/>
                <a:cs typeface="Verdana" pitchFamily="34" charset="0"/>
              </a:rPr>
              <a:t>pérdida</a:t>
            </a:r>
            <a:endParaRPr lang="en-US" dirty="0">
              <a:latin typeface="Verdana" pitchFamily="34" charset="0"/>
              <a:ea typeface="Verdana" pitchFamily="34" charset="0"/>
              <a:cs typeface="Verdana" pitchFamily="34" charset="0"/>
            </a:endParaRPr>
          </a:p>
        </p:txBody>
      </p:sp>
      <p:pic>
        <p:nvPicPr>
          <p:cNvPr id="4098"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4560" y="1645920"/>
            <a:ext cx="50292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304800" y="5257800"/>
            <a:ext cx="8458200" cy="1077218"/>
          </a:xfrm>
          <a:prstGeom prst="rect">
            <a:avLst/>
          </a:prstGeom>
          <a:noFill/>
        </p:spPr>
        <p:txBody>
          <a:bodyPr wrap="square" rtlCol="0">
            <a:spAutoFit/>
          </a:bodyPr>
          <a:lstStyle/>
          <a:p>
            <a:r>
              <a:rPr lang="en-US" sz="3200" dirty="0" smtClean="0">
                <a:solidFill>
                  <a:schemeClr val="bg1"/>
                </a:solidFill>
              </a:rPr>
              <a:t>A bundle of 3 bananas and 1 apple equals 1 banana and 3 apples, irrespective of endowment.</a:t>
            </a:r>
            <a:endParaRPr lang="en-US" sz="3200" dirty="0">
              <a:solidFill>
                <a:schemeClr val="bg1"/>
              </a:solidFill>
            </a:endParaRPr>
          </a:p>
        </p:txBody>
      </p:sp>
      <p:sp>
        <p:nvSpPr>
          <p:cNvPr id="3" name="Footer Placeholder 2"/>
          <p:cNvSpPr>
            <a:spLocks noGrp="1"/>
          </p:cNvSpPr>
          <p:nvPr>
            <p:ph type="ftr" sz="quarter" idx="11"/>
          </p:nvPr>
        </p:nvSpPr>
        <p:spPr/>
        <p:txBody>
          <a:bodyPr/>
          <a:lstStyle/>
          <a:p>
            <a:r>
              <a:rPr lang="en-US" smtClean="0"/>
              <a:t>©Erik Angner</a:t>
            </a:r>
            <a:endParaRPr lang="en-US" dirty="0"/>
          </a:p>
        </p:txBody>
      </p:sp>
      <p:sp>
        <p:nvSpPr>
          <p:cNvPr id="4" name="Slide Number Placeholder 3"/>
          <p:cNvSpPr>
            <a:spLocks noGrp="1"/>
          </p:cNvSpPr>
          <p:nvPr>
            <p:ph type="sldNum" sz="quarter" idx="12"/>
          </p:nvPr>
        </p:nvSpPr>
        <p:spPr/>
        <p:txBody>
          <a:bodyPr/>
          <a:lstStyle/>
          <a:p>
            <a:fld id="{36BB83FF-8903-4890-88F1-0FBC2A40883E}" type="slidenum">
              <a:rPr lang="en-US" smtClean="0"/>
              <a:t>31</a:t>
            </a:fld>
            <a:endParaRPr lang="en-US"/>
          </a:p>
        </p:txBody>
      </p:sp>
    </p:spTree>
    <p:extLst>
      <p:ext uri="{BB962C8B-B14F-4D97-AF65-F5344CB8AC3E}">
        <p14:creationId xmlns:p14="http://schemas.microsoft.com/office/powerpoint/2010/main" val="11244485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Autofit/>
          </a:bodyPr>
          <a:lstStyle/>
          <a:p>
            <a:endParaRPr lang="en-US" sz="24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685800"/>
            <a:ext cx="8229600" cy="5440363"/>
          </a:xfrm>
        </p:spPr>
        <p:txBody>
          <a:bodyPr>
            <a:normAutofit/>
          </a:bodyPr>
          <a:lstStyle/>
          <a:p>
            <a:pPr>
              <a:spcAft>
                <a:spcPts val="600"/>
              </a:spcAft>
            </a:pPr>
            <a:r>
              <a:rPr lang="en-US" sz="2000" dirty="0" smtClean="0">
                <a:latin typeface="Verdana" pitchFamily="34" charset="0"/>
                <a:ea typeface="Verdana" pitchFamily="34" charset="0"/>
                <a:cs typeface="Verdana" pitchFamily="34" charset="0"/>
              </a:rPr>
              <a:t>La aversion a la </a:t>
            </a:r>
            <a:r>
              <a:rPr lang="en-US" sz="2000" dirty="0" err="1" smtClean="0">
                <a:latin typeface="Verdana" pitchFamily="34" charset="0"/>
                <a:ea typeface="Verdana" pitchFamily="34" charset="0"/>
                <a:cs typeface="Verdana" pitchFamily="34" charset="0"/>
              </a:rPr>
              <a:t>pérdida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implica</a:t>
            </a:r>
            <a:r>
              <a:rPr lang="en-US" sz="2000" dirty="0" smtClean="0">
                <a:latin typeface="Verdana" pitchFamily="34" charset="0"/>
                <a:ea typeface="Verdana" pitchFamily="34" charset="0"/>
                <a:cs typeface="Verdana" pitchFamily="34" charset="0"/>
              </a:rPr>
              <a:t> que las </a:t>
            </a:r>
            <a:r>
              <a:rPr lang="en-US" sz="2000" dirty="0" err="1" smtClean="0">
                <a:latin typeface="Verdana" pitchFamily="34" charset="0"/>
                <a:ea typeface="Verdana" pitchFamily="34" charset="0"/>
                <a:cs typeface="Verdana" pitchFamily="34" charset="0"/>
              </a:rPr>
              <a:t>curvas</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indiferencia</a:t>
            </a:r>
            <a:r>
              <a:rPr lang="en-US" sz="2000" dirty="0" smtClean="0">
                <a:latin typeface="Verdana" pitchFamily="34" charset="0"/>
                <a:ea typeface="Verdana" pitchFamily="34" charset="0"/>
                <a:cs typeface="Verdana" pitchFamily="34" charset="0"/>
              </a:rPr>
              <a:t> no son </a:t>
            </a:r>
            <a:r>
              <a:rPr lang="en-US" sz="2000" dirty="0" err="1" smtClean="0">
                <a:latin typeface="Verdana" pitchFamily="34" charset="0"/>
                <a:ea typeface="Verdana" pitchFamily="34" charset="0"/>
                <a:cs typeface="Verdana" pitchFamily="34" charset="0"/>
              </a:rPr>
              <a:t>independientes</a:t>
            </a:r>
            <a:r>
              <a:rPr lang="en-US" sz="2000" dirty="0" smtClean="0">
                <a:latin typeface="Verdana" pitchFamily="34" charset="0"/>
                <a:ea typeface="Verdana" pitchFamily="34" charset="0"/>
                <a:cs typeface="Verdana" pitchFamily="34" charset="0"/>
              </a:rPr>
              <a:t> de la </a:t>
            </a:r>
            <a:r>
              <a:rPr lang="en-US" sz="2000" dirty="0" err="1" smtClean="0">
                <a:latin typeface="Verdana" pitchFamily="34" charset="0"/>
                <a:ea typeface="Verdana" pitchFamily="34" charset="0"/>
                <a:cs typeface="Verdana" pitchFamily="34" charset="0"/>
              </a:rPr>
              <a:t>dotación</a:t>
            </a:r>
            <a:r>
              <a:rPr lang="en-US" sz="2000" dirty="0" smtClean="0">
                <a:latin typeface="Verdana" pitchFamily="34" charset="0"/>
                <a:ea typeface="Verdana" pitchFamily="34" charset="0"/>
                <a:cs typeface="Verdana" pitchFamily="34" charset="0"/>
              </a:rPr>
              <a:t>.</a:t>
            </a:r>
          </a:p>
          <a:p>
            <a:pPr>
              <a:spcAft>
                <a:spcPts val="600"/>
              </a:spcAft>
            </a:pPr>
            <a:r>
              <a:rPr lang="en-US" sz="2000" dirty="0" err="1" smtClean="0">
                <a:latin typeface="Verdana" pitchFamily="34" charset="0"/>
                <a:ea typeface="Verdana" pitchFamily="34" charset="0"/>
                <a:cs typeface="Verdana" pitchFamily="34" charset="0"/>
              </a:rPr>
              <a:t>Supongamos</a:t>
            </a:r>
            <a:r>
              <a:rPr lang="en-US" sz="2000" dirty="0" smtClean="0">
                <a:latin typeface="Verdana" pitchFamily="34" charset="0"/>
                <a:ea typeface="Verdana" pitchFamily="34" charset="0"/>
                <a:cs typeface="Verdana" pitchFamily="34" charset="0"/>
              </a:rPr>
              <a:t> que la </a:t>
            </a:r>
            <a:r>
              <a:rPr lang="en-US" sz="2000" dirty="0" err="1" smtClean="0">
                <a:latin typeface="Verdana" pitchFamily="34" charset="0"/>
                <a:ea typeface="Verdana" pitchFamily="34" charset="0"/>
                <a:cs typeface="Verdana" pitchFamily="34" charset="0"/>
              </a:rPr>
              <a:t>función</a:t>
            </a:r>
            <a:r>
              <a:rPr lang="en-US" sz="2000" dirty="0" smtClean="0">
                <a:latin typeface="Verdana" pitchFamily="34" charset="0"/>
                <a:ea typeface="Verdana" pitchFamily="34" charset="0"/>
                <a:cs typeface="Verdana" pitchFamily="34" charset="0"/>
              </a:rPr>
              <a:t> de valor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v(x)=x para las </a:t>
            </a:r>
            <a:r>
              <a:rPr lang="en-US" sz="2000" dirty="0" err="1" smtClean="0">
                <a:latin typeface="Verdana" pitchFamily="34" charset="0"/>
                <a:ea typeface="Verdana" pitchFamily="34" charset="0"/>
                <a:cs typeface="Verdana" pitchFamily="34" charset="0"/>
              </a:rPr>
              <a:t>ganancias</a:t>
            </a:r>
            <a:r>
              <a:rPr lang="en-US" sz="2000" dirty="0" smtClean="0">
                <a:latin typeface="Verdana" pitchFamily="34" charset="0"/>
                <a:ea typeface="Verdana" pitchFamily="34" charset="0"/>
                <a:cs typeface="Verdana" pitchFamily="34" charset="0"/>
              </a:rPr>
              <a:t> y v(x)=2x para las </a:t>
            </a:r>
            <a:r>
              <a:rPr lang="en-US" sz="2000" dirty="0" err="1" smtClean="0">
                <a:latin typeface="Verdana" pitchFamily="34" charset="0"/>
                <a:ea typeface="Verdana" pitchFamily="34" charset="0"/>
                <a:cs typeface="Verdana" pitchFamily="34" charset="0"/>
              </a:rPr>
              <a:t>pérdidas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igual</a:t>
            </a:r>
            <a:r>
              <a:rPr lang="en-US" sz="2000" dirty="0" smtClean="0">
                <a:latin typeface="Verdana" pitchFamily="34" charset="0"/>
                <a:ea typeface="Verdana" pitchFamily="34" charset="0"/>
                <a:cs typeface="Verdana" pitchFamily="34" charset="0"/>
              </a:rPr>
              <a:t> para ambos </a:t>
            </a:r>
            <a:r>
              <a:rPr lang="en-US" sz="2000" dirty="0" err="1" smtClean="0">
                <a:latin typeface="Verdana" pitchFamily="34" charset="0"/>
                <a:ea typeface="Verdana" pitchFamily="34" charset="0"/>
                <a:cs typeface="Verdana" pitchFamily="34" charset="0"/>
              </a:rPr>
              <a:t>bienes</a:t>
            </a:r>
            <a:r>
              <a:rPr lang="en-US" sz="2000" dirty="0" smtClean="0">
                <a:latin typeface="Verdana" pitchFamily="34" charset="0"/>
                <a:ea typeface="Verdana" pitchFamily="34" charset="0"/>
                <a:cs typeface="Verdana" pitchFamily="34" charset="0"/>
              </a:rPr>
              <a:t>).</a:t>
            </a:r>
          </a:p>
          <a:p>
            <a:pPr>
              <a:spcAft>
                <a:spcPts val="600"/>
              </a:spcAft>
            </a:pPr>
            <a:r>
              <a:rPr lang="en-US" sz="2000" dirty="0" smtClean="0">
                <a:latin typeface="Verdana" pitchFamily="34" charset="0"/>
                <a:ea typeface="Verdana" pitchFamily="34" charset="0"/>
                <a:cs typeface="Verdana" pitchFamily="34" charset="0"/>
              </a:rPr>
              <a:t>Si se </a:t>
            </a:r>
            <a:r>
              <a:rPr lang="en-US" sz="2000" dirty="0" err="1" smtClean="0">
                <a:latin typeface="Verdana" pitchFamily="34" charset="0"/>
                <a:ea typeface="Verdana" pitchFamily="34" charset="0"/>
                <a:cs typeface="Verdana" pitchFamily="34" charset="0"/>
              </a:rPr>
              <a:t>comienza</a:t>
            </a:r>
            <a:r>
              <a:rPr lang="en-US" sz="2000" dirty="0" smtClean="0">
                <a:latin typeface="Verdana" pitchFamily="34" charset="0"/>
                <a:ea typeface="Verdana" pitchFamily="34" charset="0"/>
                <a:cs typeface="Verdana" pitchFamily="34" charset="0"/>
              </a:rPr>
              <a:t> con un </a:t>
            </a:r>
            <a:r>
              <a:rPr lang="en-US" sz="2000" dirty="0" err="1" smtClean="0">
                <a:latin typeface="Verdana" pitchFamily="34" charset="0"/>
                <a:ea typeface="Verdana" pitchFamily="34" charset="0"/>
                <a:cs typeface="Verdana" pitchFamily="34" charset="0"/>
              </a:rPr>
              <a:t>paquete</a:t>
            </a:r>
            <a:r>
              <a:rPr lang="en-US" sz="2000" dirty="0" smtClean="0">
                <a:latin typeface="Verdana" pitchFamily="34" charset="0"/>
                <a:ea typeface="Verdana" pitchFamily="34" charset="0"/>
                <a:cs typeface="Verdana" pitchFamily="34" charset="0"/>
              </a:rPr>
              <a:t> y=(3,1) y se </a:t>
            </a:r>
            <a:r>
              <a:rPr lang="en-US" sz="2000" dirty="0" err="1" smtClean="0">
                <a:latin typeface="Verdana" pitchFamily="34" charset="0"/>
                <a:ea typeface="Verdana" pitchFamily="34" charset="0"/>
                <a:cs typeface="Verdana" pitchFamily="34" charset="0"/>
              </a:rPr>
              <a:t>pierde</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manzana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necesitaría</a:t>
            </a:r>
            <a:r>
              <a:rPr lang="en-US" sz="2000" dirty="0" smtClean="0">
                <a:latin typeface="Verdana" pitchFamily="34" charset="0"/>
                <a:ea typeface="Verdana" pitchFamily="34" charset="0"/>
                <a:cs typeface="Verdana" pitchFamily="34" charset="0"/>
              </a:rPr>
              <a:t> dos bananas para </a:t>
            </a:r>
            <a:r>
              <a:rPr lang="en-US" sz="2000" dirty="0" err="1" smtClean="0">
                <a:latin typeface="Verdana" pitchFamily="34" charset="0"/>
                <a:ea typeface="Verdana" pitchFamily="34" charset="0"/>
                <a:cs typeface="Verdana" pitchFamily="34" charset="0"/>
              </a:rPr>
              <a:t>compensar</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pérdida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va</a:t>
            </a:r>
            <a:r>
              <a:rPr lang="en-US" sz="2000" dirty="0" smtClean="0">
                <a:latin typeface="Verdana" pitchFamily="34" charset="0"/>
                <a:ea typeface="Verdana" pitchFamily="34" charset="0"/>
                <a:cs typeface="Verdana" pitchFamily="34" charset="0"/>
              </a:rPr>
              <a:t> un </a:t>
            </a:r>
            <a:r>
              <a:rPr lang="en-US" sz="2000" dirty="0" err="1" smtClean="0">
                <a:latin typeface="Verdana" pitchFamily="34" charset="0"/>
                <a:ea typeface="Verdana" pitchFamily="34" charset="0"/>
                <a:cs typeface="Verdana" pitchFamily="34" charset="0"/>
              </a:rPr>
              <a:t>punto</a:t>
            </a:r>
            <a:r>
              <a:rPr lang="en-US" sz="2000" dirty="0" smtClean="0">
                <a:latin typeface="Verdana" pitchFamily="34" charset="0"/>
                <a:ea typeface="Verdana" pitchFamily="34" charset="0"/>
                <a:cs typeface="Verdana" pitchFamily="34" charset="0"/>
              </a:rPr>
              <a:t> y=(2,3). </a:t>
            </a:r>
          </a:p>
          <a:p>
            <a:pPr>
              <a:spcAft>
                <a:spcPts val="600"/>
              </a:spcAft>
            </a:pPr>
            <a:r>
              <a:rPr lang="en-US" sz="2000" dirty="0" smtClean="0">
                <a:latin typeface="Verdana" pitchFamily="34" charset="0"/>
                <a:ea typeface="Verdana" pitchFamily="34" charset="0"/>
                <a:cs typeface="Verdana" pitchFamily="34" charset="0"/>
              </a:rPr>
              <a:t>El </a:t>
            </a:r>
            <a:r>
              <a:rPr lang="en-US" sz="2000" dirty="0" err="1" smtClean="0">
                <a:latin typeface="Verdana" pitchFamily="34" charset="0"/>
                <a:ea typeface="Verdana" pitchFamily="34" charset="0"/>
                <a:cs typeface="Verdana" pitchFamily="34" charset="0"/>
              </a:rPr>
              <a:t>resultado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similar </a:t>
            </a:r>
            <a:r>
              <a:rPr lang="en-US" sz="2000" dirty="0" err="1" smtClean="0">
                <a:latin typeface="Verdana" pitchFamily="34" charset="0"/>
                <a:ea typeface="Verdana" pitchFamily="34" charset="0"/>
                <a:cs typeface="Verdana" pitchFamily="34" charset="0"/>
              </a:rPr>
              <a:t>si</a:t>
            </a:r>
            <a:r>
              <a:rPr lang="en-US" sz="2000" dirty="0" smtClean="0">
                <a:latin typeface="Verdana" pitchFamily="34" charset="0"/>
                <a:ea typeface="Verdana" pitchFamily="34" charset="0"/>
                <a:cs typeface="Verdana" pitchFamily="34" charset="0"/>
              </a:rPr>
              <a:t> se </a:t>
            </a:r>
            <a:r>
              <a:rPr lang="en-US" sz="2000" dirty="0" err="1" smtClean="0">
                <a:latin typeface="Verdana" pitchFamily="34" charset="0"/>
                <a:ea typeface="Verdana" pitchFamily="34" charset="0"/>
                <a:cs typeface="Verdana" pitchFamily="34" charset="0"/>
              </a:rPr>
              <a:t>comienza</a:t>
            </a:r>
            <a:r>
              <a:rPr lang="en-US" sz="2000" dirty="0" smtClean="0">
                <a:latin typeface="Verdana" pitchFamily="34" charset="0"/>
                <a:ea typeface="Verdana" pitchFamily="34" charset="0"/>
                <a:cs typeface="Verdana" pitchFamily="34" charset="0"/>
              </a:rPr>
              <a:t> con el </a:t>
            </a:r>
            <a:r>
              <a:rPr lang="en-US" sz="2000" dirty="0" err="1" smtClean="0">
                <a:latin typeface="Verdana" pitchFamily="34" charset="0"/>
                <a:ea typeface="Verdana" pitchFamily="34" charset="0"/>
                <a:cs typeface="Verdana" pitchFamily="34" charset="0"/>
              </a:rPr>
              <a:t>paquete</a:t>
            </a:r>
            <a:r>
              <a:rPr lang="en-US" sz="2000" dirty="0" smtClean="0">
                <a:latin typeface="Verdana" pitchFamily="34" charset="0"/>
                <a:ea typeface="Verdana" pitchFamily="34" charset="0"/>
                <a:cs typeface="Verdana" pitchFamily="34" charset="0"/>
              </a:rPr>
              <a:t> x=(1,3).</a:t>
            </a:r>
          </a:p>
          <a:p>
            <a:pPr>
              <a:spcAft>
                <a:spcPts val="600"/>
              </a:spcAft>
            </a:pPr>
            <a:r>
              <a:rPr lang="en-US" sz="2000" dirty="0" smtClean="0">
                <a:latin typeface="Verdana" pitchFamily="34" charset="0"/>
                <a:ea typeface="Verdana" pitchFamily="34" charset="0"/>
                <a:cs typeface="Verdana" pitchFamily="34" charset="0"/>
              </a:rPr>
              <a:t>Nos </a:t>
            </a:r>
            <a:r>
              <a:rPr lang="en-US" sz="2000" dirty="0" err="1" smtClean="0">
                <a:latin typeface="Verdana" pitchFamily="34" charset="0"/>
                <a:ea typeface="Verdana" pitchFamily="34" charset="0"/>
                <a:cs typeface="Verdana" pitchFamily="34" charset="0"/>
              </a:rPr>
              <a:t>encontramos</a:t>
            </a:r>
            <a:r>
              <a:rPr lang="en-US" sz="2000" dirty="0" smtClean="0">
                <a:latin typeface="Verdana" pitchFamily="34" charset="0"/>
                <a:ea typeface="Verdana" pitchFamily="34" charset="0"/>
                <a:cs typeface="Verdana" pitchFamily="34" charset="0"/>
              </a:rPr>
              <a:t> con dos </a:t>
            </a:r>
            <a:r>
              <a:rPr lang="en-US" sz="2000" dirty="0" err="1" smtClean="0">
                <a:latin typeface="Verdana" pitchFamily="34" charset="0"/>
                <a:ea typeface="Verdana" pitchFamily="34" charset="0"/>
                <a:cs typeface="Verdana" pitchFamily="34" charset="0"/>
              </a:rPr>
              <a:t>curvas</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indiferencia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para la </a:t>
            </a:r>
            <a:r>
              <a:rPr lang="en-US" sz="2000" dirty="0" err="1" smtClean="0">
                <a:latin typeface="Verdana" pitchFamily="34" charset="0"/>
                <a:ea typeface="Verdana" pitchFamily="34" charset="0"/>
                <a:cs typeface="Verdana" pitchFamily="34" charset="0"/>
              </a:rPr>
              <a:t>dotación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inicial</a:t>
            </a:r>
            <a:r>
              <a:rPr lang="en-US" sz="2000" dirty="0" smtClean="0">
                <a:latin typeface="Verdana" pitchFamily="34" charset="0"/>
                <a:ea typeface="Verdana" pitchFamily="34" charset="0"/>
                <a:cs typeface="Verdana" pitchFamily="34" charset="0"/>
              </a:rPr>
              <a:t> de “x” y </a:t>
            </a:r>
            <a:r>
              <a:rPr lang="en-US" sz="2000" dirty="0" err="1" smtClean="0">
                <a:latin typeface="Verdana" pitchFamily="34" charset="0"/>
                <a:ea typeface="Verdana" pitchFamily="34" charset="0"/>
                <a:cs typeface="Verdana" pitchFamily="34" charset="0"/>
              </a:rPr>
              <a:t>otra</a:t>
            </a:r>
            <a:r>
              <a:rPr lang="en-US" sz="2000" dirty="0" smtClean="0">
                <a:latin typeface="Verdana" pitchFamily="34" charset="0"/>
                <a:ea typeface="Verdana" pitchFamily="34" charset="0"/>
                <a:cs typeface="Verdana" pitchFamily="34" charset="0"/>
              </a:rPr>
              <a:t> para la </a:t>
            </a:r>
            <a:r>
              <a:rPr lang="en-US" sz="2000" dirty="0" err="1" smtClean="0">
                <a:latin typeface="Verdana" pitchFamily="34" charset="0"/>
                <a:ea typeface="Verdana" pitchFamily="34" charset="0"/>
                <a:cs typeface="Verdana" pitchFamily="34" charset="0"/>
              </a:rPr>
              <a:t>dotación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inicial</a:t>
            </a:r>
            <a:r>
              <a:rPr lang="en-US" sz="2000" dirty="0" smtClean="0">
                <a:latin typeface="Verdana" pitchFamily="34" charset="0"/>
                <a:ea typeface="Verdana" pitchFamily="34" charset="0"/>
                <a:cs typeface="Verdana" pitchFamily="34" charset="0"/>
              </a:rPr>
              <a:t> de “y”.</a:t>
            </a:r>
          </a:p>
          <a:p>
            <a:pPr>
              <a:spcAft>
                <a:spcPts val="600"/>
              </a:spcAft>
            </a:pPr>
            <a:endParaRPr lang="en-US" sz="20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32</a:t>
            </a:fld>
            <a:endParaRPr lang="en-US"/>
          </a:p>
        </p:txBody>
      </p:sp>
    </p:spTree>
    <p:extLst>
      <p:ext uri="{BB962C8B-B14F-4D97-AF65-F5344CB8AC3E}">
        <p14:creationId xmlns:p14="http://schemas.microsoft.com/office/powerpoint/2010/main" val="36402115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Verdana" pitchFamily="34" charset="0"/>
                <a:ea typeface="Verdana" pitchFamily="34" charset="0"/>
                <a:cs typeface="Verdana" pitchFamily="34" charset="0"/>
              </a:rPr>
              <a:t>Curvas</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indiferencia</a:t>
            </a:r>
            <a:r>
              <a:rPr lang="en-US" dirty="0" smtClean="0">
                <a:latin typeface="Verdana" pitchFamily="34" charset="0"/>
                <a:ea typeface="Verdana" pitchFamily="34" charset="0"/>
                <a:cs typeface="Verdana" pitchFamily="34" charset="0"/>
              </a:rPr>
              <a:t/>
            </a:r>
            <a:br>
              <a:rPr lang="en-US" dirty="0" smtClean="0">
                <a:latin typeface="Verdana" pitchFamily="34" charset="0"/>
                <a:ea typeface="Verdana" pitchFamily="34" charset="0"/>
                <a:cs typeface="Verdana" pitchFamily="34" charset="0"/>
              </a:rPr>
            </a:br>
            <a:r>
              <a:rPr lang="en-US" b="1" dirty="0" smtClean="0">
                <a:latin typeface="Verdana" pitchFamily="34" charset="0"/>
                <a:ea typeface="Verdana" pitchFamily="34" charset="0"/>
                <a:cs typeface="Verdana" pitchFamily="34" charset="0"/>
              </a:rPr>
              <a:t>con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aversión</a:t>
            </a:r>
            <a:r>
              <a:rPr lang="en-US" dirty="0" smtClean="0">
                <a:latin typeface="Verdana" pitchFamily="34" charset="0"/>
                <a:ea typeface="Verdana" pitchFamily="34" charset="0"/>
                <a:cs typeface="Verdana" pitchFamily="34" charset="0"/>
              </a:rPr>
              <a:t> a la </a:t>
            </a:r>
            <a:r>
              <a:rPr lang="en-US" dirty="0" err="1" smtClean="0">
                <a:latin typeface="Verdana" pitchFamily="34" charset="0"/>
                <a:ea typeface="Verdana" pitchFamily="34" charset="0"/>
                <a:cs typeface="Verdana" pitchFamily="34" charset="0"/>
              </a:rPr>
              <a:t>pérdida</a:t>
            </a:r>
            <a:endParaRPr lang="en-US" dirty="0">
              <a:latin typeface="Verdana" pitchFamily="34" charset="0"/>
              <a:ea typeface="Verdana" pitchFamily="34" charset="0"/>
              <a:cs typeface="Verdana" pitchFamily="34" charset="0"/>
            </a:endParaRPr>
          </a:p>
        </p:txBody>
      </p:sp>
      <p:sp>
        <p:nvSpPr>
          <p:cNvPr id="5" name="TextBox 4"/>
          <p:cNvSpPr txBox="1"/>
          <p:nvPr/>
        </p:nvSpPr>
        <p:spPr>
          <a:xfrm>
            <a:off x="457200" y="5257800"/>
            <a:ext cx="8229600" cy="1569660"/>
          </a:xfrm>
          <a:prstGeom prst="rect">
            <a:avLst/>
          </a:prstGeom>
          <a:noFill/>
        </p:spPr>
        <p:txBody>
          <a:bodyPr wrap="square" rtlCol="0">
            <a:spAutoFit/>
          </a:bodyPr>
          <a:lstStyle/>
          <a:p>
            <a:r>
              <a:rPr lang="en-US" sz="3200" dirty="0" smtClean="0">
                <a:solidFill>
                  <a:schemeClr val="bg1"/>
                </a:solidFill>
              </a:rPr>
              <a:t>If you start with 3 bananas and 1 apple, losing 2 bananas will outweigh gaining 2 apples. </a:t>
            </a:r>
            <a:r>
              <a:rPr lang="en-US" sz="3200" dirty="0">
                <a:solidFill>
                  <a:schemeClr val="bg1"/>
                </a:solidFill>
              </a:rPr>
              <a:t>T</a:t>
            </a:r>
            <a:r>
              <a:rPr lang="en-US" sz="3200" dirty="0" smtClean="0">
                <a:solidFill>
                  <a:schemeClr val="bg1"/>
                </a:solidFill>
              </a:rPr>
              <a:t>he curves have kinks.</a:t>
            </a:r>
            <a:endParaRPr lang="en-US" sz="3200" dirty="0">
              <a:solidFill>
                <a:schemeClr val="bg1"/>
              </a:solidFill>
            </a:endParaRPr>
          </a:p>
        </p:txBody>
      </p:sp>
      <p:pic>
        <p:nvPicPr>
          <p:cNvPr id="5122"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4560" y="1645920"/>
            <a:ext cx="50292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r>
              <a:rPr lang="en-US" smtClean="0"/>
              <a:t>©Erik Angner</a:t>
            </a:r>
            <a:endParaRPr lang="en-US" dirty="0"/>
          </a:p>
        </p:txBody>
      </p:sp>
      <p:sp>
        <p:nvSpPr>
          <p:cNvPr id="4" name="Slide Number Placeholder 3"/>
          <p:cNvSpPr>
            <a:spLocks noGrp="1"/>
          </p:cNvSpPr>
          <p:nvPr>
            <p:ph type="sldNum" sz="quarter" idx="12"/>
          </p:nvPr>
        </p:nvSpPr>
        <p:spPr/>
        <p:txBody>
          <a:bodyPr/>
          <a:lstStyle/>
          <a:p>
            <a:fld id="{36BB83FF-8903-4890-88F1-0FBC2A40883E}" type="slidenum">
              <a:rPr lang="en-US" smtClean="0"/>
              <a:t>33</a:t>
            </a:fld>
            <a:endParaRPr lang="en-US"/>
          </a:p>
        </p:txBody>
      </p:sp>
    </p:spTree>
    <p:extLst>
      <p:ext uri="{BB962C8B-B14F-4D97-AF65-F5344CB8AC3E}">
        <p14:creationId xmlns:p14="http://schemas.microsoft.com/office/powerpoint/2010/main" val="20046422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Autofit/>
          </a:bodyPr>
          <a:lstStyle/>
          <a:p>
            <a:endParaRPr lang="en-US" sz="24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685800"/>
            <a:ext cx="8229600" cy="5440363"/>
          </a:xfrm>
        </p:spPr>
        <p:txBody>
          <a:bodyPr>
            <a:normAutofit/>
          </a:bodyPr>
          <a:lstStyle/>
          <a:p>
            <a:pPr>
              <a:spcAft>
                <a:spcPts val="600"/>
              </a:spcAft>
            </a:pPr>
            <a:r>
              <a:rPr lang="en-US" sz="2400" dirty="0" smtClean="0">
                <a:latin typeface="Verdana" pitchFamily="34" charset="0"/>
                <a:ea typeface="Verdana" pitchFamily="34" charset="0"/>
                <a:cs typeface="Verdana" pitchFamily="34" charset="0"/>
              </a:rPr>
              <a:t>El </a:t>
            </a:r>
            <a:r>
              <a:rPr lang="en-US" sz="2400" dirty="0" err="1" smtClean="0">
                <a:latin typeface="Verdana" pitchFamily="34" charset="0"/>
                <a:ea typeface="Verdana" pitchFamily="34" charset="0"/>
                <a:cs typeface="Verdana" pitchFamily="34" charset="0"/>
              </a:rPr>
              <a:t>hecho</a:t>
            </a:r>
            <a:r>
              <a:rPr lang="en-US" sz="2400" dirty="0" smtClean="0">
                <a:latin typeface="Verdana" pitchFamily="34" charset="0"/>
                <a:ea typeface="Verdana" pitchFamily="34" charset="0"/>
                <a:cs typeface="Verdana" pitchFamily="34" charset="0"/>
              </a:rPr>
              <a:t> de que las </a:t>
            </a:r>
            <a:r>
              <a:rPr lang="en-US" sz="2400" dirty="0" err="1" smtClean="0">
                <a:latin typeface="Verdana" pitchFamily="34" charset="0"/>
                <a:ea typeface="Verdana" pitchFamily="34" charset="0"/>
                <a:cs typeface="Verdana" pitchFamily="34" charset="0"/>
              </a:rPr>
              <a:t>curvas</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indiferencia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tengan</a:t>
            </a:r>
            <a:r>
              <a:rPr lang="en-US" sz="2400" dirty="0" smtClean="0">
                <a:latin typeface="Verdana" pitchFamily="34" charset="0"/>
                <a:ea typeface="Verdana" pitchFamily="34" charset="0"/>
                <a:cs typeface="Verdana" pitchFamily="34" charset="0"/>
              </a:rPr>
              <a:t> un </a:t>
            </a:r>
            <a:r>
              <a:rPr lang="en-US" sz="2400" dirty="0" err="1" smtClean="0">
                <a:latin typeface="Verdana" pitchFamily="34" charset="0"/>
                <a:ea typeface="Verdana" pitchFamily="34" charset="0"/>
                <a:cs typeface="Verdana" pitchFamily="34" charset="0"/>
              </a:rPr>
              <a:t>quiebre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implicará</a:t>
            </a:r>
            <a:r>
              <a:rPr lang="en-US" sz="2400" dirty="0" smtClean="0">
                <a:latin typeface="Verdana" pitchFamily="34" charset="0"/>
                <a:ea typeface="Verdana" pitchFamily="34" charset="0"/>
                <a:cs typeface="Verdana" pitchFamily="34" charset="0"/>
              </a:rPr>
              <a:t> que </a:t>
            </a:r>
            <a:r>
              <a:rPr lang="en-US" sz="2400" dirty="0" err="1" smtClean="0">
                <a:latin typeface="Verdana" pitchFamily="34" charset="0"/>
                <a:ea typeface="Verdana" pitchFamily="34" charset="0"/>
                <a:cs typeface="Verdana" pitchFamily="34" charset="0"/>
              </a:rPr>
              <a:t>si</a:t>
            </a:r>
            <a:r>
              <a:rPr lang="en-US" sz="2400" dirty="0" smtClean="0">
                <a:latin typeface="Verdana" pitchFamily="34" charset="0"/>
                <a:ea typeface="Verdana" pitchFamily="34" charset="0"/>
                <a:cs typeface="Verdana" pitchFamily="34" charset="0"/>
              </a:rPr>
              <a:t> se </a:t>
            </a:r>
            <a:r>
              <a:rPr lang="en-US" sz="2400" dirty="0" err="1" smtClean="0">
                <a:latin typeface="Verdana" pitchFamily="34" charset="0"/>
                <a:ea typeface="Verdana" pitchFamily="34" charset="0"/>
                <a:cs typeface="Verdana" pitchFamily="34" charset="0"/>
              </a:rPr>
              <a:t>comienza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“x” y se </a:t>
            </a:r>
            <a:r>
              <a:rPr lang="en-US" sz="2400" dirty="0" err="1" smtClean="0">
                <a:latin typeface="Verdana" pitchFamily="34" charset="0"/>
                <a:ea typeface="Verdana" pitchFamily="34" charset="0"/>
                <a:cs typeface="Verdana" pitchFamily="34" charset="0"/>
              </a:rPr>
              <a:t>ofrece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cambiarlo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por</a:t>
            </a:r>
            <a:r>
              <a:rPr lang="en-US" sz="2400" dirty="0" smtClean="0">
                <a:latin typeface="Verdana" pitchFamily="34" charset="0"/>
                <a:ea typeface="Verdana" pitchFamily="34" charset="0"/>
                <a:cs typeface="Verdana" pitchFamily="34" charset="0"/>
              </a:rPr>
              <a:t> “y” se </a:t>
            </a:r>
            <a:r>
              <a:rPr lang="en-US" sz="2400" dirty="0" err="1" smtClean="0">
                <a:latin typeface="Verdana" pitchFamily="34" charset="0"/>
                <a:ea typeface="Verdana" pitchFamily="34" charset="0"/>
                <a:cs typeface="Verdana" pitchFamily="34" charset="0"/>
              </a:rPr>
              <a:t>rechazará</a:t>
            </a:r>
            <a:r>
              <a:rPr lang="en-US" sz="2400" dirty="0" smtClean="0">
                <a:latin typeface="Verdana" pitchFamily="34" charset="0"/>
                <a:ea typeface="Verdana" pitchFamily="34" charset="0"/>
                <a:cs typeface="Verdana" pitchFamily="34" charset="0"/>
              </a:rPr>
              <a:t> la </a:t>
            </a:r>
            <a:r>
              <a:rPr lang="en-US" sz="2400" dirty="0" err="1" smtClean="0">
                <a:latin typeface="Verdana" pitchFamily="34" charset="0"/>
                <a:ea typeface="Verdana" pitchFamily="34" charset="0"/>
                <a:cs typeface="Verdana" pitchFamily="34" charset="0"/>
              </a:rPr>
              <a:t>oferta</a:t>
            </a:r>
            <a:r>
              <a:rPr lang="en-US" sz="2400" dirty="0" smtClean="0">
                <a:latin typeface="Verdana" pitchFamily="34" charset="0"/>
                <a:ea typeface="Verdana" pitchFamily="34" charset="0"/>
                <a:cs typeface="Verdana" pitchFamily="34" charset="0"/>
              </a:rPr>
              <a:t>. Al </a:t>
            </a:r>
            <a:r>
              <a:rPr lang="en-US" sz="2400" dirty="0" err="1" smtClean="0">
                <a:latin typeface="Verdana" pitchFamily="34" charset="0"/>
                <a:ea typeface="Verdana" pitchFamily="34" charset="0"/>
                <a:cs typeface="Verdana" pitchFamily="34" charset="0"/>
              </a:rPr>
              <a:t>mismo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tiempo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si</a:t>
            </a:r>
            <a:r>
              <a:rPr lang="en-US" sz="2400" dirty="0" smtClean="0">
                <a:latin typeface="Verdana" pitchFamily="34" charset="0"/>
                <a:ea typeface="Verdana" pitchFamily="34" charset="0"/>
                <a:cs typeface="Verdana" pitchFamily="34" charset="0"/>
              </a:rPr>
              <a:t> se </a:t>
            </a:r>
            <a:r>
              <a:rPr lang="en-US" sz="2400" dirty="0" err="1" smtClean="0">
                <a:latin typeface="Verdana" pitchFamily="34" charset="0"/>
                <a:ea typeface="Verdana" pitchFamily="34" charset="0"/>
                <a:cs typeface="Verdana" pitchFamily="34" charset="0"/>
              </a:rPr>
              <a:t>comienza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“y” y se </a:t>
            </a:r>
            <a:r>
              <a:rPr lang="en-US" sz="2400" dirty="0" err="1" smtClean="0">
                <a:latin typeface="Verdana" pitchFamily="34" charset="0"/>
                <a:ea typeface="Verdana" pitchFamily="34" charset="0"/>
                <a:cs typeface="Verdana" pitchFamily="34" charset="0"/>
              </a:rPr>
              <a:t>ofrece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transarlo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por</a:t>
            </a:r>
            <a:r>
              <a:rPr lang="en-US" sz="2400" dirty="0" smtClean="0">
                <a:latin typeface="Verdana" pitchFamily="34" charset="0"/>
                <a:ea typeface="Verdana" pitchFamily="34" charset="0"/>
                <a:cs typeface="Verdana" pitchFamily="34" charset="0"/>
              </a:rPr>
              <a:t> “x” se </a:t>
            </a:r>
            <a:r>
              <a:rPr lang="en-US" sz="2400" dirty="0" err="1" smtClean="0">
                <a:latin typeface="Verdana" pitchFamily="34" charset="0"/>
                <a:ea typeface="Verdana" pitchFamily="34" charset="0"/>
                <a:cs typeface="Verdana" pitchFamily="34" charset="0"/>
              </a:rPr>
              <a:t>rechazará</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también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Esto</a:t>
            </a:r>
            <a:r>
              <a:rPr lang="en-US" sz="2400" dirty="0" smtClean="0">
                <a:latin typeface="Verdana" pitchFamily="34" charset="0"/>
                <a:ea typeface="Verdana" pitchFamily="34" charset="0"/>
                <a:cs typeface="Verdana" pitchFamily="34" charset="0"/>
              </a:rPr>
              <a:t> se </a:t>
            </a:r>
            <a:r>
              <a:rPr lang="en-US" sz="2400" dirty="0" err="1" smtClean="0">
                <a:latin typeface="Verdana" pitchFamily="34" charset="0"/>
                <a:ea typeface="Verdana" pitchFamily="34" charset="0"/>
                <a:cs typeface="Verdana" pitchFamily="34" charset="0"/>
              </a:rPr>
              <a:t>refiere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como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Sesgo</a:t>
            </a:r>
            <a:r>
              <a:rPr lang="en-US" sz="2400" dirty="0" smtClean="0">
                <a:latin typeface="Verdana" pitchFamily="34" charset="0"/>
                <a:ea typeface="Verdana" pitchFamily="34" charset="0"/>
                <a:cs typeface="Verdana" pitchFamily="34" charset="0"/>
              </a:rPr>
              <a:t> del status quo”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el </a:t>
            </a:r>
            <a:r>
              <a:rPr lang="en-US" sz="2400" dirty="0" err="1" smtClean="0">
                <a:latin typeface="Verdana" pitchFamily="34" charset="0"/>
                <a:ea typeface="Verdana" pitchFamily="34" charset="0"/>
                <a:cs typeface="Verdana" pitchFamily="34" charset="0"/>
              </a:rPr>
              <a:t>sentido</a:t>
            </a:r>
            <a:r>
              <a:rPr lang="en-US" sz="2400" dirty="0" smtClean="0">
                <a:latin typeface="Verdana" pitchFamily="34" charset="0"/>
                <a:ea typeface="Verdana" pitchFamily="34" charset="0"/>
                <a:cs typeface="Verdana" pitchFamily="34" charset="0"/>
              </a:rPr>
              <a:t> que se </a:t>
            </a:r>
            <a:r>
              <a:rPr lang="en-US" sz="2400" dirty="0" err="1" smtClean="0">
                <a:latin typeface="Verdana" pitchFamily="34" charset="0"/>
                <a:ea typeface="Verdana" pitchFamily="34" charset="0"/>
                <a:cs typeface="Verdana" pitchFamily="34" charset="0"/>
              </a:rPr>
              <a:t>prefiere</a:t>
            </a:r>
            <a:r>
              <a:rPr lang="en-US" sz="2400" dirty="0" smtClean="0">
                <a:latin typeface="Verdana" pitchFamily="34" charset="0"/>
                <a:ea typeface="Verdana" pitchFamily="34" charset="0"/>
                <a:cs typeface="Verdana" pitchFamily="34" charset="0"/>
              </a:rPr>
              <a:t> el </a:t>
            </a:r>
            <a:r>
              <a:rPr lang="en-US" sz="2400" dirty="0" err="1" smtClean="0">
                <a:latin typeface="Verdana" pitchFamily="34" charset="0"/>
                <a:ea typeface="Verdana" pitchFamily="34" charset="0"/>
                <a:cs typeface="Verdana" pitchFamily="34" charset="0"/>
              </a:rPr>
              <a:t>estado</a:t>
            </a:r>
            <a:r>
              <a:rPr lang="en-US" sz="2400" dirty="0" smtClean="0">
                <a:latin typeface="Verdana" pitchFamily="34" charset="0"/>
                <a:ea typeface="Verdana" pitchFamily="34" charset="0"/>
                <a:cs typeface="Verdana" pitchFamily="34" charset="0"/>
              </a:rPr>
              <a:t> actual </a:t>
            </a:r>
            <a:r>
              <a:rPr lang="en-US" sz="2400" dirty="0" err="1" smtClean="0">
                <a:latin typeface="Verdana" pitchFamily="34" charset="0"/>
                <a:ea typeface="Verdana" pitchFamily="34" charset="0"/>
                <a:cs typeface="Verdana" pitchFamily="34" charset="0"/>
              </a:rPr>
              <a:t>bajo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cualquier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circunstancia</a:t>
            </a:r>
            <a:r>
              <a:rPr lang="en-US" sz="2400" dirty="0" smtClean="0">
                <a:latin typeface="Verdana" pitchFamily="34" charset="0"/>
                <a:ea typeface="Verdana" pitchFamily="34" charset="0"/>
                <a:cs typeface="Verdana" pitchFamily="34" charset="0"/>
              </a:rPr>
              <a:t>. </a:t>
            </a:r>
          </a:p>
          <a:p>
            <a:pPr>
              <a:spcAft>
                <a:spcPts val="600"/>
              </a:spcAft>
            </a:pP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estos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casos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supusimos</a:t>
            </a:r>
            <a:r>
              <a:rPr lang="en-US" sz="2400" dirty="0" smtClean="0">
                <a:latin typeface="Verdana" pitchFamily="34" charset="0"/>
                <a:ea typeface="Verdana" pitchFamily="34" charset="0"/>
                <a:cs typeface="Verdana" pitchFamily="34" charset="0"/>
              </a:rPr>
              <a:t> que el </a:t>
            </a:r>
            <a:r>
              <a:rPr lang="en-US" sz="2400" dirty="0" err="1" smtClean="0">
                <a:latin typeface="Verdana" pitchFamily="34" charset="0"/>
                <a:ea typeface="Verdana" pitchFamily="34" charset="0"/>
                <a:cs typeface="Verdana" pitchFamily="34" charset="0"/>
              </a:rPr>
              <a:t>punto</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referencia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está</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determinado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por</a:t>
            </a:r>
            <a:r>
              <a:rPr lang="en-US" sz="2400" dirty="0" smtClean="0">
                <a:latin typeface="Verdana" pitchFamily="34" charset="0"/>
                <a:ea typeface="Verdana" pitchFamily="34" charset="0"/>
                <a:cs typeface="Verdana" pitchFamily="34" charset="0"/>
              </a:rPr>
              <a:t> la </a:t>
            </a:r>
            <a:r>
              <a:rPr lang="en-US" sz="2400" dirty="0" err="1" smtClean="0">
                <a:latin typeface="Verdana" pitchFamily="34" charset="0"/>
                <a:ea typeface="Verdana" pitchFamily="34" charset="0"/>
                <a:cs typeface="Verdana" pitchFamily="34" charset="0"/>
              </a:rPr>
              <a:t>dotación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pero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puede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estar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determinado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por</a:t>
            </a:r>
            <a:r>
              <a:rPr lang="en-US" sz="2400" dirty="0" smtClean="0">
                <a:latin typeface="Verdana" pitchFamily="34" charset="0"/>
                <a:ea typeface="Verdana" pitchFamily="34" charset="0"/>
                <a:cs typeface="Verdana" pitchFamily="34" charset="0"/>
              </a:rPr>
              <a:t> las </a:t>
            </a:r>
            <a:r>
              <a:rPr lang="en-US" sz="2400" dirty="0" err="1" smtClean="0">
                <a:latin typeface="Verdana" pitchFamily="34" charset="0"/>
                <a:ea typeface="Verdana" pitchFamily="34" charset="0"/>
                <a:cs typeface="Verdana" pitchFamily="34" charset="0"/>
              </a:rPr>
              <a:t>aspiraciones</a:t>
            </a:r>
            <a:r>
              <a:rPr lang="en-US" sz="2400" dirty="0" smtClean="0">
                <a:latin typeface="Verdana" pitchFamily="34" charset="0"/>
                <a:ea typeface="Verdana" pitchFamily="34" charset="0"/>
                <a:cs typeface="Verdana" pitchFamily="34" charset="0"/>
              </a:rPr>
              <a:t> o </a:t>
            </a:r>
            <a:r>
              <a:rPr lang="en-US" sz="2400" dirty="0" err="1" smtClean="0">
                <a:latin typeface="Verdana" pitchFamily="34" charset="0"/>
                <a:ea typeface="Verdana" pitchFamily="34" charset="0"/>
                <a:cs typeface="Verdana" pitchFamily="34" charset="0"/>
              </a:rPr>
              <a:t>expectativas</a:t>
            </a:r>
            <a:r>
              <a:rPr lang="en-US" sz="2400" dirty="0" smtClean="0">
                <a:latin typeface="Verdana" pitchFamily="34" charset="0"/>
                <a:ea typeface="Verdana" pitchFamily="34" charset="0"/>
                <a:cs typeface="Verdana" pitchFamily="34" charset="0"/>
              </a:rPr>
              <a:t>. </a:t>
            </a:r>
          </a:p>
          <a:p>
            <a:pPr>
              <a:spcAft>
                <a:spcPts val="600"/>
              </a:spcAft>
            </a:pPr>
            <a:endParaRPr lang="en-US" sz="2800" dirty="0" smtClean="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34</a:t>
            </a:fld>
            <a:endParaRPr lang="en-US"/>
          </a:p>
        </p:txBody>
      </p:sp>
    </p:spTree>
    <p:extLst>
      <p:ext uri="{BB962C8B-B14F-4D97-AF65-F5344CB8AC3E}">
        <p14:creationId xmlns:p14="http://schemas.microsoft.com/office/powerpoint/2010/main" val="39284038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Autofit/>
          </a:bodyPr>
          <a:lstStyle/>
          <a:p>
            <a:endParaRPr lang="en-US" sz="24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685800"/>
            <a:ext cx="8229600" cy="5440363"/>
          </a:xfrm>
        </p:spPr>
        <p:txBody>
          <a:bodyPr>
            <a:normAutofit/>
          </a:bodyPr>
          <a:lstStyle/>
          <a:p>
            <a:pPr>
              <a:spcAft>
                <a:spcPts val="600"/>
              </a:spcAft>
            </a:pPr>
            <a:endParaRPr lang="en-US" sz="2400" dirty="0" smtClean="0">
              <a:latin typeface="Verdana" pitchFamily="34" charset="0"/>
              <a:ea typeface="Verdana" pitchFamily="34" charset="0"/>
              <a:cs typeface="Verdana" pitchFamily="34" charset="0"/>
            </a:endParaRPr>
          </a:p>
          <a:p>
            <a:pPr>
              <a:spcAft>
                <a:spcPts val="600"/>
              </a:spcAft>
            </a:pPr>
            <a:endParaRPr lang="en-US" sz="2400" dirty="0">
              <a:latin typeface="Verdana" pitchFamily="34" charset="0"/>
              <a:ea typeface="Verdana" pitchFamily="34" charset="0"/>
              <a:cs typeface="Verdana" pitchFamily="34" charset="0"/>
            </a:endParaRPr>
          </a:p>
          <a:p>
            <a:pPr>
              <a:spcAft>
                <a:spcPts val="600"/>
              </a:spcAft>
            </a:pPr>
            <a:r>
              <a:rPr lang="en-US" sz="2400" dirty="0" smtClean="0">
                <a:latin typeface="Verdana" pitchFamily="34" charset="0"/>
                <a:ea typeface="Verdana" pitchFamily="34" charset="0"/>
                <a:cs typeface="Verdana" pitchFamily="34" charset="0"/>
              </a:rPr>
              <a:t>El </a:t>
            </a:r>
            <a:r>
              <a:rPr lang="en-US" sz="2400" dirty="0" err="1" smtClean="0">
                <a:latin typeface="Verdana" pitchFamily="34" charset="0"/>
                <a:ea typeface="Verdana" pitchFamily="34" charset="0"/>
                <a:cs typeface="Verdana" pitchFamily="34" charset="0"/>
              </a:rPr>
              <a:t>punto</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referencia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puede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estar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determinado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por</a:t>
            </a:r>
            <a:r>
              <a:rPr lang="en-US" sz="2400" dirty="0" smtClean="0">
                <a:latin typeface="Verdana" pitchFamily="34" charset="0"/>
                <a:ea typeface="Verdana" pitchFamily="34" charset="0"/>
                <a:cs typeface="Verdana" pitchFamily="34" charset="0"/>
              </a:rPr>
              <a:t> los </a:t>
            </a:r>
            <a:r>
              <a:rPr lang="en-US" sz="2400" dirty="0" err="1" smtClean="0">
                <a:latin typeface="Verdana" pitchFamily="34" charset="0"/>
                <a:ea typeface="Verdana" pitchFamily="34" charset="0"/>
                <a:cs typeface="Verdana" pitchFamily="34" charset="0"/>
              </a:rPr>
              <a:t>logros</a:t>
            </a:r>
            <a:r>
              <a:rPr lang="en-US" sz="2400" dirty="0" smtClean="0">
                <a:latin typeface="Verdana" pitchFamily="34" charset="0"/>
                <a:ea typeface="Verdana" pitchFamily="34" charset="0"/>
                <a:cs typeface="Verdana" pitchFamily="34" charset="0"/>
              </a:rPr>
              <a:t> o </a:t>
            </a:r>
            <a:r>
              <a:rPr lang="en-US" sz="2400" dirty="0" err="1" smtClean="0">
                <a:latin typeface="Verdana" pitchFamily="34" charset="0"/>
                <a:ea typeface="Verdana" pitchFamily="34" charset="0"/>
                <a:cs typeface="Verdana" pitchFamily="34" charset="0"/>
              </a:rPr>
              <a:t>dotaciones</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otras</a:t>
            </a:r>
            <a:r>
              <a:rPr lang="en-US" sz="2400" dirty="0" smtClean="0">
                <a:latin typeface="Verdana" pitchFamily="34" charset="0"/>
                <a:ea typeface="Verdana" pitchFamily="34" charset="0"/>
                <a:cs typeface="Verdana" pitchFamily="34" charset="0"/>
              </a:rPr>
              <a:t> personas. Una </a:t>
            </a:r>
            <a:r>
              <a:rPr lang="en-US" sz="2400" dirty="0" err="1" smtClean="0">
                <a:latin typeface="Verdana" pitchFamily="34" charset="0"/>
                <a:ea typeface="Verdana" pitchFamily="34" charset="0"/>
                <a:cs typeface="Verdana" pitchFamily="34" charset="0"/>
              </a:rPr>
              <a:t>comparación</a:t>
            </a:r>
            <a:r>
              <a:rPr lang="en-US" sz="2400" dirty="0" smtClean="0">
                <a:latin typeface="Verdana" pitchFamily="34" charset="0"/>
                <a:ea typeface="Verdana" pitchFamily="34" charset="0"/>
                <a:cs typeface="Verdana" pitchFamily="34" charset="0"/>
              </a:rPr>
              <a:t> social de </a:t>
            </a:r>
            <a:r>
              <a:rPr lang="en-US" sz="2400" dirty="0" err="1" smtClean="0">
                <a:latin typeface="Verdana" pitchFamily="34" charset="0"/>
                <a:ea typeface="Verdana" pitchFamily="34" charset="0"/>
                <a:cs typeface="Verdana" pitchFamily="34" charset="0"/>
              </a:rPr>
              <a:t>este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tipo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puede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explicar</a:t>
            </a:r>
            <a:r>
              <a:rPr lang="en-US" sz="2400" dirty="0" smtClean="0">
                <a:latin typeface="Verdana" pitchFamily="34" charset="0"/>
                <a:ea typeface="Verdana" pitchFamily="34" charset="0"/>
                <a:cs typeface="Verdana" pitchFamily="34" charset="0"/>
              </a:rPr>
              <a:t> el </a:t>
            </a:r>
            <a:r>
              <a:rPr lang="en-US" sz="2400" dirty="0" err="1" smtClean="0">
                <a:latin typeface="Verdana" pitchFamily="34" charset="0"/>
                <a:ea typeface="Verdana" pitchFamily="34" charset="0"/>
                <a:cs typeface="Verdana" pitchFamily="34" charset="0"/>
              </a:rPr>
              <a:t>hecho</a:t>
            </a:r>
            <a:r>
              <a:rPr lang="en-US" sz="2400" dirty="0" smtClean="0">
                <a:latin typeface="Verdana" pitchFamily="34" charset="0"/>
                <a:ea typeface="Verdana" pitchFamily="34" charset="0"/>
                <a:cs typeface="Verdana" pitchFamily="34" charset="0"/>
              </a:rPr>
              <a:t> de que la </a:t>
            </a:r>
            <a:r>
              <a:rPr lang="en-US" sz="2400" dirty="0" err="1" smtClean="0">
                <a:latin typeface="Verdana" pitchFamily="34" charset="0"/>
                <a:ea typeface="Verdana" pitchFamily="34" charset="0"/>
                <a:cs typeface="Verdana" pitchFamily="34" charset="0"/>
              </a:rPr>
              <a:t>felicidad</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una</a:t>
            </a:r>
            <a:r>
              <a:rPr lang="en-US" sz="2400" dirty="0" smtClean="0">
                <a:latin typeface="Verdana" pitchFamily="34" charset="0"/>
                <a:ea typeface="Verdana" pitchFamily="34" charset="0"/>
                <a:cs typeface="Verdana" pitchFamily="34" charset="0"/>
              </a:rPr>
              <a:t> persona con </a:t>
            </a:r>
            <a:r>
              <a:rPr lang="en-US" sz="2400" dirty="0" err="1" smtClean="0">
                <a:latin typeface="Verdana" pitchFamily="34" charset="0"/>
                <a:ea typeface="Verdana" pitchFamily="34" charset="0"/>
                <a:cs typeface="Verdana" pitchFamily="34" charset="0"/>
              </a:rPr>
              <a:t>su</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salario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dependerá</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parte del </a:t>
            </a:r>
            <a:r>
              <a:rPr lang="en-US" sz="2400" dirty="0" err="1" smtClean="0">
                <a:latin typeface="Verdana" pitchFamily="34" charset="0"/>
                <a:ea typeface="Verdana" pitchFamily="34" charset="0"/>
                <a:cs typeface="Verdana" pitchFamily="34" charset="0"/>
              </a:rPr>
              <a:t>salario</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sus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vecinos</a:t>
            </a:r>
            <a:r>
              <a:rPr lang="en-US" sz="2400" dirty="0" smtClean="0">
                <a:latin typeface="Verdana" pitchFamily="34" charset="0"/>
                <a:ea typeface="Verdana" pitchFamily="34" charset="0"/>
                <a:cs typeface="Verdana" pitchFamily="34" charset="0"/>
              </a:rPr>
              <a:t>, amigos y </a:t>
            </a:r>
            <a:r>
              <a:rPr lang="en-US" sz="2400" dirty="0" err="1" smtClean="0">
                <a:latin typeface="Verdana" pitchFamily="34" charset="0"/>
                <a:ea typeface="Verdana" pitchFamily="34" charset="0"/>
                <a:cs typeface="Verdana" pitchFamily="34" charset="0"/>
              </a:rPr>
              <a:t>parientes</a:t>
            </a:r>
            <a:r>
              <a:rPr lang="en-US" sz="2400" dirty="0" smtClean="0">
                <a:latin typeface="Verdana" pitchFamily="34" charset="0"/>
                <a:ea typeface="Verdana" pitchFamily="34" charset="0"/>
                <a:cs typeface="Verdana" pitchFamily="34" charset="0"/>
              </a:rPr>
              <a:t>. </a:t>
            </a:r>
          </a:p>
          <a:p>
            <a:pPr marL="0" indent="0">
              <a:spcAft>
                <a:spcPts val="600"/>
              </a:spcAft>
              <a:buNone/>
            </a:pPr>
            <a:r>
              <a:rPr lang="en-US" sz="2400" dirty="0" smtClean="0">
                <a:latin typeface="Verdana" pitchFamily="34" charset="0"/>
                <a:ea typeface="Verdana" pitchFamily="34" charset="0"/>
                <a:cs typeface="Verdana" pitchFamily="34" charset="0"/>
              </a:rPr>
              <a:t> </a:t>
            </a:r>
            <a:endParaRPr lang="en-US" sz="2800" dirty="0" smtClean="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35</a:t>
            </a:fld>
            <a:endParaRPr lang="en-US"/>
          </a:p>
        </p:txBody>
      </p:sp>
    </p:spTree>
    <p:extLst>
      <p:ext uri="{BB962C8B-B14F-4D97-AF65-F5344CB8AC3E}">
        <p14:creationId xmlns:p14="http://schemas.microsoft.com/office/powerpoint/2010/main" val="25549929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Verdana" pitchFamily="34" charset="0"/>
                <a:ea typeface="Verdana" pitchFamily="34" charset="0"/>
                <a:cs typeface="Verdana" pitchFamily="34" charset="0"/>
              </a:rPr>
              <a:t>Las </a:t>
            </a:r>
            <a:r>
              <a:rPr lang="en-US" dirty="0" err="1" smtClean="0">
                <a:latin typeface="Verdana" pitchFamily="34" charset="0"/>
                <a:ea typeface="Verdana" pitchFamily="34" charset="0"/>
                <a:cs typeface="Verdana" pitchFamily="34" charset="0"/>
              </a:rPr>
              <a:t>reglas</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oro</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pPr>
              <a:spcAft>
                <a:spcPts val="600"/>
              </a:spcAft>
            </a:pP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general  no </a:t>
            </a:r>
            <a:r>
              <a:rPr lang="en-US" sz="2400" dirty="0" err="1" smtClean="0">
                <a:latin typeface="Verdana" pitchFamily="34" charset="0"/>
                <a:ea typeface="Verdana" pitchFamily="34" charset="0"/>
                <a:cs typeface="Verdana" pitchFamily="34" charset="0"/>
              </a:rPr>
              <a:t>tomamos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decisiones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estimando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probabilidades</a:t>
            </a:r>
            <a:r>
              <a:rPr lang="en-US" sz="2400" dirty="0" smtClean="0">
                <a:latin typeface="Verdana" pitchFamily="34" charset="0"/>
                <a:ea typeface="Verdana" pitchFamily="34" charset="0"/>
                <a:cs typeface="Verdana" pitchFamily="34" charset="0"/>
              </a:rPr>
              <a:t> y </a:t>
            </a:r>
            <a:r>
              <a:rPr lang="en-US" sz="2400" dirty="0" err="1" smtClean="0">
                <a:latin typeface="Verdana" pitchFamily="34" charset="0"/>
                <a:ea typeface="Verdana" pitchFamily="34" charset="0"/>
                <a:cs typeface="Verdana" pitchFamily="34" charset="0"/>
              </a:rPr>
              <a:t>utilidades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sino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siguiendo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reglas</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oro</a:t>
            </a:r>
            <a:r>
              <a:rPr lang="en-US" sz="2400" dirty="0" smtClean="0">
                <a:latin typeface="Verdana" pitchFamily="34" charset="0"/>
                <a:ea typeface="Verdana" pitchFamily="34" charset="0"/>
                <a:cs typeface="Verdana" pitchFamily="34" charset="0"/>
              </a:rPr>
              <a:t> o </a:t>
            </a:r>
            <a:r>
              <a:rPr lang="en-US" sz="2400" dirty="0" err="1" smtClean="0">
                <a:latin typeface="Verdana" pitchFamily="34" charset="0"/>
                <a:ea typeface="Verdana" pitchFamily="34" charset="0"/>
                <a:cs typeface="Verdana" pitchFamily="34" charset="0"/>
              </a:rPr>
              <a:t>heurística</a:t>
            </a:r>
            <a:r>
              <a:rPr lang="en-US" sz="2400" dirty="0" smtClean="0">
                <a:latin typeface="Verdana" pitchFamily="34" charset="0"/>
                <a:ea typeface="Verdana" pitchFamily="34" charset="0"/>
                <a:cs typeface="Verdana" pitchFamily="34" charset="0"/>
              </a:rPr>
              <a:t>.</a:t>
            </a:r>
          </a:p>
          <a:p>
            <a:pPr>
              <a:spcAft>
                <a:spcPts val="600"/>
              </a:spcAft>
            </a:pPr>
            <a:r>
              <a:rPr lang="en-US" sz="2400" dirty="0" err="1" smtClean="0">
                <a:latin typeface="Verdana" pitchFamily="34" charset="0"/>
                <a:ea typeface="Verdana" pitchFamily="34" charset="0"/>
                <a:cs typeface="Verdana" pitchFamily="34" charset="0"/>
              </a:rPr>
              <a:t>Estas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reglas</a:t>
            </a:r>
            <a:r>
              <a:rPr lang="en-US" sz="2400" dirty="0" smtClean="0">
                <a:latin typeface="Verdana" pitchFamily="34" charset="0"/>
                <a:ea typeface="Verdana" pitchFamily="34" charset="0"/>
                <a:cs typeface="Verdana" pitchFamily="34" charset="0"/>
              </a:rPr>
              <a:t> son </a:t>
            </a:r>
            <a:r>
              <a:rPr lang="en-US" sz="2400" dirty="0" err="1" smtClean="0">
                <a:latin typeface="Verdana" pitchFamily="34" charset="0"/>
                <a:ea typeface="Verdana" pitchFamily="34" charset="0"/>
                <a:cs typeface="Verdana" pitchFamily="34" charset="0"/>
              </a:rPr>
              <a:t>funcionales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tanto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reducen</a:t>
            </a:r>
            <a:r>
              <a:rPr lang="en-US" sz="2400" dirty="0" smtClean="0">
                <a:latin typeface="Verdana" pitchFamily="34" charset="0"/>
                <a:ea typeface="Verdana" pitchFamily="34" charset="0"/>
                <a:cs typeface="Verdana" pitchFamily="34" charset="0"/>
              </a:rPr>
              <a:t> el </a:t>
            </a:r>
            <a:r>
              <a:rPr lang="en-US" sz="2400" dirty="0" err="1" smtClean="0">
                <a:latin typeface="Verdana" pitchFamily="34" charset="0"/>
                <a:ea typeface="Verdana" pitchFamily="34" charset="0"/>
                <a:cs typeface="Verdana" pitchFamily="34" charset="0"/>
              </a:rPr>
              <a:t>tiempo</a:t>
            </a:r>
            <a:r>
              <a:rPr lang="en-US" sz="2400" dirty="0" smtClean="0">
                <a:latin typeface="Verdana" pitchFamily="34" charset="0"/>
                <a:ea typeface="Verdana" pitchFamily="34" charset="0"/>
                <a:cs typeface="Verdana" pitchFamily="34" charset="0"/>
              </a:rPr>
              <a:t> y el </a:t>
            </a:r>
            <a:r>
              <a:rPr lang="en-US" sz="2400" dirty="0" err="1" smtClean="0">
                <a:latin typeface="Verdana" pitchFamily="34" charset="0"/>
                <a:ea typeface="Verdana" pitchFamily="34" charset="0"/>
                <a:cs typeface="Verdana" pitchFamily="34" charset="0"/>
              </a:rPr>
              <a:t>esfuerzo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requerido</a:t>
            </a:r>
            <a:r>
              <a:rPr lang="en-US" sz="2400" dirty="0" smtClean="0">
                <a:latin typeface="Verdana" pitchFamily="34" charset="0"/>
                <a:ea typeface="Verdana" pitchFamily="34" charset="0"/>
                <a:cs typeface="Verdana" pitchFamily="34" charset="0"/>
              </a:rPr>
              <a:t> para resolver </a:t>
            </a:r>
            <a:r>
              <a:rPr lang="en-US" sz="2400" dirty="0" err="1" smtClean="0">
                <a:latin typeface="Verdana" pitchFamily="34" charset="0"/>
                <a:ea typeface="Verdana" pitchFamily="34" charset="0"/>
                <a:cs typeface="Verdana" pitchFamily="34" charset="0"/>
              </a:rPr>
              <a:t>problemas</a:t>
            </a:r>
            <a:r>
              <a:rPr lang="en-US" sz="2400" dirty="0" smtClean="0">
                <a:latin typeface="Verdana" pitchFamily="34" charset="0"/>
                <a:ea typeface="Verdana" pitchFamily="34" charset="0"/>
                <a:cs typeface="Verdana" pitchFamily="34" charset="0"/>
              </a:rPr>
              <a:t> del </a:t>
            </a:r>
            <a:r>
              <a:rPr lang="en-US" sz="2400" dirty="0" err="1" smtClean="0">
                <a:latin typeface="Verdana" pitchFamily="34" charset="0"/>
                <a:ea typeface="Verdana" pitchFamily="34" charset="0"/>
                <a:cs typeface="Verdana" pitchFamily="34" charset="0"/>
              </a:rPr>
              <a:t>día</a:t>
            </a:r>
            <a:r>
              <a:rPr lang="en-US" sz="2400" dirty="0" smtClean="0">
                <a:latin typeface="Verdana" pitchFamily="34" charset="0"/>
                <a:ea typeface="Verdana" pitchFamily="34" charset="0"/>
                <a:cs typeface="Verdana" pitchFamily="34" charset="0"/>
              </a:rPr>
              <a:t> a </a:t>
            </a:r>
            <a:r>
              <a:rPr lang="en-US" sz="2400" dirty="0" err="1" smtClean="0">
                <a:latin typeface="Verdana" pitchFamily="34" charset="0"/>
                <a:ea typeface="Verdana" pitchFamily="34" charset="0"/>
                <a:cs typeface="Verdana" pitchFamily="34" charset="0"/>
              </a:rPr>
              <a:t>día</a:t>
            </a:r>
            <a:r>
              <a:rPr lang="en-US" sz="2400" dirty="0" smtClean="0">
                <a:latin typeface="Verdana" pitchFamily="34" charset="0"/>
                <a:ea typeface="Verdana" pitchFamily="34" charset="0"/>
                <a:cs typeface="Verdana" pitchFamily="34" charset="0"/>
              </a:rPr>
              <a:t>.</a:t>
            </a:r>
          </a:p>
          <a:p>
            <a:pPr>
              <a:spcAft>
                <a:spcPts val="600"/>
              </a:spcAft>
            </a:pPr>
            <a:r>
              <a:rPr lang="en-US" sz="2400" dirty="0" smtClean="0">
                <a:latin typeface="Verdana" pitchFamily="34" charset="0"/>
                <a:ea typeface="Verdana" pitchFamily="34" charset="0"/>
                <a:cs typeface="Verdana" pitchFamily="34" charset="0"/>
              </a:rPr>
              <a:t>La </a:t>
            </a:r>
            <a:r>
              <a:rPr lang="en-US" sz="2400" dirty="0" err="1" smtClean="0">
                <a:latin typeface="Verdana" pitchFamily="34" charset="0"/>
                <a:ea typeface="Verdana" pitchFamily="34" charset="0"/>
                <a:cs typeface="Verdana" pitchFamily="34" charset="0"/>
              </a:rPr>
              <a:t>aplicación</a:t>
            </a:r>
            <a:r>
              <a:rPr lang="en-US" sz="2400" dirty="0" smtClean="0">
                <a:latin typeface="Verdana" pitchFamily="34" charset="0"/>
                <a:ea typeface="Verdana" pitchFamily="34" charset="0"/>
                <a:cs typeface="Verdana" pitchFamily="34" charset="0"/>
              </a:rPr>
              <a:t> continua de </a:t>
            </a:r>
            <a:r>
              <a:rPr lang="en-US" sz="2400" dirty="0" err="1" smtClean="0">
                <a:latin typeface="Verdana" pitchFamily="34" charset="0"/>
                <a:ea typeface="Verdana" pitchFamily="34" charset="0"/>
                <a:cs typeface="Verdana" pitchFamily="34" charset="0"/>
              </a:rPr>
              <a:t>estas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reglas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puede</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llevar</a:t>
            </a:r>
            <a:r>
              <a:rPr lang="en-US" sz="2400" dirty="0" smtClean="0">
                <a:latin typeface="Verdana" pitchFamily="34" charset="0"/>
                <a:ea typeface="Verdana" pitchFamily="34" charset="0"/>
                <a:cs typeface="Verdana" pitchFamily="34" charset="0"/>
              </a:rPr>
              <a:t> a </a:t>
            </a:r>
            <a:r>
              <a:rPr lang="en-US" sz="2400" dirty="0" err="1" smtClean="0">
                <a:latin typeface="Verdana" pitchFamily="34" charset="0"/>
                <a:ea typeface="Verdana" pitchFamily="34" charset="0"/>
                <a:cs typeface="Verdana" pitchFamily="34" charset="0"/>
              </a:rPr>
              <a:t>respuestas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incorrectas</a:t>
            </a:r>
            <a:r>
              <a:rPr lang="en-US" sz="2400" dirty="0" smtClean="0">
                <a:latin typeface="Verdana" pitchFamily="34" charset="0"/>
                <a:ea typeface="Verdana" pitchFamily="34" charset="0"/>
                <a:cs typeface="Verdana" pitchFamily="34" charset="0"/>
              </a:rPr>
              <a:t>, lo </a:t>
            </a:r>
            <a:r>
              <a:rPr lang="en-US" sz="2400" dirty="0" err="1" smtClean="0">
                <a:latin typeface="Verdana" pitchFamily="34" charset="0"/>
                <a:ea typeface="Verdana" pitchFamily="34" charset="0"/>
                <a:cs typeface="Verdana" pitchFamily="34" charset="0"/>
              </a:rPr>
              <a:t>cual</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determina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sesgos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la </a:t>
            </a:r>
            <a:r>
              <a:rPr lang="en-US" sz="2400" dirty="0" err="1" smtClean="0">
                <a:latin typeface="Verdana" pitchFamily="34" charset="0"/>
                <a:ea typeface="Verdana" pitchFamily="34" charset="0"/>
                <a:cs typeface="Verdana" pitchFamily="34" charset="0"/>
              </a:rPr>
              <a:t>toma</a:t>
            </a:r>
            <a:r>
              <a:rPr lang="en-US" sz="2400" dirty="0" smtClean="0">
                <a:latin typeface="Verdana" pitchFamily="34" charset="0"/>
                <a:ea typeface="Verdana" pitchFamily="34" charset="0"/>
                <a:cs typeface="Verdana" pitchFamily="34" charset="0"/>
              </a:rPr>
              <a:t> de decisions. </a:t>
            </a:r>
          </a:p>
          <a:p>
            <a:pPr>
              <a:spcAft>
                <a:spcPts val="600"/>
              </a:spcAft>
            </a:pPr>
            <a:r>
              <a:rPr lang="en-US" sz="2400" dirty="0" err="1" smtClean="0">
                <a:latin typeface="Verdana" pitchFamily="34" charset="0"/>
                <a:ea typeface="Verdana" pitchFamily="34" charset="0"/>
                <a:cs typeface="Verdana" pitchFamily="34" charset="0"/>
              </a:rPr>
              <a:t>Anclar</a:t>
            </a:r>
            <a:r>
              <a:rPr lang="en-US" sz="2400" dirty="0" smtClean="0">
                <a:latin typeface="Verdana" pitchFamily="34" charset="0"/>
                <a:ea typeface="Verdana" pitchFamily="34" charset="0"/>
                <a:cs typeface="Verdana" pitchFamily="34" charset="0"/>
              </a:rPr>
              <a:t> y </a:t>
            </a:r>
            <a:r>
              <a:rPr lang="en-US" sz="2400" dirty="0" err="1" smtClean="0">
                <a:latin typeface="Verdana" pitchFamily="34" charset="0"/>
                <a:ea typeface="Verdana" pitchFamily="34" charset="0"/>
                <a:cs typeface="Verdana" pitchFamily="34" charset="0"/>
              </a:rPr>
              <a:t>ajustar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una</a:t>
            </a:r>
            <a:r>
              <a:rPr lang="en-US" sz="2400" dirty="0" smtClean="0">
                <a:latin typeface="Verdana" pitchFamily="34" charset="0"/>
                <a:ea typeface="Verdana" pitchFamily="34" charset="0"/>
                <a:cs typeface="Verdana" pitchFamily="34" charset="0"/>
              </a:rPr>
              <a:t> de las </a:t>
            </a:r>
            <a:r>
              <a:rPr lang="en-US" sz="2400" dirty="0" err="1" smtClean="0">
                <a:latin typeface="Verdana" pitchFamily="34" charset="0"/>
                <a:ea typeface="Verdana" pitchFamily="34" charset="0"/>
                <a:cs typeface="Verdana" pitchFamily="34" charset="0"/>
              </a:rPr>
              <a:t>reglas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heurísticas</a:t>
            </a:r>
            <a:r>
              <a:rPr lang="en-US" sz="2400" dirty="0" smtClean="0">
                <a:latin typeface="Verdana" pitchFamily="34" charset="0"/>
                <a:ea typeface="Verdana" pitchFamily="34" charset="0"/>
                <a:cs typeface="Verdana" pitchFamily="34" charset="0"/>
              </a:rPr>
              <a:t>.</a:t>
            </a:r>
            <a:endParaRPr lang="en-US" sz="24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r>
              <a:rPr lang="en-US" smtClean="0"/>
              <a:t>©Erik Angner</a:t>
            </a:r>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36</a:t>
            </a:fld>
            <a:endParaRPr lang="en-US"/>
          </a:p>
        </p:txBody>
      </p:sp>
    </p:spTree>
    <p:extLst>
      <p:ext uri="{BB962C8B-B14F-4D97-AF65-F5344CB8AC3E}">
        <p14:creationId xmlns:p14="http://schemas.microsoft.com/office/powerpoint/2010/main" val="82365004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Anclaje</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fontScale="92500" lnSpcReduction="10000"/>
          </a:bodyPr>
          <a:lstStyle/>
          <a:p>
            <a:pPr>
              <a:spcAft>
                <a:spcPts val="600"/>
              </a:spcAft>
            </a:pPr>
            <a:r>
              <a:rPr lang="en-US" b="1" dirty="0" err="1" smtClean="0">
                <a:latin typeface="Verdana" pitchFamily="34" charset="0"/>
                <a:ea typeface="Verdana" pitchFamily="34" charset="0"/>
                <a:cs typeface="Verdana" pitchFamily="34" charset="0"/>
              </a:rPr>
              <a:t>Anclaje</a:t>
            </a:r>
            <a:r>
              <a:rPr lang="en-US" b="1" dirty="0" smtClean="0">
                <a:latin typeface="Verdana" pitchFamily="34" charset="0"/>
                <a:ea typeface="Verdana" pitchFamily="34" charset="0"/>
                <a:cs typeface="Verdana" pitchFamily="34" charset="0"/>
              </a:rPr>
              <a:t> y </a:t>
            </a:r>
            <a:r>
              <a:rPr lang="en-US" b="1" dirty="0" err="1" smtClean="0">
                <a:latin typeface="Verdana" pitchFamily="34" charset="0"/>
                <a:ea typeface="Verdana" pitchFamily="34" charset="0"/>
                <a:cs typeface="Verdana" pitchFamily="34" charset="0"/>
              </a:rPr>
              <a:t>ajuste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es</a:t>
            </a:r>
            <a:r>
              <a:rPr lang="en-US" dirty="0" smtClean="0">
                <a:latin typeface="Verdana" pitchFamily="34" charset="0"/>
                <a:ea typeface="Verdana" pitchFamily="34" charset="0"/>
                <a:cs typeface="Verdana" pitchFamily="34" charset="0"/>
              </a:rPr>
              <a:t> un </a:t>
            </a:r>
            <a:r>
              <a:rPr lang="en-US" dirty="0" err="1" smtClean="0">
                <a:latin typeface="Verdana" pitchFamily="34" charset="0"/>
                <a:ea typeface="Verdana" pitchFamily="34" charset="0"/>
                <a:cs typeface="Verdana" pitchFamily="34" charset="0"/>
              </a:rPr>
              <a:t>proceso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usado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cuando</a:t>
            </a:r>
            <a:r>
              <a:rPr lang="en-US" dirty="0" smtClean="0">
                <a:latin typeface="Verdana" pitchFamily="34" charset="0"/>
                <a:ea typeface="Verdana" pitchFamily="34" charset="0"/>
                <a:cs typeface="Verdana" pitchFamily="34" charset="0"/>
              </a:rPr>
              <a:t> se </a:t>
            </a:r>
            <a:r>
              <a:rPr lang="en-US" dirty="0" err="1" smtClean="0">
                <a:latin typeface="Verdana" pitchFamily="34" charset="0"/>
                <a:ea typeface="Verdana" pitchFamily="34" charset="0"/>
                <a:cs typeface="Verdana" pitchFamily="34" charset="0"/>
              </a:rPr>
              <a:t>forman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juicios</a:t>
            </a:r>
            <a:r>
              <a:rPr lang="en-US" dirty="0" smtClean="0">
                <a:latin typeface="Verdana" pitchFamily="34" charset="0"/>
                <a:ea typeface="Verdana" pitchFamily="34" charset="0"/>
                <a:cs typeface="Verdana" pitchFamily="34" charset="0"/>
              </a:rPr>
              <a:t>: primero se </a:t>
            </a:r>
            <a:r>
              <a:rPr lang="en-US" dirty="0" err="1" smtClean="0">
                <a:latin typeface="Verdana" pitchFamily="34" charset="0"/>
                <a:ea typeface="Verdana" pitchFamily="34" charset="0"/>
                <a:cs typeface="Verdana" pitchFamily="34" charset="0"/>
              </a:rPr>
              <a:t>realiza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una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estimación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inicial</a:t>
            </a:r>
            <a:r>
              <a:rPr lang="en-US" dirty="0" smtClean="0">
                <a:latin typeface="Verdana" pitchFamily="34" charset="0"/>
                <a:ea typeface="Verdana" pitchFamily="34" charset="0"/>
                <a:cs typeface="Verdana" pitchFamily="34" charset="0"/>
              </a:rPr>
              <a:t> (un </a:t>
            </a:r>
            <a:r>
              <a:rPr lang="en-US" b="1" dirty="0" err="1" smtClean="0">
                <a:latin typeface="Verdana" pitchFamily="34" charset="0"/>
                <a:ea typeface="Verdana" pitchFamily="34" charset="0"/>
                <a:cs typeface="Verdana" pitchFamily="34" charset="0"/>
              </a:rPr>
              <a:t>ancla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entónces</a:t>
            </a:r>
            <a:r>
              <a:rPr lang="en-US" dirty="0" smtClean="0">
                <a:latin typeface="Verdana" pitchFamily="34" charset="0"/>
                <a:ea typeface="Verdana" pitchFamily="34" charset="0"/>
                <a:cs typeface="Verdana" pitchFamily="34" charset="0"/>
              </a:rPr>
              <a:t> se </a:t>
            </a:r>
            <a:r>
              <a:rPr lang="en-US" dirty="0" err="1" smtClean="0">
                <a:latin typeface="Verdana" pitchFamily="34" charset="0"/>
                <a:ea typeface="Verdana" pitchFamily="34" charset="0"/>
                <a:cs typeface="Verdana" pitchFamily="34" charset="0"/>
              </a:rPr>
              <a:t>ajusta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hacia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arriba</a:t>
            </a:r>
            <a:r>
              <a:rPr lang="en-US" dirty="0" smtClean="0">
                <a:latin typeface="Verdana" pitchFamily="34" charset="0"/>
                <a:ea typeface="Verdana" pitchFamily="34" charset="0"/>
                <a:cs typeface="Verdana" pitchFamily="34" charset="0"/>
              </a:rPr>
              <a:t> o </a:t>
            </a:r>
            <a:r>
              <a:rPr lang="en-US" dirty="0" err="1" smtClean="0">
                <a:latin typeface="Verdana" pitchFamily="34" charset="0"/>
                <a:ea typeface="Verdana" pitchFamily="34" charset="0"/>
                <a:cs typeface="Verdana" pitchFamily="34" charset="0"/>
              </a:rPr>
              <a:t>hacia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abajo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según</a:t>
            </a:r>
            <a:r>
              <a:rPr lang="en-US" dirty="0" smtClean="0">
                <a:latin typeface="Verdana" pitchFamily="34" charset="0"/>
                <a:ea typeface="Verdana" pitchFamily="34" charset="0"/>
                <a:cs typeface="Verdana" pitchFamily="34" charset="0"/>
              </a:rPr>
              <a:t> sea </a:t>
            </a:r>
            <a:r>
              <a:rPr lang="en-US" dirty="0" err="1" smtClean="0">
                <a:latin typeface="Verdana" pitchFamily="34" charset="0"/>
                <a:ea typeface="Verdana" pitchFamily="34" charset="0"/>
                <a:cs typeface="Verdana" pitchFamily="34" charset="0"/>
              </a:rPr>
              <a:t>necesario</a:t>
            </a:r>
            <a:r>
              <a:rPr lang="en-US" dirty="0" smtClean="0">
                <a:latin typeface="Verdana" pitchFamily="34" charset="0"/>
                <a:ea typeface="Verdana" pitchFamily="34" charset="0"/>
                <a:cs typeface="Verdana" pitchFamily="34" charset="0"/>
              </a:rPr>
              <a:t>.</a:t>
            </a:r>
          </a:p>
          <a:p>
            <a:pPr>
              <a:spcAft>
                <a:spcPts val="600"/>
              </a:spcAft>
            </a:pPr>
            <a:r>
              <a:rPr lang="en-US" dirty="0" smtClean="0">
                <a:latin typeface="Verdana" pitchFamily="34" charset="0"/>
                <a:ea typeface="Verdana" pitchFamily="34" charset="0"/>
                <a:cs typeface="Verdana" pitchFamily="34" charset="0"/>
              </a:rPr>
              <a:t>El </a:t>
            </a:r>
            <a:r>
              <a:rPr lang="en-US" dirty="0" err="1" smtClean="0">
                <a:latin typeface="Verdana" pitchFamily="34" charset="0"/>
                <a:ea typeface="Verdana" pitchFamily="34" charset="0"/>
                <a:cs typeface="Verdana" pitchFamily="34" charset="0"/>
              </a:rPr>
              <a:t>ancla</a:t>
            </a:r>
            <a:r>
              <a:rPr lang="en-US" dirty="0" smtClean="0">
                <a:latin typeface="Verdana" pitchFamily="34" charset="0"/>
                <a:ea typeface="Verdana" pitchFamily="34" charset="0"/>
                <a:cs typeface="Verdana" pitchFamily="34" charset="0"/>
              </a:rPr>
              <a:t> no </a:t>
            </a:r>
            <a:r>
              <a:rPr lang="en-US" dirty="0" err="1" smtClean="0">
                <a:latin typeface="Verdana" pitchFamily="34" charset="0"/>
                <a:ea typeface="Verdana" pitchFamily="34" charset="0"/>
                <a:cs typeface="Verdana" pitchFamily="34" charset="0"/>
              </a:rPr>
              <a:t>está</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concientemente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elegida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por</a:t>
            </a:r>
            <a:r>
              <a:rPr lang="en-US" dirty="0" smtClean="0">
                <a:latin typeface="Verdana" pitchFamily="34" charset="0"/>
                <a:ea typeface="Verdana" pitchFamily="34" charset="0"/>
                <a:cs typeface="Verdana" pitchFamily="34" charset="0"/>
              </a:rPr>
              <a:t> el </a:t>
            </a:r>
            <a:r>
              <a:rPr lang="en-US" dirty="0" err="1" smtClean="0">
                <a:latin typeface="Verdana" pitchFamily="34" charset="0"/>
                <a:ea typeface="Verdana" pitchFamily="34" charset="0"/>
                <a:cs typeface="Verdana" pitchFamily="34" charset="0"/>
              </a:rPr>
              <a:t>consumidor</a:t>
            </a:r>
            <a:r>
              <a:rPr lang="en-US" dirty="0" smtClean="0">
                <a:latin typeface="Verdana" pitchFamily="34" charset="0"/>
                <a:ea typeface="Verdana" pitchFamily="34" charset="0"/>
                <a:cs typeface="Verdana" pitchFamily="34" charset="0"/>
              </a:rPr>
              <a:t>.</a:t>
            </a:r>
          </a:p>
          <a:p>
            <a:pPr>
              <a:spcAft>
                <a:spcPts val="600"/>
              </a:spcAft>
            </a:pPr>
            <a:r>
              <a:rPr lang="en-US" dirty="0">
                <a:latin typeface="Verdana" pitchFamily="34" charset="0"/>
                <a:ea typeface="Verdana" pitchFamily="34" charset="0"/>
                <a:cs typeface="Verdana" pitchFamily="34" charset="0"/>
              </a:rPr>
              <a:t>Si </a:t>
            </a:r>
            <a:r>
              <a:rPr lang="en-US" dirty="0" err="1">
                <a:latin typeface="Verdana" pitchFamily="34" charset="0"/>
                <a:ea typeface="Verdana" pitchFamily="34" charset="0"/>
                <a:cs typeface="Verdana" pitchFamily="34" charset="0"/>
              </a:rPr>
              <a:t>los</a:t>
            </a:r>
            <a:r>
              <a:rPr lang="en-US" dirty="0">
                <a:latin typeface="Verdana" pitchFamily="34" charset="0"/>
                <a:ea typeface="Verdana" pitchFamily="34" charset="0"/>
                <a:cs typeface="Verdana" pitchFamily="34" charset="0"/>
              </a:rPr>
              <a:t> </a:t>
            </a:r>
            <a:r>
              <a:rPr lang="en-US" dirty="0" err="1">
                <a:latin typeface="Verdana" pitchFamily="34" charset="0"/>
                <a:ea typeface="Verdana" pitchFamily="34" charset="0"/>
                <a:cs typeface="Verdana" pitchFamily="34" charset="0"/>
              </a:rPr>
              <a:t>ajustes</a:t>
            </a:r>
            <a:r>
              <a:rPr lang="en-US" dirty="0">
                <a:latin typeface="Verdana" pitchFamily="34" charset="0"/>
                <a:ea typeface="Verdana" pitchFamily="34" charset="0"/>
                <a:cs typeface="Verdana" pitchFamily="34" charset="0"/>
              </a:rPr>
              <a:t> son </a:t>
            </a:r>
            <a:r>
              <a:rPr lang="en-US" dirty="0" err="1">
                <a:latin typeface="Verdana" pitchFamily="34" charset="0"/>
                <a:ea typeface="Verdana" pitchFamily="34" charset="0"/>
                <a:cs typeface="Verdana" pitchFamily="34" charset="0"/>
              </a:rPr>
              <a:t>insuficientes</a:t>
            </a:r>
            <a:r>
              <a:rPr lang="en-US" dirty="0">
                <a:latin typeface="Verdana" pitchFamily="34" charset="0"/>
                <a:ea typeface="Verdana" pitchFamily="34" charset="0"/>
                <a:cs typeface="Verdana" pitchFamily="34" charset="0"/>
              </a:rPr>
              <a:t>, el </a:t>
            </a:r>
            <a:r>
              <a:rPr lang="en-US" dirty="0" err="1">
                <a:latin typeface="Verdana" pitchFamily="34" charset="0"/>
                <a:ea typeface="Verdana" pitchFamily="34" charset="0"/>
                <a:cs typeface="Verdana" pitchFamily="34" charset="0"/>
              </a:rPr>
              <a:t>juicio</a:t>
            </a:r>
            <a:r>
              <a:rPr lang="en-US" dirty="0">
                <a:latin typeface="Verdana" pitchFamily="34" charset="0"/>
                <a:ea typeface="Verdana" pitchFamily="34" charset="0"/>
                <a:cs typeface="Verdana" pitchFamily="34" charset="0"/>
              </a:rPr>
              <a:t> final </a:t>
            </a:r>
            <a:r>
              <a:rPr lang="en-US" dirty="0" err="1">
                <a:latin typeface="Verdana" pitchFamily="34" charset="0"/>
                <a:ea typeface="Verdana" pitchFamily="34" charset="0"/>
                <a:cs typeface="Verdana" pitchFamily="34" charset="0"/>
              </a:rPr>
              <a:t>será</a:t>
            </a:r>
            <a:r>
              <a:rPr lang="en-US" dirty="0">
                <a:latin typeface="Verdana" pitchFamily="34" charset="0"/>
                <a:ea typeface="Verdana" pitchFamily="34" charset="0"/>
                <a:cs typeface="Verdana" pitchFamily="34" charset="0"/>
              </a:rPr>
              <a:t> </a:t>
            </a:r>
            <a:r>
              <a:rPr lang="en-US" dirty="0" err="1">
                <a:latin typeface="Verdana" pitchFamily="34" charset="0"/>
                <a:ea typeface="Verdana" pitchFamily="34" charset="0"/>
                <a:cs typeface="Verdana" pitchFamily="34" charset="0"/>
              </a:rPr>
              <a:t>arbitrario</a:t>
            </a:r>
            <a:r>
              <a:rPr lang="en-US" dirty="0">
                <a:latin typeface="Verdana" pitchFamily="34" charset="0"/>
                <a:ea typeface="Verdana" pitchFamily="34" charset="0"/>
                <a:cs typeface="Verdana" pitchFamily="34" charset="0"/>
              </a:rPr>
              <a:t> o </a:t>
            </a:r>
            <a:r>
              <a:rPr lang="en-US" dirty="0" err="1">
                <a:latin typeface="Verdana" pitchFamily="34" charset="0"/>
                <a:ea typeface="Verdana" pitchFamily="34" charset="0"/>
                <a:cs typeface="Verdana" pitchFamily="34" charset="0"/>
              </a:rPr>
              <a:t>sesgado</a:t>
            </a:r>
            <a:r>
              <a:rPr lang="en-US" dirty="0">
                <a:latin typeface="Verdana" pitchFamily="34" charset="0"/>
                <a:ea typeface="Verdana" pitchFamily="34" charset="0"/>
                <a:cs typeface="Verdana" pitchFamily="34" charset="0"/>
              </a:rPr>
              <a:t>. </a:t>
            </a:r>
          </a:p>
          <a:p>
            <a:pPr>
              <a:spcAft>
                <a:spcPts val="600"/>
              </a:spcAft>
            </a:pPr>
            <a:endParaRPr lang="en-US"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r>
              <a:rPr lang="en-US" smtClean="0"/>
              <a:t>©Erik Angner</a:t>
            </a:r>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37</a:t>
            </a:fld>
            <a:endParaRPr lang="en-US"/>
          </a:p>
        </p:txBody>
      </p:sp>
    </p:spTree>
    <p:extLst>
      <p:ext uri="{BB962C8B-B14F-4D97-AF65-F5344CB8AC3E}">
        <p14:creationId xmlns:p14="http://schemas.microsoft.com/office/powerpoint/2010/main" val="37865801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29600" cy="152400"/>
          </a:xfrm>
        </p:spPr>
        <p:txBody>
          <a:bodyPr>
            <a:normAutofit fontScale="90000"/>
          </a:bodyPr>
          <a:lstStyle/>
          <a:p>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762000"/>
            <a:ext cx="8229600" cy="5364163"/>
          </a:xfrm>
        </p:spPr>
        <p:txBody>
          <a:bodyPr>
            <a:normAutofit/>
          </a:bodyPr>
          <a:lstStyle/>
          <a:p>
            <a:pPr>
              <a:spcAft>
                <a:spcPts val="600"/>
              </a:spcAft>
            </a:pPr>
            <a:r>
              <a:rPr lang="en-US" sz="2000" dirty="0" smtClean="0">
                <a:latin typeface="Verdana" pitchFamily="34" charset="0"/>
                <a:ea typeface="Verdana" pitchFamily="34" charset="0"/>
                <a:cs typeface="Verdana" pitchFamily="34" charset="0"/>
              </a:rPr>
              <a:t>Un </a:t>
            </a:r>
            <a:r>
              <a:rPr lang="en-US" sz="2000" dirty="0" err="1" smtClean="0">
                <a:latin typeface="Verdana" pitchFamily="34" charset="0"/>
                <a:ea typeface="Verdana" pitchFamily="34" charset="0"/>
                <a:cs typeface="Verdana" pitchFamily="34" charset="0"/>
              </a:rPr>
              <a:t>experimento</a:t>
            </a:r>
            <a:r>
              <a:rPr lang="en-US" sz="2000" dirty="0" smtClean="0">
                <a:latin typeface="Verdana" pitchFamily="34" charset="0"/>
                <a:ea typeface="Verdana" pitchFamily="34" charset="0"/>
                <a:cs typeface="Verdana" pitchFamily="34" charset="0"/>
              </a:rPr>
              <a:t> con </a:t>
            </a:r>
            <a:r>
              <a:rPr lang="en-US" sz="2000" dirty="0" err="1" smtClean="0">
                <a:latin typeface="Verdana" pitchFamily="34" charset="0"/>
                <a:ea typeface="Verdana" pitchFamily="34" charset="0"/>
                <a:cs typeface="Verdana" pitchFamily="34" charset="0"/>
              </a:rPr>
              <a:t>estudiantes</a:t>
            </a:r>
            <a:r>
              <a:rPr lang="en-US" sz="2000" dirty="0" smtClean="0">
                <a:latin typeface="Verdana" pitchFamily="34" charset="0"/>
                <a:ea typeface="Verdana" pitchFamily="34" charset="0"/>
                <a:cs typeface="Verdana" pitchFamily="34" charset="0"/>
              </a:rPr>
              <a:t> de MBA: Se les </a:t>
            </a:r>
            <a:r>
              <a:rPr lang="en-US" sz="2000" dirty="0" err="1" smtClean="0">
                <a:latin typeface="Verdana" pitchFamily="34" charset="0"/>
                <a:ea typeface="Verdana" pitchFamily="34" charset="0"/>
                <a:cs typeface="Verdana" pitchFamily="34" charset="0"/>
              </a:rPr>
              <a:t>mostró</a:t>
            </a:r>
            <a:r>
              <a:rPr lang="en-US" sz="2000" dirty="0" smtClean="0">
                <a:latin typeface="Verdana" pitchFamily="34" charset="0"/>
                <a:ea typeface="Verdana" pitchFamily="34" charset="0"/>
                <a:cs typeface="Verdana" pitchFamily="34" charset="0"/>
              </a:rPr>
              <a:t> a los </a:t>
            </a:r>
            <a:r>
              <a:rPr lang="en-US" sz="2000" dirty="0" err="1" smtClean="0">
                <a:latin typeface="Verdana" pitchFamily="34" charset="0"/>
                <a:ea typeface="Verdana" pitchFamily="34" charset="0"/>
                <a:cs typeface="Verdana" pitchFamily="34" charset="0"/>
              </a:rPr>
              <a:t>estudiantes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varios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productos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preguntándoles</a:t>
            </a:r>
            <a:r>
              <a:rPr lang="en-US" sz="2000" dirty="0" smtClean="0">
                <a:latin typeface="Verdana" pitchFamily="34" charset="0"/>
                <a:ea typeface="Verdana" pitchFamily="34" charset="0"/>
                <a:cs typeface="Verdana" pitchFamily="34" charset="0"/>
              </a:rPr>
              <a:t> primero </a:t>
            </a:r>
            <a:r>
              <a:rPr lang="en-US" sz="2000" dirty="0" err="1" smtClean="0">
                <a:latin typeface="Verdana" pitchFamily="34" charset="0"/>
                <a:ea typeface="Verdana" pitchFamily="34" charset="0"/>
                <a:cs typeface="Verdana" pitchFamily="34" charset="0"/>
              </a:rPr>
              <a:t>si</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estarían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dispuestos</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pagar</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producto</a:t>
            </a:r>
            <a:r>
              <a:rPr lang="en-US" sz="2000" dirty="0" smtClean="0">
                <a:latin typeface="Verdana" pitchFamily="34" charset="0"/>
                <a:ea typeface="Verdana" pitchFamily="34" charset="0"/>
                <a:cs typeface="Verdana" pitchFamily="34" charset="0"/>
              </a:rPr>
              <a:t> a un </a:t>
            </a:r>
            <a:r>
              <a:rPr lang="en-US" sz="2000" dirty="0" err="1" smtClean="0">
                <a:latin typeface="Verdana" pitchFamily="34" charset="0"/>
                <a:ea typeface="Verdana" pitchFamily="34" charset="0"/>
                <a:cs typeface="Verdana" pitchFamily="34" charset="0"/>
              </a:rPr>
              <a:t>precio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igual</a:t>
            </a:r>
            <a:r>
              <a:rPr lang="en-US" sz="2000" dirty="0" smtClean="0">
                <a:latin typeface="Verdana" pitchFamily="34" charset="0"/>
                <a:ea typeface="Verdana" pitchFamily="34" charset="0"/>
                <a:cs typeface="Verdana" pitchFamily="34" charset="0"/>
              </a:rPr>
              <a:t> a los dos </a:t>
            </a:r>
            <a:r>
              <a:rPr lang="en-US" sz="2000" dirty="0" err="1" smtClean="0">
                <a:latin typeface="Verdana" pitchFamily="34" charset="0"/>
                <a:ea typeface="Verdana" pitchFamily="34" charset="0"/>
                <a:cs typeface="Verdana" pitchFamily="34" charset="0"/>
              </a:rPr>
              <a:t>últimos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dígitos</a:t>
            </a:r>
            <a:r>
              <a:rPr lang="en-US" sz="2000" dirty="0" smtClean="0">
                <a:latin typeface="Verdana" pitchFamily="34" charset="0"/>
                <a:ea typeface="Verdana" pitchFamily="34" charset="0"/>
                <a:cs typeface="Verdana" pitchFamily="34" charset="0"/>
              </a:rPr>
              <a:t> del </a:t>
            </a:r>
            <a:r>
              <a:rPr lang="en-US" sz="2000" dirty="0" err="1" smtClean="0">
                <a:latin typeface="Verdana" pitchFamily="34" charset="0"/>
                <a:ea typeface="Verdana" pitchFamily="34" charset="0"/>
                <a:cs typeface="Verdana" pitchFamily="34" charset="0"/>
              </a:rPr>
              <a:t>número</a:t>
            </a:r>
            <a:r>
              <a:rPr lang="en-US" sz="2000" dirty="0" smtClean="0">
                <a:latin typeface="Verdana" pitchFamily="34" charset="0"/>
                <a:ea typeface="Verdana" pitchFamily="34" charset="0"/>
                <a:cs typeface="Verdana" pitchFamily="34" charset="0"/>
              </a:rPr>
              <a:t> de la </a:t>
            </a:r>
            <a:r>
              <a:rPr lang="en-US" sz="2000" dirty="0" err="1" smtClean="0">
                <a:latin typeface="Verdana" pitchFamily="34" charset="0"/>
                <a:ea typeface="Verdana" pitchFamily="34" charset="0"/>
                <a:cs typeface="Verdana" pitchFamily="34" charset="0"/>
              </a:rPr>
              <a:t>seguridad</a:t>
            </a:r>
            <a:r>
              <a:rPr lang="en-US" sz="2000" dirty="0" smtClean="0">
                <a:latin typeface="Verdana" pitchFamily="34" charset="0"/>
                <a:ea typeface="Verdana" pitchFamily="34" charset="0"/>
                <a:cs typeface="Verdana" pitchFamily="34" charset="0"/>
              </a:rPr>
              <a:t> social.</a:t>
            </a:r>
          </a:p>
          <a:p>
            <a:pPr>
              <a:spcAft>
                <a:spcPts val="600"/>
              </a:spcAft>
            </a:pP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segunda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instancia</a:t>
            </a:r>
            <a:r>
              <a:rPr lang="en-US" sz="2000" dirty="0" smtClean="0">
                <a:latin typeface="Verdana" pitchFamily="34" charset="0"/>
                <a:ea typeface="Verdana" pitchFamily="34" charset="0"/>
                <a:cs typeface="Verdana" pitchFamily="34" charset="0"/>
              </a:rPr>
              <a:t> se les </a:t>
            </a:r>
            <a:r>
              <a:rPr lang="en-US" sz="2000" dirty="0" err="1" smtClean="0">
                <a:latin typeface="Verdana" pitchFamily="34" charset="0"/>
                <a:ea typeface="Verdana" pitchFamily="34" charset="0"/>
                <a:cs typeface="Verdana" pitchFamily="34" charset="0"/>
              </a:rPr>
              <a:t>preguntó</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cuanto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estarían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dispuestos</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pagar</a:t>
            </a:r>
            <a:r>
              <a:rPr lang="en-US" sz="2000" dirty="0" smtClean="0">
                <a:latin typeface="Verdana" pitchFamily="34" charset="0"/>
                <a:ea typeface="Verdana" pitchFamily="34" charset="0"/>
                <a:cs typeface="Verdana" pitchFamily="34" charset="0"/>
              </a:rPr>
              <a:t>.</a:t>
            </a:r>
          </a:p>
          <a:p>
            <a:pPr>
              <a:spcAft>
                <a:spcPts val="600"/>
              </a:spcAft>
            </a:pP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caso</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una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botella</a:t>
            </a:r>
            <a:r>
              <a:rPr lang="en-US" sz="2000" dirty="0" smtClean="0">
                <a:latin typeface="Verdana" pitchFamily="34" charset="0"/>
                <a:ea typeface="Verdana" pitchFamily="34" charset="0"/>
                <a:cs typeface="Verdana" pitchFamily="34" charset="0"/>
              </a:rPr>
              <a:t> de vino </a:t>
            </a:r>
            <a:r>
              <a:rPr lang="en-US" sz="2000" dirty="0" err="1" smtClean="0">
                <a:latin typeface="Verdana" pitchFamily="34" charset="0"/>
                <a:ea typeface="Verdana" pitchFamily="34" charset="0"/>
                <a:cs typeface="Verdana" pitchFamily="34" charset="0"/>
              </a:rPr>
              <a:t>fino</a:t>
            </a:r>
            <a:r>
              <a:rPr lang="en-US" sz="2000" dirty="0" smtClean="0">
                <a:latin typeface="Verdana" pitchFamily="34" charset="0"/>
                <a:ea typeface="Verdana" pitchFamily="34" charset="0"/>
                <a:cs typeface="Verdana" pitchFamily="34" charset="0"/>
              </a:rPr>
              <a:t>: los </a:t>
            </a:r>
            <a:r>
              <a:rPr lang="en-US" sz="2000" dirty="0" err="1" smtClean="0">
                <a:latin typeface="Verdana" pitchFamily="34" charset="0"/>
                <a:ea typeface="Verdana" pitchFamily="34" charset="0"/>
                <a:cs typeface="Verdana" pitchFamily="34" charset="0"/>
              </a:rPr>
              <a:t>individuos</a:t>
            </a:r>
            <a:r>
              <a:rPr lang="en-US" sz="2000" dirty="0" smtClean="0">
                <a:latin typeface="Verdana" pitchFamily="34" charset="0"/>
                <a:ea typeface="Verdana" pitchFamily="34" charset="0"/>
                <a:cs typeface="Verdana" pitchFamily="34" charset="0"/>
              </a:rPr>
              <a:t> del </a:t>
            </a:r>
            <a:r>
              <a:rPr lang="en-US" sz="2000" dirty="0" err="1" smtClean="0">
                <a:latin typeface="Verdana" pitchFamily="34" charset="0"/>
                <a:ea typeface="Verdana" pitchFamily="34" charset="0"/>
                <a:cs typeface="Verdana" pitchFamily="34" charset="0"/>
              </a:rPr>
              <a:t>quintil</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más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bajo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estarían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dispuestos</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pagar</a:t>
            </a:r>
            <a:r>
              <a:rPr lang="en-US" sz="2000" dirty="0" smtClean="0">
                <a:latin typeface="Verdana" pitchFamily="34" charset="0"/>
                <a:ea typeface="Verdana" pitchFamily="34" charset="0"/>
                <a:cs typeface="Verdana" pitchFamily="34" charset="0"/>
              </a:rPr>
              <a:t> 11,73, los </a:t>
            </a:r>
            <a:r>
              <a:rPr lang="en-US" sz="2000" dirty="0" err="1" smtClean="0">
                <a:latin typeface="Verdana" pitchFamily="34" charset="0"/>
                <a:ea typeface="Verdana" pitchFamily="34" charset="0"/>
                <a:cs typeface="Verdana" pitchFamily="34" charset="0"/>
              </a:rPr>
              <a:t>individuos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quintil</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más</a:t>
            </a:r>
            <a:r>
              <a:rPr lang="en-US" sz="2000" dirty="0" smtClean="0">
                <a:latin typeface="Verdana" pitchFamily="34" charset="0"/>
                <a:ea typeface="Verdana" pitchFamily="34" charset="0"/>
                <a:cs typeface="Verdana" pitchFamily="34" charset="0"/>
              </a:rPr>
              <a:t> alto 37.55.</a:t>
            </a:r>
          </a:p>
          <a:p>
            <a:pPr>
              <a:spcAft>
                <a:spcPts val="600"/>
              </a:spcAft>
            </a:pPr>
            <a:r>
              <a:rPr lang="en-US" sz="2000" dirty="0" smtClean="0">
                <a:latin typeface="Verdana" pitchFamily="34" charset="0"/>
                <a:ea typeface="Verdana" pitchFamily="34" charset="0"/>
                <a:cs typeface="Verdana" pitchFamily="34" charset="0"/>
              </a:rPr>
              <a:t>Los </a:t>
            </a:r>
            <a:r>
              <a:rPr lang="en-US" sz="2000" dirty="0" err="1" smtClean="0">
                <a:latin typeface="Verdana" pitchFamily="34" charset="0"/>
                <a:ea typeface="Verdana" pitchFamily="34" charset="0"/>
                <a:cs typeface="Verdana" pitchFamily="34" charset="0"/>
              </a:rPr>
              <a:t>individuos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en</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quintil</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más</a:t>
            </a:r>
            <a:r>
              <a:rPr lang="en-US" sz="2000" dirty="0" smtClean="0">
                <a:latin typeface="Verdana" pitchFamily="34" charset="0"/>
                <a:ea typeface="Verdana" pitchFamily="34" charset="0"/>
                <a:cs typeface="Verdana" pitchFamily="34" charset="0"/>
              </a:rPr>
              <a:t> alto </a:t>
            </a:r>
            <a:r>
              <a:rPr lang="en-US" sz="2000" dirty="0" err="1" smtClean="0">
                <a:latin typeface="Verdana" pitchFamily="34" charset="0"/>
                <a:ea typeface="Verdana" pitchFamily="34" charset="0"/>
                <a:cs typeface="Verdana" pitchFamily="34" charset="0"/>
              </a:rPr>
              <a:t>estarían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dispuestos</a:t>
            </a:r>
            <a:r>
              <a:rPr lang="en-US" sz="2000" dirty="0" smtClean="0">
                <a:latin typeface="Verdana" pitchFamily="34" charset="0"/>
                <a:ea typeface="Verdana" pitchFamily="34" charset="0"/>
                <a:cs typeface="Verdana" pitchFamily="34" charset="0"/>
              </a:rPr>
              <a:t> a </a:t>
            </a:r>
            <a:r>
              <a:rPr lang="en-US" sz="2000" dirty="0" err="1" smtClean="0">
                <a:latin typeface="Verdana" pitchFamily="34" charset="0"/>
                <a:ea typeface="Verdana" pitchFamily="34" charset="0"/>
                <a:cs typeface="Verdana" pitchFamily="34" charset="0"/>
              </a:rPr>
              <a:t>pagar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más</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tres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veces</a:t>
            </a:r>
            <a:r>
              <a:rPr lang="en-US" sz="2000" dirty="0" smtClean="0">
                <a:latin typeface="Verdana" pitchFamily="34" charset="0"/>
                <a:ea typeface="Verdana" pitchFamily="34" charset="0"/>
                <a:cs typeface="Verdana" pitchFamily="34" charset="0"/>
              </a:rPr>
              <a:t> que los del </a:t>
            </a:r>
            <a:r>
              <a:rPr lang="en-US" sz="2000" dirty="0" err="1" smtClean="0">
                <a:latin typeface="Verdana" pitchFamily="34" charset="0"/>
                <a:ea typeface="Verdana" pitchFamily="34" charset="0"/>
                <a:cs typeface="Verdana" pitchFamily="34" charset="0"/>
              </a:rPr>
              <a:t>quintil</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más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bajo</a:t>
            </a:r>
            <a:r>
              <a:rPr lang="en-US" sz="2000" dirty="0" smtClean="0">
                <a:latin typeface="Verdana" pitchFamily="34" charset="0"/>
                <a:ea typeface="Verdana" pitchFamily="34" charset="0"/>
                <a:cs typeface="Verdana" pitchFamily="34" charset="0"/>
              </a:rPr>
              <a:t>.</a:t>
            </a:r>
          </a:p>
          <a:p>
            <a:pPr>
              <a:spcAft>
                <a:spcPts val="600"/>
              </a:spcAft>
            </a:pPr>
            <a:r>
              <a:rPr lang="en-US" sz="2000" dirty="0" smtClean="0">
                <a:latin typeface="Verdana" pitchFamily="34" charset="0"/>
                <a:ea typeface="Verdana" pitchFamily="34" charset="0"/>
                <a:cs typeface="Verdana" pitchFamily="34" charset="0"/>
              </a:rPr>
              <a:t>Viola la “</a:t>
            </a:r>
            <a:r>
              <a:rPr lang="en-US" sz="2000" dirty="0" err="1" smtClean="0">
                <a:latin typeface="Verdana" pitchFamily="34" charset="0"/>
                <a:ea typeface="Verdana" pitchFamily="34" charset="0"/>
                <a:cs typeface="Verdana" pitchFamily="34" charset="0"/>
              </a:rPr>
              <a:t>invarianza</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procedimiento</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proposición</a:t>
            </a:r>
            <a:r>
              <a:rPr lang="en-US" sz="2000" dirty="0" smtClean="0">
                <a:latin typeface="Verdana" pitchFamily="34" charset="0"/>
                <a:ea typeface="Verdana" pitchFamily="34" charset="0"/>
                <a:cs typeface="Verdana" pitchFamily="34" charset="0"/>
              </a:rPr>
              <a:t> que </a:t>
            </a:r>
            <a:r>
              <a:rPr lang="en-US" sz="2000" dirty="0" err="1" smtClean="0">
                <a:latin typeface="Verdana" pitchFamily="34" charset="0"/>
                <a:ea typeface="Verdana" pitchFamily="34" charset="0"/>
                <a:cs typeface="Verdana" pitchFamily="34" charset="0"/>
              </a:rPr>
              <a:t>establece</a:t>
            </a:r>
            <a:r>
              <a:rPr lang="en-US" sz="2000" dirty="0" smtClean="0">
                <a:latin typeface="Verdana" pitchFamily="34" charset="0"/>
                <a:ea typeface="Verdana" pitchFamily="34" charset="0"/>
                <a:cs typeface="Verdana" pitchFamily="34" charset="0"/>
              </a:rPr>
              <a:t> que el </a:t>
            </a:r>
            <a:r>
              <a:rPr lang="en-US" sz="2000" dirty="0" err="1" smtClean="0">
                <a:latin typeface="Verdana" pitchFamily="34" charset="0"/>
                <a:ea typeface="Verdana" pitchFamily="34" charset="0"/>
                <a:cs typeface="Verdana" pitchFamily="34" charset="0"/>
              </a:rPr>
              <a:t>resultado</a:t>
            </a:r>
            <a:r>
              <a:rPr lang="en-US" sz="2000" dirty="0" smtClean="0">
                <a:latin typeface="Verdana" pitchFamily="34" charset="0"/>
                <a:ea typeface="Verdana" pitchFamily="34" charset="0"/>
                <a:cs typeface="Verdana" pitchFamily="34" charset="0"/>
              </a:rPr>
              <a:t> no </a:t>
            </a:r>
            <a:r>
              <a:rPr lang="en-US" sz="2000" dirty="0" err="1" smtClean="0">
                <a:latin typeface="Verdana" pitchFamily="34" charset="0"/>
                <a:ea typeface="Verdana" pitchFamily="34" charset="0"/>
                <a:cs typeface="Verdana" pitchFamily="34" charset="0"/>
              </a:rPr>
              <a:t>debería</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diferir</a:t>
            </a:r>
            <a:r>
              <a:rPr lang="en-US" sz="2000" dirty="0" smtClean="0">
                <a:latin typeface="Verdana" pitchFamily="34" charset="0"/>
                <a:ea typeface="Verdana" pitchFamily="34" charset="0"/>
                <a:cs typeface="Verdana" pitchFamily="34" charset="0"/>
              </a:rPr>
              <a:t> con el </a:t>
            </a:r>
            <a:r>
              <a:rPr lang="en-US" sz="2000" dirty="0" err="1" smtClean="0">
                <a:latin typeface="Verdana" pitchFamily="34" charset="0"/>
                <a:ea typeface="Verdana" pitchFamily="34" charset="0"/>
                <a:cs typeface="Verdana" pitchFamily="34" charset="0"/>
              </a:rPr>
              <a:t>método</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optención</a:t>
            </a:r>
            <a:r>
              <a:rPr lang="en-US" sz="2000" dirty="0" smtClean="0">
                <a:latin typeface="Verdana" pitchFamily="34" charset="0"/>
                <a:ea typeface="Verdana" pitchFamily="34" charset="0"/>
                <a:cs typeface="Verdana" pitchFamily="34" charset="0"/>
              </a:rPr>
              <a:t>. </a:t>
            </a:r>
            <a:endParaRPr lang="en-US" sz="20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38</a:t>
            </a:fld>
            <a:endParaRPr lang="en-US"/>
          </a:p>
        </p:txBody>
      </p:sp>
    </p:spTree>
    <p:extLst>
      <p:ext uri="{BB962C8B-B14F-4D97-AF65-F5344CB8AC3E}">
        <p14:creationId xmlns:p14="http://schemas.microsoft.com/office/powerpoint/2010/main" val="14520778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29600" cy="152400"/>
          </a:xfrm>
        </p:spPr>
        <p:txBody>
          <a:bodyPr>
            <a:normAutofit fontScale="90000"/>
          </a:bodyPr>
          <a:lstStyle/>
          <a:p>
            <a:r>
              <a:rPr lang="en-US" dirty="0" err="1" smtClean="0">
                <a:latin typeface="Verdana" pitchFamily="34" charset="0"/>
                <a:ea typeface="Verdana" pitchFamily="34" charset="0"/>
                <a:cs typeface="Verdana" pitchFamily="34" charset="0"/>
              </a:rPr>
              <a:t>Efecto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compromiso</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762000"/>
            <a:ext cx="8229600" cy="5364163"/>
          </a:xfrm>
        </p:spPr>
        <p:txBody>
          <a:bodyPr>
            <a:normAutofit/>
          </a:bodyPr>
          <a:lstStyle/>
          <a:p>
            <a:pPr>
              <a:spcAft>
                <a:spcPts val="600"/>
              </a:spcAft>
            </a:pPr>
            <a:r>
              <a:rPr lang="es-UY" sz="2400" dirty="0"/>
              <a:t>Una suposición crucial de la teoría de la elección racional es que los que toman las decisiones tienen preferencias bien definidas sobre todas las opciones disponibles. Implica que un cambio en la composición del conjunto de elección no debería afectar las preferencias del tomador de decisiones sobre dos alternativas. Sin embargo, un gran cuerpo de trabajo en la psicología y la economía muestran que esta suposición se viola con frecuencia. En muchas situaciones, el contexto importa para el comportamiento de elección, es decir, la elección entre dos alternativas depende de qué otras opciones están disponibles. Uno de los efectos de contexto </a:t>
            </a:r>
            <a:r>
              <a:rPr lang="es-UY" sz="2400" dirty="0" smtClean="0"/>
              <a:t>es </a:t>
            </a:r>
            <a:r>
              <a:rPr lang="es-UY" sz="2400" dirty="0"/>
              <a:t>el "efecto de compromiso".</a:t>
            </a:r>
          </a:p>
          <a:p>
            <a:pPr>
              <a:spcAft>
                <a:spcPts val="600"/>
              </a:spcAft>
            </a:pPr>
            <a:endParaRPr lang="en-US" sz="20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39</a:t>
            </a:fld>
            <a:endParaRPr lang="en-US"/>
          </a:p>
        </p:txBody>
      </p:sp>
    </p:spTree>
    <p:extLst>
      <p:ext uri="{BB962C8B-B14F-4D97-AF65-F5344CB8AC3E}">
        <p14:creationId xmlns:p14="http://schemas.microsoft.com/office/powerpoint/2010/main" val="19987228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Calculando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ganancias</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pPr>
              <a:spcAft>
                <a:spcPts val="600"/>
              </a:spcAft>
            </a:pPr>
            <a:r>
              <a:rPr lang="en-US" b="1" dirty="0" err="1" smtClean="0">
                <a:latin typeface="Verdana" pitchFamily="34" charset="0"/>
                <a:ea typeface="Verdana" pitchFamily="34" charset="0"/>
                <a:cs typeface="Verdana" pitchFamily="34" charset="0"/>
              </a:rPr>
              <a:t>Beneficios</a:t>
            </a:r>
            <a:r>
              <a:rPr lang="en-US" b="1" dirty="0" smtClean="0">
                <a:latin typeface="Verdana" pitchFamily="34" charset="0"/>
                <a:ea typeface="Verdana" pitchFamily="34" charset="0"/>
                <a:cs typeface="Verdana" pitchFamily="34" charset="0"/>
              </a:rPr>
              <a:t> </a:t>
            </a:r>
            <a:r>
              <a:rPr lang="en-US" b="1" dirty="0" err="1" smtClean="0">
                <a:latin typeface="Verdana" pitchFamily="34" charset="0"/>
                <a:ea typeface="Verdana" pitchFamily="34" charset="0"/>
                <a:cs typeface="Verdana" pitchFamily="34" charset="0"/>
              </a:rPr>
              <a:t>económicos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Beneficios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por</a:t>
            </a:r>
            <a:r>
              <a:rPr lang="en-US" dirty="0" smtClean="0">
                <a:latin typeface="Verdana" pitchFamily="34" charset="0"/>
                <a:ea typeface="Verdana" pitchFamily="34" charset="0"/>
                <a:cs typeface="Verdana" pitchFamily="34" charset="0"/>
              </a:rPr>
              <a:t> la </a:t>
            </a:r>
            <a:r>
              <a:rPr lang="en-US" dirty="0" err="1" smtClean="0">
                <a:latin typeface="Verdana" pitchFamily="34" charset="0"/>
                <a:ea typeface="Verdana" pitchFamily="34" charset="0"/>
                <a:cs typeface="Verdana" pitchFamily="34" charset="0"/>
              </a:rPr>
              <a:t>elección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menos</a:t>
            </a:r>
            <a:r>
              <a:rPr lang="en-US" dirty="0" smtClean="0">
                <a:latin typeface="Verdana" pitchFamily="34" charset="0"/>
                <a:ea typeface="Verdana" pitchFamily="34" charset="0"/>
                <a:cs typeface="Verdana" pitchFamily="34" charset="0"/>
              </a:rPr>
              <a:t> el </a:t>
            </a:r>
            <a:r>
              <a:rPr lang="en-US" dirty="0" err="1" smtClean="0">
                <a:latin typeface="Verdana" pitchFamily="34" charset="0"/>
                <a:ea typeface="Verdana" pitchFamily="34" charset="0"/>
                <a:cs typeface="Verdana" pitchFamily="34" charset="0"/>
              </a:rPr>
              <a:t>costo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oportunidad</a:t>
            </a:r>
            <a:r>
              <a:rPr lang="en-US" dirty="0" smtClean="0">
                <a:latin typeface="Verdana" pitchFamily="34" charset="0"/>
                <a:ea typeface="Verdana" pitchFamily="34" charset="0"/>
                <a:cs typeface="Verdana" pitchFamily="34" charset="0"/>
              </a:rPr>
              <a:t>.</a:t>
            </a:r>
          </a:p>
          <a:p>
            <a:pPr>
              <a:spcAft>
                <a:spcPts val="600"/>
              </a:spcAft>
            </a:pPr>
            <a:r>
              <a:rPr lang="en-US" dirty="0" err="1" smtClean="0">
                <a:latin typeface="Verdana" pitchFamily="34" charset="0"/>
                <a:ea typeface="Verdana" pitchFamily="34" charset="0"/>
                <a:cs typeface="Verdana" pitchFamily="34" charset="0"/>
              </a:rPr>
              <a:t>Cuando</a:t>
            </a:r>
            <a:r>
              <a:rPr lang="en-US" dirty="0" smtClean="0">
                <a:latin typeface="Verdana" pitchFamily="34" charset="0"/>
                <a:ea typeface="Verdana" pitchFamily="34" charset="0"/>
                <a:cs typeface="Verdana" pitchFamily="34" charset="0"/>
              </a:rPr>
              <a:t> se </a:t>
            </a:r>
            <a:r>
              <a:rPr lang="en-US" dirty="0" err="1" smtClean="0">
                <a:latin typeface="Verdana" pitchFamily="34" charset="0"/>
                <a:ea typeface="Verdana" pitchFamily="34" charset="0"/>
                <a:cs typeface="Verdana" pitchFamily="34" charset="0"/>
              </a:rPr>
              <a:t>toman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decisiones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racionales</a:t>
            </a:r>
            <a:r>
              <a:rPr lang="en-US" dirty="0" smtClean="0">
                <a:latin typeface="Verdana" pitchFamily="34" charset="0"/>
                <a:ea typeface="Verdana" pitchFamily="34" charset="0"/>
                <a:cs typeface="Verdana" pitchFamily="34" charset="0"/>
              </a:rPr>
              <a:t>, el </a:t>
            </a:r>
            <a:r>
              <a:rPr lang="en-US" dirty="0" err="1" smtClean="0">
                <a:latin typeface="Verdana" pitchFamily="34" charset="0"/>
                <a:ea typeface="Verdana" pitchFamily="34" charset="0"/>
                <a:cs typeface="Verdana" pitchFamily="34" charset="0"/>
              </a:rPr>
              <a:t>costo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oportunidad</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nunca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excede</a:t>
            </a:r>
            <a:r>
              <a:rPr lang="en-US" dirty="0" smtClean="0">
                <a:latin typeface="Verdana" pitchFamily="34" charset="0"/>
                <a:ea typeface="Verdana" pitchFamily="34" charset="0"/>
                <a:cs typeface="Verdana" pitchFamily="34" charset="0"/>
              </a:rPr>
              <a:t> los </a:t>
            </a:r>
            <a:r>
              <a:rPr lang="en-US" dirty="0" err="1" smtClean="0">
                <a:latin typeface="Verdana" pitchFamily="34" charset="0"/>
                <a:ea typeface="Verdana" pitchFamily="34" charset="0"/>
                <a:cs typeface="Verdana" pitchFamily="34" charset="0"/>
              </a:rPr>
              <a:t>beneficios</a:t>
            </a:r>
            <a:r>
              <a:rPr lang="en-US" dirty="0" smtClean="0">
                <a:latin typeface="Verdana" pitchFamily="34" charset="0"/>
                <a:ea typeface="Verdana" pitchFamily="34" charset="0"/>
                <a:cs typeface="Verdana" pitchFamily="34" charset="0"/>
              </a:rPr>
              <a:t>. </a:t>
            </a:r>
            <a:endParaRPr lang="en-US"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r>
              <a:rPr lang="en-US" smtClean="0"/>
              <a:t>©Erik Angner</a:t>
            </a:r>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4</a:t>
            </a:fld>
            <a:endParaRPr lang="en-US"/>
          </a:p>
        </p:txBody>
      </p:sp>
    </p:spTree>
    <p:extLst>
      <p:ext uri="{BB962C8B-B14F-4D97-AF65-F5344CB8AC3E}">
        <p14:creationId xmlns:p14="http://schemas.microsoft.com/office/powerpoint/2010/main" val="29068914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29600" cy="152400"/>
          </a:xfrm>
        </p:spPr>
        <p:txBody>
          <a:bodyPr>
            <a:normAutofit fontScale="90000"/>
          </a:bodyPr>
          <a:lstStyle/>
          <a:p>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762000"/>
            <a:ext cx="8229600" cy="5364163"/>
          </a:xfrm>
        </p:spPr>
        <p:txBody>
          <a:bodyPr>
            <a:normAutofit/>
          </a:bodyPr>
          <a:lstStyle/>
          <a:p>
            <a:pPr>
              <a:spcAft>
                <a:spcPts val="600"/>
              </a:spcAft>
            </a:pPr>
            <a:r>
              <a:rPr lang="es-UY" sz="2400" dirty="0"/>
              <a:t>El efecto de compromiso se refiere a una tendencia a elegir opciones no extremas. Para ilustrar, considere Figura 1. Supongamos que el conjunto de opciones original viene dado por las opciones {v, w, x, y}, que difieren en dos dimensiones (como calidad y precio). Si la opción </a:t>
            </a:r>
            <a:r>
              <a:rPr lang="es-UY" sz="2400" dirty="0" smtClean="0"/>
              <a:t>“z” </a:t>
            </a:r>
            <a:r>
              <a:rPr lang="es-UY" sz="2400" dirty="0"/>
              <a:t>está disponible, la opción </a:t>
            </a:r>
            <a:r>
              <a:rPr lang="es-UY" sz="2400" dirty="0" smtClean="0"/>
              <a:t>“y” </a:t>
            </a:r>
            <a:r>
              <a:rPr lang="es-UY" sz="2400" dirty="0"/>
              <a:t>se convierte en compromiso: ya no es la mejor opción con respecto al atributo 1, sino que ya no es la peor opción con respecto al atributo 2. Se produce un efecto de compromiso si la opción </a:t>
            </a:r>
            <a:r>
              <a:rPr lang="es-UY" sz="2400" dirty="0" smtClean="0"/>
              <a:t>“y” </a:t>
            </a:r>
            <a:r>
              <a:rPr lang="es-UY" sz="2400" dirty="0"/>
              <a:t>se elige más a menudo después </a:t>
            </a:r>
            <a:r>
              <a:rPr lang="es-UY" sz="2400" dirty="0" smtClean="0"/>
              <a:t>que se haya introducido la opción “z”.</a:t>
            </a:r>
            <a:endParaRPr lang="es-UY" sz="2400" dirty="0"/>
          </a:p>
          <a:p>
            <a:pPr>
              <a:spcAft>
                <a:spcPts val="600"/>
              </a:spcAft>
            </a:pPr>
            <a:endParaRPr lang="en-US" sz="20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40</a:t>
            </a:fld>
            <a:endParaRPr lang="en-US"/>
          </a:p>
        </p:txBody>
      </p:sp>
    </p:spTree>
    <p:extLst>
      <p:ext uri="{BB962C8B-B14F-4D97-AF65-F5344CB8AC3E}">
        <p14:creationId xmlns:p14="http://schemas.microsoft.com/office/powerpoint/2010/main" val="10131429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29600" cy="152400"/>
          </a:xfrm>
        </p:spPr>
        <p:txBody>
          <a:bodyPr>
            <a:normAutofit fontScale="90000"/>
          </a:bodyPr>
          <a:lstStyle/>
          <a:p>
            <a:endParaRPr lang="en-US" dirty="0">
              <a:latin typeface="Verdana" pitchFamily="34" charset="0"/>
              <a:ea typeface="Verdana" pitchFamily="34" charset="0"/>
              <a:cs typeface="Verdana" pitchFamily="34" charset="0"/>
            </a:endParaRPr>
          </a:p>
        </p:txBody>
      </p:sp>
      <p:pic>
        <p:nvPicPr>
          <p:cNvPr id="6" name="Marcador de contenido 5"/>
          <p:cNvPicPr>
            <a:picLocks noGrp="1" noChangeAspect="1"/>
          </p:cNvPicPr>
          <p:nvPr>
            <p:ph idx="1"/>
          </p:nvPr>
        </p:nvPicPr>
        <p:blipFill>
          <a:blip r:embed="rId3"/>
          <a:stretch>
            <a:fillRect/>
          </a:stretch>
        </p:blipFill>
        <p:spPr>
          <a:xfrm>
            <a:off x="2647950" y="1753394"/>
            <a:ext cx="3848100" cy="3381375"/>
          </a:xfrm>
          <a:prstGeom prst="rect">
            <a:avLst/>
          </a:prstGeom>
        </p:spPr>
      </p:pic>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41</a:t>
            </a:fld>
            <a:endParaRPr lang="en-US"/>
          </a:p>
        </p:txBody>
      </p:sp>
    </p:spTree>
    <p:extLst>
      <p:ext uri="{BB962C8B-B14F-4D97-AF65-F5344CB8AC3E}">
        <p14:creationId xmlns:p14="http://schemas.microsoft.com/office/powerpoint/2010/main" val="21666173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Recapitulación</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conceptos</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lnSpcReduction="10000"/>
          </a:bodyPr>
          <a:lstStyle/>
          <a:p>
            <a:pPr>
              <a:spcAft>
                <a:spcPts val="600"/>
              </a:spcAft>
            </a:pPr>
            <a:r>
              <a:rPr lang="en-US" dirty="0" err="1" smtClean="0">
                <a:latin typeface="Verdana" pitchFamily="34" charset="0"/>
                <a:ea typeface="Verdana" pitchFamily="34" charset="0"/>
                <a:cs typeface="Verdana" pitchFamily="34" charset="0"/>
              </a:rPr>
              <a:t>Costos</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oportunidad</a:t>
            </a:r>
            <a:endParaRPr lang="en-US" dirty="0" smtClean="0">
              <a:latin typeface="Verdana" pitchFamily="34" charset="0"/>
              <a:ea typeface="Verdana" pitchFamily="34" charset="0"/>
              <a:cs typeface="Verdana" pitchFamily="34" charset="0"/>
            </a:endParaRPr>
          </a:p>
          <a:p>
            <a:pPr>
              <a:spcAft>
                <a:spcPts val="600"/>
              </a:spcAft>
            </a:pPr>
            <a:r>
              <a:rPr lang="en-US" dirty="0" err="1" smtClean="0">
                <a:latin typeface="Verdana" pitchFamily="34" charset="0"/>
                <a:ea typeface="Verdana" pitchFamily="34" charset="0"/>
                <a:cs typeface="Verdana" pitchFamily="34" charset="0"/>
              </a:rPr>
              <a:t>Falacia</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los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costos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hundidos</a:t>
            </a:r>
            <a:endParaRPr lang="en-US" dirty="0" smtClean="0">
              <a:latin typeface="Verdana" pitchFamily="34" charset="0"/>
              <a:ea typeface="Verdana" pitchFamily="34" charset="0"/>
              <a:cs typeface="Verdana" pitchFamily="34" charset="0"/>
            </a:endParaRPr>
          </a:p>
          <a:p>
            <a:pPr>
              <a:spcAft>
                <a:spcPts val="600"/>
              </a:spcAft>
            </a:pPr>
            <a:r>
              <a:rPr lang="en-US" dirty="0" err="1" smtClean="0">
                <a:latin typeface="Verdana" pitchFamily="34" charset="0"/>
                <a:ea typeface="Verdana" pitchFamily="34" charset="0"/>
                <a:cs typeface="Verdana" pitchFamily="34" charset="0"/>
              </a:rPr>
              <a:t>Dependencia</a:t>
            </a:r>
            <a:r>
              <a:rPr lang="en-US" dirty="0" smtClean="0">
                <a:latin typeface="Verdana" pitchFamily="34" charset="0"/>
                <a:ea typeface="Verdana" pitchFamily="34" charset="0"/>
                <a:cs typeface="Verdana" pitchFamily="34" charset="0"/>
              </a:rPr>
              <a:t> del </a:t>
            </a:r>
            <a:r>
              <a:rPr lang="en-US" dirty="0" err="1" smtClean="0">
                <a:latin typeface="Verdana" pitchFamily="34" charset="0"/>
                <a:ea typeface="Verdana" pitchFamily="34" charset="0"/>
                <a:cs typeface="Verdana" pitchFamily="34" charset="0"/>
              </a:rPr>
              <a:t>menú</a:t>
            </a:r>
            <a:endParaRPr lang="en-US" dirty="0" smtClean="0">
              <a:latin typeface="Verdana" pitchFamily="34" charset="0"/>
              <a:ea typeface="Verdana" pitchFamily="34" charset="0"/>
              <a:cs typeface="Verdana" pitchFamily="34" charset="0"/>
            </a:endParaRPr>
          </a:p>
          <a:p>
            <a:pPr>
              <a:spcAft>
                <a:spcPts val="600"/>
              </a:spcAft>
            </a:pPr>
            <a:r>
              <a:rPr lang="en-US" dirty="0" err="1" smtClean="0">
                <a:latin typeface="Verdana" pitchFamily="34" charset="0"/>
                <a:ea typeface="Verdana" pitchFamily="34" charset="0"/>
                <a:cs typeface="Verdana" pitchFamily="34" charset="0"/>
              </a:rPr>
              <a:t>Efecto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señuelo</a:t>
            </a:r>
            <a:endParaRPr lang="en-US" dirty="0" smtClean="0">
              <a:latin typeface="Verdana" pitchFamily="34" charset="0"/>
              <a:ea typeface="Verdana" pitchFamily="34" charset="0"/>
              <a:cs typeface="Verdana" pitchFamily="34" charset="0"/>
            </a:endParaRPr>
          </a:p>
          <a:p>
            <a:pPr>
              <a:spcAft>
                <a:spcPts val="600"/>
              </a:spcAft>
            </a:pPr>
            <a:r>
              <a:rPr lang="en-US" dirty="0" err="1" smtClean="0">
                <a:latin typeface="Verdana" pitchFamily="34" charset="0"/>
                <a:ea typeface="Verdana" pitchFamily="34" charset="0"/>
                <a:cs typeface="Verdana" pitchFamily="34" charset="0"/>
              </a:rPr>
              <a:t>Efecto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dotación</a:t>
            </a:r>
            <a:endParaRPr lang="en-US" dirty="0" smtClean="0">
              <a:latin typeface="Verdana" pitchFamily="34" charset="0"/>
              <a:ea typeface="Verdana" pitchFamily="34" charset="0"/>
              <a:cs typeface="Verdana" pitchFamily="34" charset="0"/>
            </a:endParaRPr>
          </a:p>
          <a:p>
            <a:pPr>
              <a:spcAft>
                <a:spcPts val="600"/>
              </a:spcAft>
            </a:pPr>
            <a:r>
              <a:rPr lang="en-US" dirty="0" err="1" smtClean="0">
                <a:latin typeface="Verdana" pitchFamily="34" charset="0"/>
                <a:ea typeface="Verdana" pitchFamily="34" charset="0"/>
                <a:cs typeface="Verdana" pitchFamily="34" charset="0"/>
              </a:rPr>
              <a:t>Aversión</a:t>
            </a:r>
            <a:r>
              <a:rPr lang="en-US" dirty="0" smtClean="0">
                <a:latin typeface="Verdana" pitchFamily="34" charset="0"/>
                <a:ea typeface="Verdana" pitchFamily="34" charset="0"/>
                <a:cs typeface="Verdana" pitchFamily="34" charset="0"/>
              </a:rPr>
              <a:t> a la </a:t>
            </a:r>
            <a:r>
              <a:rPr lang="en-US" dirty="0" err="1" smtClean="0">
                <a:latin typeface="Verdana" pitchFamily="34" charset="0"/>
                <a:ea typeface="Verdana" pitchFamily="34" charset="0"/>
                <a:cs typeface="Verdana" pitchFamily="34" charset="0"/>
              </a:rPr>
              <a:t>pérdida</a:t>
            </a:r>
            <a:endParaRPr lang="en-US" dirty="0" smtClean="0">
              <a:latin typeface="Verdana" pitchFamily="34" charset="0"/>
              <a:ea typeface="Verdana" pitchFamily="34" charset="0"/>
              <a:cs typeface="Verdana" pitchFamily="34" charset="0"/>
            </a:endParaRPr>
          </a:p>
          <a:p>
            <a:pPr>
              <a:spcAft>
                <a:spcPts val="600"/>
              </a:spcAft>
            </a:pPr>
            <a:r>
              <a:rPr lang="en-US" dirty="0" err="1" smtClean="0">
                <a:latin typeface="Verdana" pitchFamily="34" charset="0"/>
                <a:ea typeface="Verdana" pitchFamily="34" charset="0"/>
                <a:cs typeface="Verdana" pitchFamily="34" charset="0"/>
              </a:rPr>
              <a:t>Efecto</a:t>
            </a:r>
            <a:r>
              <a:rPr lang="en-US" dirty="0" smtClean="0">
                <a:latin typeface="Verdana" pitchFamily="34" charset="0"/>
                <a:ea typeface="Verdana" pitchFamily="34" charset="0"/>
                <a:cs typeface="Verdana" pitchFamily="34" charset="0"/>
              </a:rPr>
              <a:t> </a:t>
            </a:r>
            <a:r>
              <a:rPr lang="en-US" smtClean="0">
                <a:latin typeface="Verdana" pitchFamily="34" charset="0"/>
                <a:ea typeface="Verdana" pitchFamily="34" charset="0"/>
                <a:cs typeface="Verdana" pitchFamily="34" charset="0"/>
              </a:rPr>
              <a:t>anclaje</a:t>
            </a:r>
            <a:endParaRPr lang="en-US"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42</a:t>
            </a:fld>
            <a:endParaRPr lang="en-US"/>
          </a:p>
        </p:txBody>
      </p:sp>
    </p:spTree>
    <p:extLst>
      <p:ext uri="{BB962C8B-B14F-4D97-AF65-F5344CB8AC3E}">
        <p14:creationId xmlns:p14="http://schemas.microsoft.com/office/powerpoint/2010/main" val="4445924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latin typeface="Verdana" pitchFamily="34" charset="0"/>
                <a:ea typeface="Verdana" pitchFamily="34" charset="0"/>
                <a:cs typeface="Verdana" pitchFamily="34" charset="0"/>
              </a:rPr>
              <a:t>Formalmente</a:t>
            </a:r>
            <a:endParaRPr lang="en-US"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609600" y="1668681"/>
            <a:ext cx="8229600" cy="4525963"/>
          </a:xfrm>
        </p:spPr>
        <p:txBody>
          <a:bodyPr>
            <a:normAutofit fontScale="92500" lnSpcReduction="10000"/>
          </a:bodyPr>
          <a:lstStyle/>
          <a:p>
            <a:pPr>
              <a:spcAft>
                <a:spcPts val="600"/>
              </a:spcAft>
            </a:pPr>
            <a:r>
              <a:rPr lang="en-US" sz="2000" i="1" dirty="0" smtClean="0">
                <a:latin typeface="Verdana" pitchFamily="34" charset="0"/>
                <a:ea typeface="Verdana" pitchFamily="34" charset="0"/>
                <a:cs typeface="Verdana" pitchFamily="34" charset="0"/>
              </a:rPr>
              <a:t>a</a:t>
            </a:r>
            <a:r>
              <a:rPr lang="en-US" sz="2000" i="1" baseline="-25000" dirty="0" smtClean="0">
                <a:latin typeface="Verdana" pitchFamily="34" charset="0"/>
                <a:ea typeface="Verdana" pitchFamily="34" charset="0"/>
                <a:cs typeface="Verdana" pitchFamily="34" charset="0"/>
              </a:rPr>
              <a:t>1</a:t>
            </a:r>
            <a:r>
              <a:rPr lang="en-US" sz="2000" dirty="0" smtClean="0">
                <a:latin typeface="Verdana" pitchFamily="34" charset="0"/>
                <a:ea typeface="Verdana" pitchFamily="34" charset="0"/>
                <a:cs typeface="Verdana" pitchFamily="34" charset="0"/>
              </a:rPr>
              <a:t>, </a:t>
            </a:r>
            <a:r>
              <a:rPr lang="en-US" sz="2000" i="1" dirty="0" smtClean="0">
                <a:latin typeface="Verdana" pitchFamily="34" charset="0"/>
                <a:ea typeface="Verdana" pitchFamily="34" charset="0"/>
                <a:cs typeface="Verdana" pitchFamily="34" charset="0"/>
              </a:rPr>
              <a:t>a</a:t>
            </a:r>
            <a:r>
              <a:rPr lang="en-US" sz="2000" i="1" baseline="-25000" dirty="0" smtClean="0">
                <a:latin typeface="Verdana" pitchFamily="34" charset="0"/>
                <a:ea typeface="Verdana" pitchFamily="34" charset="0"/>
                <a:cs typeface="Verdana" pitchFamily="34" charset="0"/>
              </a:rPr>
              <a:t>2</a:t>
            </a:r>
            <a:r>
              <a:rPr lang="en-US" sz="2000" dirty="0" smtClean="0">
                <a:latin typeface="Verdana" pitchFamily="34" charset="0"/>
                <a:ea typeface="Verdana" pitchFamily="34" charset="0"/>
                <a:cs typeface="Verdana" pitchFamily="34" charset="0"/>
              </a:rPr>
              <a:t>,…,</a:t>
            </a:r>
            <a:r>
              <a:rPr lang="en-US" sz="2000" i="1" dirty="0" smtClean="0">
                <a:latin typeface="Verdana" pitchFamily="34" charset="0"/>
                <a:ea typeface="Verdana" pitchFamily="34" charset="0"/>
                <a:cs typeface="Verdana" pitchFamily="34" charset="0"/>
              </a:rPr>
              <a:t>a</a:t>
            </a:r>
            <a:r>
              <a:rPr lang="en-US" sz="2000" i="1" baseline="-25000" dirty="0">
                <a:latin typeface="Verdana" pitchFamily="34" charset="0"/>
                <a:ea typeface="Verdana" pitchFamily="34" charset="0"/>
                <a:cs typeface="Verdana" pitchFamily="34" charset="0"/>
              </a:rPr>
              <a:t>n</a:t>
            </a:r>
            <a:r>
              <a:rPr lang="en-US" sz="2000" i="1"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diferentes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actos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disponibles</a:t>
            </a:r>
            <a:endParaRPr lang="en-US" sz="2000" dirty="0">
              <a:latin typeface="Verdana" pitchFamily="34" charset="0"/>
              <a:ea typeface="Verdana" pitchFamily="34" charset="0"/>
              <a:cs typeface="Verdana" pitchFamily="34" charset="0"/>
            </a:endParaRPr>
          </a:p>
          <a:p>
            <a:pPr>
              <a:spcAft>
                <a:spcPts val="600"/>
              </a:spcAft>
            </a:pPr>
            <a:r>
              <a:rPr lang="en-US" sz="2000" i="1" dirty="0" smtClean="0">
                <a:latin typeface="Verdana" pitchFamily="34" charset="0"/>
                <a:ea typeface="Verdana" pitchFamily="34" charset="0"/>
                <a:cs typeface="Verdana" pitchFamily="34" charset="0"/>
              </a:rPr>
              <a:t>c</a:t>
            </a:r>
            <a:r>
              <a:rPr lang="en-US" sz="2000" dirty="0" smtClean="0">
                <a:latin typeface="Verdana" pitchFamily="34" charset="0"/>
                <a:ea typeface="Verdana" pitchFamily="34" charset="0"/>
                <a:cs typeface="Verdana" pitchFamily="34" charset="0"/>
              </a:rPr>
              <a:t>(</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costo</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oportunidad</a:t>
            </a:r>
            <a:r>
              <a:rPr lang="en-US" sz="2000" dirty="0" smtClean="0">
                <a:latin typeface="Verdana" pitchFamily="34" charset="0"/>
                <a:ea typeface="Verdana" pitchFamily="34" charset="0"/>
                <a:cs typeface="Verdana" pitchFamily="34" charset="0"/>
              </a:rPr>
              <a:t> de </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endParaRPr lang="en-US" sz="2000" i="1" dirty="0">
              <a:latin typeface="Verdana" pitchFamily="34" charset="0"/>
              <a:ea typeface="Verdana" pitchFamily="34" charset="0"/>
              <a:cs typeface="Verdana" pitchFamily="34" charset="0"/>
            </a:endParaRPr>
          </a:p>
          <a:p>
            <a:pPr>
              <a:spcAft>
                <a:spcPts val="600"/>
              </a:spcAft>
            </a:pPr>
            <a:r>
              <a:rPr lang="en-US" sz="2000" i="1" dirty="0" smtClean="0">
                <a:latin typeface="Verdana" pitchFamily="34" charset="0"/>
                <a:ea typeface="Verdana" pitchFamily="34" charset="0"/>
                <a:cs typeface="Verdana" pitchFamily="34" charset="0"/>
              </a:rPr>
              <a:t>u</a:t>
            </a:r>
            <a:r>
              <a:rPr lang="en-US" sz="2000" dirty="0" smtClean="0">
                <a:latin typeface="Verdana" pitchFamily="34" charset="0"/>
                <a:ea typeface="Verdana" pitchFamily="34" charset="0"/>
                <a:cs typeface="Verdana" pitchFamily="34" charset="0"/>
              </a:rPr>
              <a:t>(</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utilidad</a:t>
            </a:r>
            <a:r>
              <a:rPr lang="en-US" sz="2000" dirty="0" smtClean="0">
                <a:latin typeface="Verdana" pitchFamily="34" charset="0"/>
                <a:ea typeface="Verdana" pitchFamily="34" charset="0"/>
                <a:cs typeface="Verdana" pitchFamily="34" charset="0"/>
              </a:rPr>
              <a:t> de </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endParaRPr lang="en-US" sz="2000" i="1" baseline="-25000" dirty="0" smtClean="0">
              <a:latin typeface="Verdana" pitchFamily="34" charset="0"/>
              <a:ea typeface="Verdana" pitchFamily="34" charset="0"/>
              <a:cs typeface="Verdana" pitchFamily="34" charset="0"/>
            </a:endParaRPr>
          </a:p>
          <a:p>
            <a:pPr>
              <a:spcAft>
                <a:spcPts val="600"/>
              </a:spcAft>
            </a:pPr>
            <a:r>
              <a:rPr lang="en-US" sz="2000" dirty="0" err="1" smtClean="0">
                <a:latin typeface="Verdana" pitchFamily="34" charset="0"/>
                <a:ea typeface="Verdana" pitchFamily="34" charset="0"/>
                <a:cs typeface="Verdana" pitchFamily="34" charset="0"/>
              </a:rPr>
              <a:t>Elección</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racional</a:t>
            </a:r>
            <a:r>
              <a:rPr lang="en-US" sz="2000" dirty="0" smtClean="0">
                <a:latin typeface="Verdana" pitchFamily="34" charset="0"/>
                <a:ea typeface="Verdana" pitchFamily="34" charset="0"/>
                <a:cs typeface="Verdana" pitchFamily="34" charset="0"/>
              </a:rPr>
              <a:t>:</a:t>
            </a:r>
          </a:p>
          <a:p>
            <a:pPr lvl="1">
              <a:spcAft>
                <a:spcPts val="600"/>
              </a:spcAft>
            </a:pPr>
            <a:r>
              <a:rPr lang="en-US" sz="2000" dirty="0" smtClean="0">
                <a:latin typeface="Verdana" pitchFamily="34" charset="0"/>
                <a:ea typeface="Verdana" pitchFamily="34" charset="0"/>
                <a:cs typeface="Verdana" pitchFamily="34" charset="0"/>
              </a:rPr>
              <a:t>Una </a:t>
            </a:r>
            <a:r>
              <a:rPr lang="en-US" sz="2000" dirty="0" err="1" smtClean="0">
                <a:latin typeface="Verdana" pitchFamily="34" charset="0"/>
                <a:ea typeface="Verdana" pitchFamily="34" charset="0"/>
                <a:cs typeface="Verdana" pitchFamily="34" charset="0"/>
              </a:rPr>
              <a:t>elección</a:t>
            </a:r>
            <a:r>
              <a:rPr lang="en-US" sz="2000" dirty="0" smtClean="0">
                <a:latin typeface="Verdana" pitchFamily="34" charset="0"/>
                <a:ea typeface="Verdana" pitchFamily="34" charset="0"/>
                <a:cs typeface="Verdana" pitchFamily="34" charset="0"/>
              </a:rPr>
              <a:t> </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r>
              <a:rPr lang="en-US" sz="2000" baseline="-25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racional</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si</a:t>
            </a:r>
            <a:r>
              <a:rPr lang="en-US" sz="2000" dirty="0" smtClean="0">
                <a:latin typeface="Verdana" pitchFamily="34" charset="0"/>
                <a:ea typeface="Verdana" pitchFamily="34" charset="0"/>
                <a:cs typeface="Verdana" pitchFamily="34" charset="0"/>
              </a:rPr>
              <a:t> y solo </a:t>
            </a:r>
            <a:r>
              <a:rPr lang="en-US" sz="2000" dirty="0" err="1" smtClean="0">
                <a:latin typeface="Verdana" pitchFamily="34" charset="0"/>
                <a:ea typeface="Verdana" pitchFamily="34" charset="0"/>
                <a:cs typeface="Verdana" pitchFamily="34" charset="0"/>
              </a:rPr>
              <a:t>si</a:t>
            </a:r>
            <a:r>
              <a:rPr lang="en-US" sz="2000" dirty="0" smtClean="0">
                <a:latin typeface="Verdana" pitchFamily="34" charset="0"/>
                <a:ea typeface="Verdana" pitchFamily="34" charset="0"/>
                <a:cs typeface="Verdana" pitchFamily="34" charset="0"/>
              </a:rPr>
              <a:t> </a:t>
            </a:r>
            <a:r>
              <a:rPr lang="en-US" sz="2000" i="1" dirty="0" smtClean="0">
                <a:latin typeface="Verdana" pitchFamily="34" charset="0"/>
                <a:ea typeface="Verdana" pitchFamily="34" charset="0"/>
                <a:cs typeface="Verdana" pitchFamily="34" charset="0"/>
              </a:rPr>
              <a:t>u</a:t>
            </a:r>
            <a:r>
              <a:rPr lang="en-US" sz="2000" dirty="0" smtClean="0">
                <a:latin typeface="Verdana" pitchFamily="34" charset="0"/>
                <a:ea typeface="Verdana" pitchFamily="34" charset="0"/>
                <a:cs typeface="Verdana" pitchFamily="34" charset="0"/>
              </a:rPr>
              <a:t>(</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r>
              <a:rPr lang="en-US" sz="2000" dirty="0" smtClean="0">
                <a:latin typeface="Verdana" pitchFamily="34" charset="0"/>
                <a:ea typeface="Verdana" pitchFamily="34" charset="0"/>
                <a:cs typeface="Verdana" pitchFamily="34" charset="0"/>
              </a:rPr>
              <a:t>)≥</a:t>
            </a:r>
            <a:r>
              <a:rPr lang="en-US" sz="2000" i="1" dirty="0" smtClean="0">
                <a:latin typeface="Verdana" pitchFamily="34" charset="0"/>
                <a:ea typeface="Verdana" pitchFamily="34" charset="0"/>
                <a:cs typeface="Verdana" pitchFamily="34" charset="0"/>
              </a:rPr>
              <a:t>c</a:t>
            </a:r>
            <a:r>
              <a:rPr lang="en-US" sz="2000" dirty="0" smtClean="0">
                <a:latin typeface="Verdana" pitchFamily="34" charset="0"/>
                <a:ea typeface="Verdana" pitchFamily="34" charset="0"/>
                <a:cs typeface="Verdana" pitchFamily="34" charset="0"/>
              </a:rPr>
              <a:t>(</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r>
              <a:rPr lang="en-US" sz="2000" dirty="0" smtClean="0">
                <a:latin typeface="Verdana" pitchFamily="34" charset="0"/>
                <a:ea typeface="Verdana" pitchFamily="34" charset="0"/>
                <a:cs typeface="Verdana" pitchFamily="34" charset="0"/>
              </a:rPr>
              <a:t>)</a:t>
            </a:r>
          </a:p>
          <a:p>
            <a:pPr>
              <a:spcAft>
                <a:spcPts val="600"/>
              </a:spcAft>
            </a:pPr>
            <a:r>
              <a:rPr lang="en-US" sz="2000" dirty="0" err="1">
                <a:latin typeface="Verdana" pitchFamily="34" charset="0"/>
                <a:ea typeface="Verdana" pitchFamily="34" charset="0"/>
                <a:cs typeface="Verdana" pitchFamily="34" charset="0"/>
              </a:rPr>
              <a:t>Costos</a:t>
            </a:r>
            <a:r>
              <a:rPr lang="en-US" sz="2000" dirty="0">
                <a:latin typeface="Verdana" pitchFamily="34" charset="0"/>
                <a:ea typeface="Verdana" pitchFamily="34" charset="0"/>
                <a:cs typeface="Verdana" pitchFamily="34" charset="0"/>
              </a:rPr>
              <a:t> de </a:t>
            </a:r>
            <a:r>
              <a:rPr lang="en-US" sz="2000" dirty="0" err="1">
                <a:latin typeface="Verdana" pitchFamily="34" charset="0"/>
                <a:ea typeface="Verdana" pitchFamily="34" charset="0"/>
                <a:cs typeface="Verdana" pitchFamily="34" charset="0"/>
              </a:rPr>
              <a:t>oportunidad</a:t>
            </a:r>
            <a:r>
              <a:rPr lang="en-US" sz="2000" dirty="0">
                <a:latin typeface="Verdana" pitchFamily="34" charset="0"/>
                <a:ea typeface="Verdana" pitchFamily="34" charset="0"/>
                <a:cs typeface="Verdana" pitchFamily="34" charset="0"/>
              </a:rPr>
              <a:t>:</a:t>
            </a:r>
          </a:p>
          <a:p>
            <a:pPr lvl="1">
              <a:spcAft>
                <a:spcPts val="600"/>
              </a:spcAft>
            </a:pPr>
            <a:r>
              <a:rPr lang="en-US" sz="2000" i="1" dirty="0">
                <a:latin typeface="Verdana" pitchFamily="34" charset="0"/>
                <a:ea typeface="Verdana" pitchFamily="34" charset="0"/>
                <a:cs typeface="Verdana" pitchFamily="34" charset="0"/>
              </a:rPr>
              <a:t>c</a:t>
            </a:r>
            <a:r>
              <a:rPr lang="en-US" sz="2000" dirty="0">
                <a:latin typeface="Verdana" pitchFamily="34" charset="0"/>
                <a:ea typeface="Verdana" pitchFamily="34" charset="0"/>
                <a:cs typeface="Verdana" pitchFamily="34" charset="0"/>
              </a:rPr>
              <a:t>(</a:t>
            </a:r>
            <a:r>
              <a:rPr lang="en-US" sz="2000" i="1" dirty="0" err="1">
                <a:latin typeface="Verdana" pitchFamily="34" charset="0"/>
                <a:ea typeface="Verdana" pitchFamily="34" charset="0"/>
                <a:cs typeface="Verdana" pitchFamily="34" charset="0"/>
              </a:rPr>
              <a:t>a</a:t>
            </a:r>
            <a:r>
              <a:rPr lang="en-US" sz="2000" i="1" baseline="-25000" dirty="0" err="1">
                <a:latin typeface="Verdana" pitchFamily="34" charset="0"/>
                <a:ea typeface="Verdana" pitchFamily="34" charset="0"/>
                <a:cs typeface="Verdana" pitchFamily="34" charset="0"/>
              </a:rPr>
              <a:t>i</a:t>
            </a:r>
            <a:r>
              <a:rPr lang="en-US" sz="2000" dirty="0">
                <a:latin typeface="Verdana" pitchFamily="34" charset="0"/>
                <a:ea typeface="Verdana" pitchFamily="34" charset="0"/>
                <a:cs typeface="Verdana" pitchFamily="34" charset="0"/>
              </a:rPr>
              <a:t>)=max{</a:t>
            </a:r>
            <a:r>
              <a:rPr lang="en-US" sz="2000" i="1" dirty="0">
                <a:latin typeface="Verdana" pitchFamily="34" charset="0"/>
                <a:ea typeface="Verdana" pitchFamily="34" charset="0"/>
                <a:cs typeface="Verdana" pitchFamily="34" charset="0"/>
              </a:rPr>
              <a:t>u</a:t>
            </a:r>
            <a:r>
              <a:rPr lang="en-US" sz="2000" dirty="0">
                <a:latin typeface="Verdana" pitchFamily="34" charset="0"/>
                <a:ea typeface="Verdana" pitchFamily="34" charset="0"/>
                <a:cs typeface="Verdana" pitchFamily="34" charset="0"/>
              </a:rPr>
              <a:t>(</a:t>
            </a:r>
            <a:r>
              <a:rPr lang="en-US" sz="2000" i="1" dirty="0">
                <a:latin typeface="Verdana" pitchFamily="34" charset="0"/>
                <a:ea typeface="Verdana" pitchFamily="34" charset="0"/>
                <a:cs typeface="Verdana" pitchFamily="34" charset="0"/>
              </a:rPr>
              <a:t>a</a:t>
            </a:r>
            <a:r>
              <a:rPr lang="en-US" sz="2000" i="1" baseline="-25000" dirty="0">
                <a:latin typeface="Verdana" pitchFamily="34" charset="0"/>
                <a:ea typeface="Verdana" pitchFamily="34" charset="0"/>
                <a:cs typeface="Verdana" pitchFamily="34" charset="0"/>
              </a:rPr>
              <a:t>1</a:t>
            </a:r>
            <a:r>
              <a:rPr lang="en-US" sz="2000" dirty="0">
                <a:latin typeface="Verdana" pitchFamily="34" charset="0"/>
                <a:ea typeface="Verdana" pitchFamily="34" charset="0"/>
                <a:cs typeface="Verdana" pitchFamily="34" charset="0"/>
              </a:rPr>
              <a:t>), </a:t>
            </a:r>
            <a:r>
              <a:rPr lang="en-US" sz="2000" i="1" dirty="0">
                <a:latin typeface="Verdana" pitchFamily="34" charset="0"/>
                <a:ea typeface="Verdana" pitchFamily="34" charset="0"/>
                <a:cs typeface="Verdana" pitchFamily="34" charset="0"/>
              </a:rPr>
              <a:t>u</a:t>
            </a:r>
            <a:r>
              <a:rPr lang="en-US" sz="2000" dirty="0">
                <a:latin typeface="Verdana" pitchFamily="34" charset="0"/>
                <a:ea typeface="Verdana" pitchFamily="34" charset="0"/>
                <a:cs typeface="Verdana" pitchFamily="34" charset="0"/>
              </a:rPr>
              <a:t>(</a:t>
            </a:r>
            <a:r>
              <a:rPr lang="en-US" sz="2000" i="1" dirty="0">
                <a:latin typeface="Verdana" pitchFamily="34" charset="0"/>
                <a:ea typeface="Verdana" pitchFamily="34" charset="0"/>
                <a:cs typeface="Verdana" pitchFamily="34" charset="0"/>
              </a:rPr>
              <a:t>a</a:t>
            </a:r>
            <a:r>
              <a:rPr lang="en-US" sz="2000" i="1" baseline="-25000" dirty="0">
                <a:latin typeface="Verdana" pitchFamily="34" charset="0"/>
                <a:ea typeface="Verdana" pitchFamily="34" charset="0"/>
                <a:cs typeface="Verdana" pitchFamily="34" charset="0"/>
              </a:rPr>
              <a:t>2</a:t>
            </a:r>
            <a:r>
              <a:rPr lang="en-US" sz="2000" dirty="0">
                <a:latin typeface="Verdana" pitchFamily="34" charset="0"/>
                <a:ea typeface="Verdana" pitchFamily="34" charset="0"/>
                <a:cs typeface="Verdana" pitchFamily="34" charset="0"/>
              </a:rPr>
              <a:t>),…,</a:t>
            </a:r>
            <a:r>
              <a:rPr lang="en-US" sz="2000" i="1" dirty="0">
                <a:latin typeface="Verdana" pitchFamily="34" charset="0"/>
                <a:ea typeface="Verdana" pitchFamily="34" charset="0"/>
                <a:cs typeface="Verdana" pitchFamily="34" charset="0"/>
              </a:rPr>
              <a:t>u</a:t>
            </a:r>
            <a:r>
              <a:rPr lang="en-US" sz="2000" dirty="0">
                <a:latin typeface="Verdana" pitchFamily="34" charset="0"/>
                <a:ea typeface="Verdana" pitchFamily="34" charset="0"/>
                <a:cs typeface="Verdana" pitchFamily="34" charset="0"/>
              </a:rPr>
              <a:t>(</a:t>
            </a:r>
            <a:r>
              <a:rPr lang="en-US" sz="2000" i="1" dirty="0">
                <a:latin typeface="Verdana" pitchFamily="34" charset="0"/>
                <a:ea typeface="Verdana" pitchFamily="34" charset="0"/>
                <a:cs typeface="Verdana" pitchFamily="34" charset="0"/>
              </a:rPr>
              <a:t>a</a:t>
            </a:r>
            <a:r>
              <a:rPr lang="en-US" sz="2000" i="1" baseline="-25000" dirty="0">
                <a:latin typeface="Verdana" pitchFamily="34" charset="0"/>
                <a:ea typeface="Verdana" pitchFamily="34" charset="0"/>
                <a:cs typeface="Verdana" pitchFamily="34" charset="0"/>
              </a:rPr>
              <a:t>n</a:t>
            </a:r>
            <a:r>
              <a:rPr lang="en-US" sz="2000" dirty="0">
                <a:latin typeface="Verdana" pitchFamily="34" charset="0"/>
                <a:ea typeface="Verdana" pitchFamily="34" charset="0"/>
                <a:cs typeface="Verdana" pitchFamily="34" charset="0"/>
              </a:rPr>
              <a:t>)}</a:t>
            </a:r>
          </a:p>
          <a:p>
            <a:pPr lvl="1">
              <a:spcAft>
                <a:spcPts val="600"/>
              </a:spcAft>
            </a:pPr>
            <a:r>
              <a:rPr lang="en-US" sz="2000" i="1" dirty="0" smtClean="0">
                <a:latin typeface="Verdana" pitchFamily="34" charset="0"/>
                <a:ea typeface="Verdana" pitchFamily="34" charset="0"/>
                <a:cs typeface="Verdana" pitchFamily="34" charset="0"/>
              </a:rPr>
              <a:t>c</a:t>
            </a:r>
            <a:r>
              <a:rPr lang="en-US" sz="2000" dirty="0" smtClean="0">
                <a:latin typeface="Verdana" pitchFamily="34" charset="0"/>
                <a:ea typeface="Verdana" pitchFamily="34" charset="0"/>
                <a:cs typeface="Verdana" pitchFamily="34" charset="0"/>
              </a:rPr>
              <a:t>(</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el </a:t>
            </a:r>
            <a:r>
              <a:rPr lang="en-US" sz="2000" dirty="0" err="1" smtClean="0">
                <a:latin typeface="Verdana" pitchFamily="34" charset="0"/>
                <a:ea typeface="Verdana" pitchFamily="34" charset="0"/>
                <a:cs typeface="Verdana" pitchFamily="34" charset="0"/>
              </a:rPr>
              <a:t>costo</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oportunidad</a:t>
            </a:r>
            <a:r>
              <a:rPr lang="en-US" sz="2000" dirty="0" smtClean="0">
                <a:latin typeface="Verdana" pitchFamily="34" charset="0"/>
                <a:ea typeface="Verdana" pitchFamily="34" charset="0"/>
                <a:cs typeface="Verdana" pitchFamily="34" charset="0"/>
              </a:rPr>
              <a:t> de </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endParaRPr lang="en-US" sz="2000" i="1" dirty="0" smtClean="0">
              <a:latin typeface="Verdana" pitchFamily="34" charset="0"/>
              <a:ea typeface="Verdana" pitchFamily="34" charset="0"/>
              <a:cs typeface="Verdana" pitchFamily="34" charset="0"/>
            </a:endParaRPr>
          </a:p>
          <a:p>
            <a:pPr lvl="1">
              <a:spcAft>
                <a:spcPts val="600"/>
              </a:spcAft>
            </a:pPr>
            <a:r>
              <a:rPr lang="en-US" sz="2000" i="1" dirty="0" smtClean="0">
                <a:latin typeface="Verdana" pitchFamily="34" charset="0"/>
                <a:ea typeface="Verdana" pitchFamily="34" charset="0"/>
                <a:cs typeface="Verdana" pitchFamily="34" charset="0"/>
              </a:rPr>
              <a:t>u</a:t>
            </a:r>
            <a:r>
              <a:rPr lang="en-US" sz="2000" dirty="0" smtClean="0">
                <a:latin typeface="Verdana" pitchFamily="34" charset="0"/>
                <a:ea typeface="Verdana" pitchFamily="34" charset="0"/>
                <a:cs typeface="Verdana" pitchFamily="34" charset="0"/>
              </a:rPr>
              <a:t>(</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es</a:t>
            </a:r>
            <a:r>
              <a:rPr lang="en-US" sz="2000" dirty="0" smtClean="0">
                <a:latin typeface="Verdana" pitchFamily="34" charset="0"/>
                <a:ea typeface="Verdana" pitchFamily="34" charset="0"/>
                <a:cs typeface="Verdana" pitchFamily="34" charset="0"/>
              </a:rPr>
              <a:t> la </a:t>
            </a:r>
            <a:r>
              <a:rPr lang="en-US" sz="2000" dirty="0" err="1" smtClean="0">
                <a:latin typeface="Verdana" pitchFamily="34" charset="0"/>
                <a:ea typeface="Verdana" pitchFamily="34" charset="0"/>
                <a:cs typeface="Verdana" pitchFamily="34" charset="0"/>
              </a:rPr>
              <a:t>utilidad</a:t>
            </a:r>
            <a:r>
              <a:rPr lang="en-US" sz="2000" dirty="0" smtClean="0">
                <a:latin typeface="Verdana" pitchFamily="34" charset="0"/>
                <a:ea typeface="Verdana" pitchFamily="34" charset="0"/>
                <a:cs typeface="Verdana" pitchFamily="34" charset="0"/>
              </a:rPr>
              <a:t> de </a:t>
            </a:r>
            <a:r>
              <a:rPr lang="en-US" sz="2000" i="1" dirty="0" err="1" smtClean="0">
                <a:latin typeface="Verdana" pitchFamily="34" charset="0"/>
                <a:ea typeface="Verdana" pitchFamily="34" charset="0"/>
                <a:cs typeface="Verdana" pitchFamily="34" charset="0"/>
              </a:rPr>
              <a:t>a</a:t>
            </a:r>
            <a:r>
              <a:rPr lang="en-US" sz="2000" i="1" baseline="-25000" dirty="0" err="1" smtClean="0">
                <a:latin typeface="Verdana" pitchFamily="34" charset="0"/>
                <a:ea typeface="Verdana" pitchFamily="34" charset="0"/>
                <a:cs typeface="Verdana" pitchFamily="34" charset="0"/>
              </a:rPr>
              <a:t>i</a:t>
            </a:r>
            <a:endParaRPr lang="en-US" sz="2000" i="1" baseline="-25000" dirty="0" smtClean="0">
              <a:latin typeface="Verdana" pitchFamily="34" charset="0"/>
              <a:ea typeface="Verdana" pitchFamily="34" charset="0"/>
              <a:cs typeface="Verdana" pitchFamily="34" charset="0"/>
            </a:endParaRPr>
          </a:p>
          <a:p>
            <a:pPr>
              <a:spcAft>
                <a:spcPts val="600"/>
              </a:spcAft>
            </a:pPr>
            <a:r>
              <a:rPr lang="en-US" sz="2000" dirty="0" err="1" smtClean="0">
                <a:latin typeface="Verdana" pitchFamily="34" charset="0"/>
                <a:ea typeface="Verdana" pitchFamily="34" charset="0"/>
                <a:cs typeface="Verdana" pitchFamily="34" charset="0"/>
              </a:rPr>
              <a:t>Elección</a:t>
            </a:r>
            <a:r>
              <a:rPr lang="en-US" sz="2000" dirty="0" smtClean="0">
                <a:latin typeface="Verdana" pitchFamily="34" charset="0"/>
                <a:ea typeface="Verdana" pitchFamily="34" charset="0"/>
                <a:cs typeface="Verdana" pitchFamily="34" charset="0"/>
              </a:rPr>
              <a:t> </a:t>
            </a:r>
            <a:r>
              <a:rPr lang="en-US" sz="2000" dirty="0" err="1">
                <a:latin typeface="Verdana" pitchFamily="34" charset="0"/>
                <a:ea typeface="Verdana" pitchFamily="34" charset="0"/>
                <a:cs typeface="Verdana" pitchFamily="34" charset="0"/>
              </a:rPr>
              <a:t>racional</a:t>
            </a:r>
            <a:r>
              <a:rPr lang="en-US" sz="2000" dirty="0">
                <a:latin typeface="Verdana" pitchFamily="34" charset="0"/>
                <a:ea typeface="Verdana" pitchFamily="34" charset="0"/>
                <a:cs typeface="Verdana" pitchFamily="34" charset="0"/>
              </a:rPr>
              <a:t>:</a:t>
            </a:r>
          </a:p>
          <a:p>
            <a:pPr lvl="1">
              <a:spcAft>
                <a:spcPts val="600"/>
              </a:spcAft>
            </a:pPr>
            <a:r>
              <a:rPr lang="en-US" sz="2000" dirty="0">
                <a:latin typeface="Verdana" pitchFamily="34" charset="0"/>
                <a:ea typeface="Verdana" pitchFamily="34" charset="0"/>
                <a:cs typeface="Verdana" pitchFamily="34" charset="0"/>
              </a:rPr>
              <a:t>Una </a:t>
            </a:r>
            <a:r>
              <a:rPr lang="en-US" sz="2000" dirty="0" err="1">
                <a:latin typeface="Verdana" pitchFamily="34" charset="0"/>
                <a:ea typeface="Verdana" pitchFamily="34" charset="0"/>
                <a:cs typeface="Verdana" pitchFamily="34" charset="0"/>
              </a:rPr>
              <a:t>elección</a:t>
            </a:r>
            <a:r>
              <a:rPr lang="en-US" sz="2000" dirty="0">
                <a:latin typeface="Verdana" pitchFamily="34" charset="0"/>
                <a:ea typeface="Verdana" pitchFamily="34" charset="0"/>
                <a:cs typeface="Verdana" pitchFamily="34" charset="0"/>
              </a:rPr>
              <a:t> </a:t>
            </a:r>
            <a:r>
              <a:rPr lang="en-US" sz="2000" i="1" dirty="0" err="1">
                <a:latin typeface="Verdana" pitchFamily="34" charset="0"/>
                <a:ea typeface="Verdana" pitchFamily="34" charset="0"/>
                <a:cs typeface="Verdana" pitchFamily="34" charset="0"/>
              </a:rPr>
              <a:t>a</a:t>
            </a:r>
            <a:r>
              <a:rPr lang="en-US" sz="2000" i="1" baseline="-25000" dirty="0" err="1">
                <a:latin typeface="Verdana" pitchFamily="34" charset="0"/>
                <a:ea typeface="Verdana" pitchFamily="34" charset="0"/>
                <a:cs typeface="Verdana" pitchFamily="34" charset="0"/>
              </a:rPr>
              <a:t>i</a:t>
            </a:r>
            <a:r>
              <a:rPr lang="en-US" sz="2000" baseline="-25000" dirty="0">
                <a:latin typeface="Verdana" pitchFamily="34" charset="0"/>
                <a:ea typeface="Verdana" pitchFamily="34" charset="0"/>
                <a:cs typeface="Verdana" pitchFamily="34" charset="0"/>
              </a:rPr>
              <a:t> </a:t>
            </a:r>
            <a:r>
              <a:rPr lang="en-US" sz="2000" dirty="0" err="1">
                <a:latin typeface="Verdana" pitchFamily="34" charset="0"/>
                <a:ea typeface="Verdana" pitchFamily="34" charset="0"/>
                <a:cs typeface="Verdana" pitchFamily="34" charset="0"/>
              </a:rPr>
              <a:t>es</a:t>
            </a:r>
            <a:r>
              <a:rPr lang="en-US" sz="2000" dirty="0">
                <a:latin typeface="Verdana" pitchFamily="34" charset="0"/>
                <a:ea typeface="Verdana" pitchFamily="34" charset="0"/>
                <a:cs typeface="Verdana" pitchFamily="34" charset="0"/>
              </a:rPr>
              <a:t> </a:t>
            </a:r>
            <a:r>
              <a:rPr lang="en-US" sz="2000" dirty="0" err="1">
                <a:latin typeface="Verdana" pitchFamily="34" charset="0"/>
                <a:ea typeface="Verdana" pitchFamily="34" charset="0"/>
                <a:cs typeface="Verdana" pitchFamily="34" charset="0"/>
              </a:rPr>
              <a:t>racional</a:t>
            </a:r>
            <a:r>
              <a:rPr lang="en-US" sz="2000" dirty="0">
                <a:latin typeface="Verdana" pitchFamily="34" charset="0"/>
                <a:ea typeface="Verdana" pitchFamily="34" charset="0"/>
                <a:cs typeface="Verdana" pitchFamily="34" charset="0"/>
              </a:rPr>
              <a:t> </a:t>
            </a:r>
            <a:r>
              <a:rPr lang="en-US" sz="2000" dirty="0" err="1">
                <a:latin typeface="Verdana" pitchFamily="34" charset="0"/>
                <a:ea typeface="Verdana" pitchFamily="34" charset="0"/>
                <a:cs typeface="Verdana" pitchFamily="34" charset="0"/>
              </a:rPr>
              <a:t>si</a:t>
            </a:r>
            <a:r>
              <a:rPr lang="en-US" sz="2000" dirty="0">
                <a:latin typeface="Verdana" pitchFamily="34" charset="0"/>
                <a:ea typeface="Verdana" pitchFamily="34" charset="0"/>
                <a:cs typeface="Verdana" pitchFamily="34" charset="0"/>
              </a:rPr>
              <a:t> y solo </a:t>
            </a:r>
            <a:r>
              <a:rPr lang="en-US" sz="2000" dirty="0" err="1">
                <a:latin typeface="Verdana" pitchFamily="34" charset="0"/>
                <a:ea typeface="Verdana" pitchFamily="34" charset="0"/>
                <a:cs typeface="Verdana" pitchFamily="34" charset="0"/>
              </a:rPr>
              <a:t>si</a:t>
            </a:r>
            <a:r>
              <a:rPr lang="en-US" sz="2000" dirty="0">
                <a:latin typeface="Verdana" pitchFamily="34" charset="0"/>
                <a:ea typeface="Verdana" pitchFamily="34" charset="0"/>
                <a:cs typeface="Verdana" pitchFamily="34" charset="0"/>
              </a:rPr>
              <a:t> </a:t>
            </a:r>
            <a:r>
              <a:rPr lang="en-US" sz="2000" i="1" dirty="0">
                <a:latin typeface="Verdana" pitchFamily="34" charset="0"/>
                <a:ea typeface="Verdana" pitchFamily="34" charset="0"/>
                <a:cs typeface="Verdana" pitchFamily="34" charset="0"/>
              </a:rPr>
              <a:t>u</a:t>
            </a:r>
            <a:r>
              <a:rPr lang="en-US" sz="2000" dirty="0">
                <a:latin typeface="Verdana" pitchFamily="34" charset="0"/>
                <a:ea typeface="Verdana" pitchFamily="34" charset="0"/>
                <a:cs typeface="Verdana" pitchFamily="34" charset="0"/>
              </a:rPr>
              <a:t>(</a:t>
            </a:r>
            <a:r>
              <a:rPr lang="en-US" sz="2000" i="1" dirty="0" err="1">
                <a:latin typeface="Verdana" pitchFamily="34" charset="0"/>
                <a:ea typeface="Verdana" pitchFamily="34" charset="0"/>
                <a:cs typeface="Verdana" pitchFamily="34" charset="0"/>
              </a:rPr>
              <a:t>a</a:t>
            </a:r>
            <a:r>
              <a:rPr lang="en-US" sz="2000" i="1" baseline="-25000" dirty="0" err="1">
                <a:latin typeface="Verdana" pitchFamily="34" charset="0"/>
                <a:ea typeface="Verdana" pitchFamily="34" charset="0"/>
                <a:cs typeface="Verdana" pitchFamily="34" charset="0"/>
              </a:rPr>
              <a:t>i</a:t>
            </a:r>
            <a:r>
              <a:rPr lang="en-US" sz="2000" dirty="0">
                <a:latin typeface="Verdana" pitchFamily="34" charset="0"/>
                <a:ea typeface="Verdana" pitchFamily="34" charset="0"/>
                <a:cs typeface="Verdana" pitchFamily="34" charset="0"/>
              </a:rPr>
              <a:t>)≥</a:t>
            </a:r>
            <a:r>
              <a:rPr lang="en-US" sz="2000" i="1" dirty="0">
                <a:latin typeface="Verdana" pitchFamily="34" charset="0"/>
                <a:ea typeface="Verdana" pitchFamily="34" charset="0"/>
                <a:cs typeface="Verdana" pitchFamily="34" charset="0"/>
              </a:rPr>
              <a:t>c</a:t>
            </a:r>
            <a:r>
              <a:rPr lang="en-US" sz="2000" dirty="0">
                <a:latin typeface="Verdana" pitchFamily="34" charset="0"/>
                <a:ea typeface="Verdana" pitchFamily="34" charset="0"/>
                <a:cs typeface="Verdana" pitchFamily="34" charset="0"/>
              </a:rPr>
              <a:t>(</a:t>
            </a:r>
            <a:r>
              <a:rPr lang="en-US" sz="2000" i="1" dirty="0" err="1">
                <a:latin typeface="Verdana" pitchFamily="34" charset="0"/>
                <a:ea typeface="Verdana" pitchFamily="34" charset="0"/>
                <a:cs typeface="Verdana" pitchFamily="34" charset="0"/>
              </a:rPr>
              <a:t>a</a:t>
            </a:r>
            <a:r>
              <a:rPr lang="en-US" sz="2000" i="1" baseline="-25000" dirty="0" err="1">
                <a:latin typeface="Verdana" pitchFamily="34" charset="0"/>
                <a:ea typeface="Verdana" pitchFamily="34" charset="0"/>
                <a:cs typeface="Verdana" pitchFamily="34" charset="0"/>
              </a:rPr>
              <a:t>i</a:t>
            </a:r>
            <a:r>
              <a:rPr lang="en-US" sz="2000" dirty="0">
                <a:latin typeface="Verdana" pitchFamily="34" charset="0"/>
                <a:ea typeface="Verdana" pitchFamily="34" charset="0"/>
                <a:cs typeface="Verdana" pitchFamily="34" charset="0"/>
              </a:rPr>
              <a:t>)</a:t>
            </a:r>
          </a:p>
          <a:p>
            <a:pPr marL="457200" lvl="1" indent="0">
              <a:spcAft>
                <a:spcPts val="600"/>
              </a:spcAft>
              <a:buNone/>
            </a:pPr>
            <a:endParaRPr lang="en-US" sz="2000"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5</a:t>
            </a:fld>
            <a:endParaRPr lang="en-US"/>
          </a:p>
        </p:txBody>
      </p:sp>
    </p:spTree>
    <p:extLst>
      <p:ext uri="{BB962C8B-B14F-4D97-AF65-F5344CB8AC3E}">
        <p14:creationId xmlns:p14="http://schemas.microsoft.com/office/powerpoint/2010/main" val="38026355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err="1" smtClean="0">
                <a:latin typeface="Verdana" pitchFamily="34" charset="0"/>
                <a:ea typeface="Verdana" pitchFamily="34" charset="0"/>
                <a:cs typeface="Verdana" pitchFamily="34" charset="0"/>
              </a:rPr>
              <a:t>Falacias</a:t>
            </a:r>
            <a:endParaRPr lang="en-US" sz="36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fontScale="92500"/>
          </a:bodyPr>
          <a:lstStyle/>
          <a:p>
            <a:pPr>
              <a:spcAft>
                <a:spcPts val="600"/>
              </a:spcAft>
            </a:pPr>
            <a:r>
              <a:rPr lang="en-US" dirty="0" smtClean="0">
                <a:latin typeface="Verdana" pitchFamily="34" charset="0"/>
                <a:ea typeface="Verdana" pitchFamily="34" charset="0"/>
                <a:cs typeface="Verdana" pitchFamily="34" charset="0"/>
              </a:rPr>
              <a:t>Los </a:t>
            </a:r>
            <a:r>
              <a:rPr lang="en-US" dirty="0" err="1" smtClean="0">
                <a:latin typeface="Verdana" pitchFamily="34" charset="0"/>
                <a:ea typeface="Verdana" pitchFamily="34" charset="0"/>
                <a:cs typeface="Verdana" pitchFamily="34" charset="0"/>
              </a:rPr>
              <a:t>individuos</a:t>
            </a:r>
            <a:r>
              <a:rPr lang="en-US" dirty="0" smtClean="0">
                <a:latin typeface="Verdana" pitchFamily="34" charset="0"/>
                <a:ea typeface="Verdana" pitchFamily="34" charset="0"/>
                <a:cs typeface="Verdana" pitchFamily="34" charset="0"/>
              </a:rPr>
              <a:t> no </a:t>
            </a:r>
            <a:r>
              <a:rPr lang="en-US" dirty="0" err="1" smtClean="0">
                <a:latin typeface="Verdana" pitchFamily="34" charset="0"/>
                <a:ea typeface="Verdana" pitchFamily="34" charset="0"/>
                <a:cs typeface="Verdana" pitchFamily="34" charset="0"/>
              </a:rPr>
              <a:t>siempre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consideran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los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costos</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oportunidad</a:t>
            </a:r>
            <a:r>
              <a:rPr lang="en-US" dirty="0" smtClean="0">
                <a:latin typeface="Verdana" pitchFamily="34" charset="0"/>
                <a:ea typeface="Verdana" pitchFamily="34" charset="0"/>
                <a:cs typeface="Verdana" pitchFamily="34" charset="0"/>
              </a:rPr>
              <a:t>.</a:t>
            </a:r>
          </a:p>
          <a:p>
            <a:pPr lvl="1">
              <a:spcAft>
                <a:spcPts val="600"/>
              </a:spcAft>
            </a:pPr>
            <a:r>
              <a:rPr lang="en-US" dirty="0" err="1" smtClean="0">
                <a:latin typeface="Verdana" pitchFamily="34" charset="0"/>
                <a:ea typeface="Verdana" pitchFamily="34" charset="0"/>
                <a:cs typeface="Verdana" pitchFamily="34" charset="0"/>
              </a:rPr>
              <a:t>Ejemplo</a:t>
            </a:r>
            <a:r>
              <a:rPr lang="en-US" dirty="0" smtClean="0">
                <a:latin typeface="Verdana" pitchFamily="34" charset="0"/>
                <a:ea typeface="Verdana" pitchFamily="34" charset="0"/>
                <a:cs typeface="Verdana" pitchFamily="34" charset="0"/>
              </a:rPr>
              <a:t>: John lava </a:t>
            </a:r>
            <a:r>
              <a:rPr lang="en-US" dirty="0" err="1" smtClean="0">
                <a:latin typeface="Verdana" pitchFamily="34" charset="0"/>
                <a:ea typeface="Verdana" pitchFamily="34" charset="0"/>
                <a:cs typeface="Verdana" pitchFamily="34" charset="0"/>
              </a:rPr>
              <a:t>su</a:t>
            </a:r>
            <a:r>
              <a:rPr lang="en-US" dirty="0" smtClean="0">
                <a:latin typeface="Verdana" pitchFamily="34" charset="0"/>
                <a:ea typeface="Verdana" pitchFamily="34" charset="0"/>
                <a:cs typeface="Verdana" pitchFamily="34" charset="0"/>
              </a:rPr>
              <a:t> auto </a:t>
            </a:r>
            <a:r>
              <a:rPr lang="en-US" dirty="0" err="1" smtClean="0">
                <a:latin typeface="Verdana" pitchFamily="34" charset="0"/>
                <a:ea typeface="Verdana" pitchFamily="34" charset="0"/>
                <a:cs typeface="Verdana" pitchFamily="34" charset="0"/>
              </a:rPr>
              <a:t>en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una</a:t>
            </a:r>
            <a:r>
              <a:rPr lang="en-US" dirty="0" smtClean="0">
                <a:latin typeface="Verdana" pitchFamily="34" charset="0"/>
                <a:ea typeface="Verdana" pitchFamily="34" charset="0"/>
                <a:cs typeface="Verdana" pitchFamily="34" charset="0"/>
              </a:rPr>
              <a:t> hora </a:t>
            </a:r>
            <a:r>
              <a:rPr lang="en-US" dirty="0" err="1" smtClean="0">
                <a:latin typeface="Verdana" pitchFamily="34" charset="0"/>
                <a:ea typeface="Verdana" pitchFamily="34" charset="0"/>
                <a:cs typeface="Verdana" pitchFamily="34" charset="0"/>
              </a:rPr>
              <a:t>en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lugar</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trabajar</a:t>
            </a:r>
            <a:r>
              <a:rPr lang="en-US" dirty="0" smtClean="0">
                <a:latin typeface="Verdana" pitchFamily="34" charset="0"/>
                <a:ea typeface="Verdana" pitchFamily="34" charset="0"/>
                <a:cs typeface="Verdana" pitchFamily="34" charset="0"/>
              </a:rPr>
              <a:t>. Si John </a:t>
            </a:r>
            <a:r>
              <a:rPr lang="en-US" dirty="0" err="1" smtClean="0">
                <a:latin typeface="Verdana" pitchFamily="34" charset="0"/>
                <a:ea typeface="Verdana" pitchFamily="34" charset="0"/>
                <a:cs typeface="Verdana" pitchFamily="34" charset="0"/>
              </a:rPr>
              <a:t>gana</a:t>
            </a:r>
            <a:r>
              <a:rPr lang="en-US" dirty="0" smtClean="0">
                <a:latin typeface="Verdana" pitchFamily="34" charset="0"/>
                <a:ea typeface="Verdana" pitchFamily="34" charset="0"/>
                <a:cs typeface="Verdana" pitchFamily="34" charset="0"/>
              </a:rPr>
              <a:t> $20/hora y </a:t>
            </a:r>
            <a:r>
              <a:rPr lang="en-US" dirty="0" err="1" smtClean="0">
                <a:latin typeface="Verdana" pitchFamily="34" charset="0"/>
                <a:ea typeface="Verdana" pitchFamily="34" charset="0"/>
                <a:cs typeface="Verdana" pitchFamily="34" charset="0"/>
              </a:rPr>
              <a:t>debería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pagar</a:t>
            </a:r>
            <a:r>
              <a:rPr lang="en-US" dirty="0" smtClean="0">
                <a:latin typeface="Verdana" pitchFamily="34" charset="0"/>
                <a:ea typeface="Verdana" pitchFamily="34" charset="0"/>
                <a:cs typeface="Verdana" pitchFamily="34" charset="0"/>
              </a:rPr>
              <a:t> $7 para que </a:t>
            </a:r>
            <a:r>
              <a:rPr lang="en-US" dirty="0" err="1" smtClean="0">
                <a:latin typeface="Verdana" pitchFamily="34" charset="0"/>
                <a:ea typeface="Verdana" pitchFamily="34" charset="0"/>
                <a:cs typeface="Verdana" pitchFamily="34" charset="0"/>
              </a:rPr>
              <a:t>laven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su</a:t>
            </a:r>
            <a:r>
              <a:rPr lang="en-US" dirty="0" smtClean="0">
                <a:latin typeface="Verdana" pitchFamily="34" charset="0"/>
                <a:ea typeface="Verdana" pitchFamily="34" charset="0"/>
                <a:cs typeface="Verdana" pitchFamily="34" charset="0"/>
              </a:rPr>
              <a:t> auto, el </a:t>
            </a:r>
            <a:r>
              <a:rPr lang="en-US" dirty="0" err="1" smtClean="0">
                <a:latin typeface="Verdana" pitchFamily="34" charset="0"/>
                <a:ea typeface="Verdana" pitchFamily="34" charset="0"/>
                <a:cs typeface="Verdana" pitchFamily="34" charset="0"/>
              </a:rPr>
              <a:t>costo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oportunidadde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lavar</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su</a:t>
            </a:r>
            <a:r>
              <a:rPr lang="en-US" dirty="0" smtClean="0">
                <a:latin typeface="Verdana" pitchFamily="34" charset="0"/>
                <a:ea typeface="Verdana" pitchFamily="34" charset="0"/>
                <a:cs typeface="Verdana" pitchFamily="34" charset="0"/>
              </a:rPr>
              <a:t> auto </a:t>
            </a:r>
            <a:r>
              <a:rPr lang="en-US" dirty="0" err="1" smtClean="0">
                <a:latin typeface="Verdana" pitchFamily="34" charset="0"/>
                <a:ea typeface="Verdana" pitchFamily="34" charset="0"/>
                <a:cs typeface="Verdana" pitchFamily="34" charset="0"/>
              </a:rPr>
              <a:t>él</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mismo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es</a:t>
            </a:r>
            <a:r>
              <a:rPr lang="en-US" dirty="0" smtClean="0">
                <a:latin typeface="Verdana" pitchFamily="34" charset="0"/>
                <a:ea typeface="Verdana" pitchFamily="34" charset="0"/>
                <a:cs typeface="Verdana" pitchFamily="34" charset="0"/>
              </a:rPr>
              <a:t> $7-$20=-$13. (Se </a:t>
            </a:r>
            <a:r>
              <a:rPr lang="en-US" dirty="0" err="1" smtClean="0">
                <a:latin typeface="Verdana" pitchFamily="34" charset="0"/>
                <a:ea typeface="Verdana" pitchFamily="34" charset="0"/>
                <a:cs typeface="Verdana" pitchFamily="34" charset="0"/>
              </a:rPr>
              <a:t>supone</a:t>
            </a:r>
            <a:r>
              <a:rPr lang="en-US" dirty="0" smtClean="0">
                <a:latin typeface="Verdana" pitchFamily="34" charset="0"/>
                <a:ea typeface="Verdana" pitchFamily="34" charset="0"/>
                <a:cs typeface="Verdana" pitchFamily="34" charset="0"/>
              </a:rPr>
              <a:t> que no </a:t>
            </a:r>
            <a:r>
              <a:rPr lang="en-US" dirty="0" err="1" smtClean="0">
                <a:latin typeface="Verdana" pitchFamily="34" charset="0"/>
                <a:ea typeface="Verdana" pitchFamily="34" charset="0"/>
                <a:cs typeface="Verdana" pitchFamily="34" charset="0"/>
              </a:rPr>
              <a:t>obtiene</a:t>
            </a:r>
            <a:r>
              <a:rPr lang="en-US" dirty="0" smtClean="0">
                <a:latin typeface="Verdana" pitchFamily="34" charset="0"/>
                <a:ea typeface="Verdana" pitchFamily="34" charset="0"/>
                <a:cs typeface="Verdana" pitchFamily="34" charset="0"/>
              </a:rPr>
              <a:t> placer </a:t>
            </a:r>
            <a:r>
              <a:rPr lang="en-US" dirty="0" err="1" smtClean="0">
                <a:latin typeface="Verdana" pitchFamily="34" charset="0"/>
                <a:ea typeface="Verdana" pitchFamily="34" charset="0"/>
                <a:cs typeface="Verdana" pitchFamily="34" charset="0"/>
              </a:rPr>
              <a:t>lavando</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su</a:t>
            </a:r>
            <a:r>
              <a:rPr lang="en-US" dirty="0" smtClean="0">
                <a:latin typeface="Verdana" pitchFamily="34" charset="0"/>
                <a:ea typeface="Verdana" pitchFamily="34" charset="0"/>
                <a:cs typeface="Verdana" pitchFamily="34" charset="0"/>
              </a:rPr>
              <a:t> auto, etc.) </a:t>
            </a:r>
          </a:p>
          <a:p>
            <a:pPr lvl="1">
              <a:spcAft>
                <a:spcPts val="600"/>
              </a:spcAft>
            </a:pPr>
            <a:r>
              <a:rPr lang="en-US" dirty="0" err="1" smtClean="0">
                <a:latin typeface="Verdana" pitchFamily="34" charset="0"/>
                <a:ea typeface="Verdana" pitchFamily="34" charset="0"/>
                <a:cs typeface="Verdana" pitchFamily="34" charset="0"/>
              </a:rPr>
              <a:t>Es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siempre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irracional</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ignorar</a:t>
            </a:r>
            <a:r>
              <a:rPr lang="en-US" dirty="0" smtClean="0">
                <a:latin typeface="Verdana" pitchFamily="34" charset="0"/>
                <a:ea typeface="Verdana" pitchFamily="34" charset="0"/>
                <a:cs typeface="Verdana" pitchFamily="34" charset="0"/>
              </a:rPr>
              <a:t> </a:t>
            </a:r>
            <a:r>
              <a:rPr lang="en-US" dirty="0" smtClean="0">
                <a:latin typeface="Verdana" pitchFamily="34" charset="0"/>
                <a:ea typeface="Verdana" pitchFamily="34" charset="0"/>
                <a:cs typeface="Verdana" pitchFamily="34" charset="0"/>
              </a:rPr>
              <a:t>el </a:t>
            </a:r>
            <a:r>
              <a:rPr lang="en-US" dirty="0" err="1" smtClean="0">
                <a:latin typeface="Verdana" pitchFamily="34" charset="0"/>
                <a:ea typeface="Verdana" pitchFamily="34" charset="0"/>
                <a:cs typeface="Verdana" pitchFamily="34" charset="0"/>
              </a:rPr>
              <a:t>costo</a:t>
            </a:r>
            <a:r>
              <a:rPr lang="en-US" dirty="0" smtClean="0">
                <a:latin typeface="Verdana" pitchFamily="34" charset="0"/>
                <a:ea typeface="Verdana" pitchFamily="34" charset="0"/>
                <a:cs typeface="Verdana" pitchFamily="34" charset="0"/>
              </a:rPr>
              <a:t> </a:t>
            </a:r>
            <a:r>
              <a:rPr lang="en-US" dirty="0" smtClean="0">
                <a:latin typeface="Verdana" pitchFamily="34" charset="0"/>
                <a:ea typeface="Verdana" pitchFamily="34" charset="0"/>
                <a:cs typeface="Verdana" pitchFamily="34" charset="0"/>
              </a:rPr>
              <a:t>de </a:t>
            </a:r>
            <a:r>
              <a:rPr lang="en-US" dirty="0" err="1" smtClean="0">
                <a:latin typeface="Verdana" pitchFamily="34" charset="0"/>
                <a:ea typeface="Verdana" pitchFamily="34" charset="0"/>
                <a:cs typeface="Verdana" pitchFamily="34" charset="0"/>
              </a:rPr>
              <a:t>oportunidad</a:t>
            </a:r>
            <a:r>
              <a:rPr lang="en-US" dirty="0" smtClean="0">
                <a:latin typeface="Verdana" pitchFamily="34" charset="0"/>
                <a:ea typeface="Verdana" pitchFamily="34" charset="0"/>
                <a:cs typeface="Verdana" pitchFamily="34" charset="0"/>
              </a:rPr>
              <a:t>. </a:t>
            </a:r>
            <a:endParaRPr lang="en-US"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6</a:t>
            </a:fld>
            <a:endParaRPr lang="en-US"/>
          </a:p>
        </p:txBody>
      </p:sp>
    </p:spTree>
    <p:extLst>
      <p:ext uri="{BB962C8B-B14F-4D97-AF65-F5344CB8AC3E}">
        <p14:creationId xmlns:p14="http://schemas.microsoft.com/office/powerpoint/2010/main" val="22517445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endParaRPr lang="en-US" sz="36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1066800"/>
            <a:ext cx="8229600" cy="5059363"/>
          </a:xfrm>
        </p:spPr>
        <p:txBody>
          <a:bodyPr>
            <a:normAutofit/>
          </a:bodyPr>
          <a:lstStyle/>
          <a:p>
            <a:pPr>
              <a:spcAft>
                <a:spcPts val="600"/>
              </a:spcAft>
            </a:pPr>
            <a:r>
              <a:rPr lang="en-US" dirty="0" smtClean="0">
                <a:latin typeface="Verdana" pitchFamily="34" charset="0"/>
                <a:ea typeface="Verdana" pitchFamily="34" charset="0"/>
                <a:cs typeface="Verdana" pitchFamily="34" charset="0"/>
              </a:rPr>
              <a:t>Si hay </a:t>
            </a:r>
            <a:r>
              <a:rPr lang="en-US" dirty="0" err="1" smtClean="0">
                <a:latin typeface="Verdana" pitchFamily="34" charset="0"/>
                <a:ea typeface="Verdana" pitchFamily="34" charset="0"/>
                <a:cs typeface="Verdana" pitchFamily="34" charset="0"/>
              </a:rPr>
              <a:t>más</a:t>
            </a:r>
            <a:r>
              <a:rPr lang="en-US" dirty="0" smtClean="0">
                <a:latin typeface="Verdana" pitchFamily="34" charset="0"/>
                <a:ea typeface="Verdana" pitchFamily="34" charset="0"/>
                <a:cs typeface="Verdana" pitchFamily="34" charset="0"/>
              </a:rPr>
              <a:t> de dos </a:t>
            </a:r>
            <a:r>
              <a:rPr lang="en-US" dirty="0" err="1" smtClean="0">
                <a:latin typeface="Verdana" pitchFamily="34" charset="0"/>
                <a:ea typeface="Verdana" pitchFamily="34" charset="0"/>
                <a:cs typeface="Verdana" pitchFamily="34" charset="0"/>
              </a:rPr>
              <a:t>opciones</a:t>
            </a:r>
            <a:r>
              <a:rPr lang="en-US" dirty="0" smtClean="0">
                <a:latin typeface="Verdana" pitchFamily="34" charset="0"/>
                <a:ea typeface="Verdana" pitchFamily="34" charset="0"/>
                <a:cs typeface="Verdana" pitchFamily="34" charset="0"/>
              </a:rPr>
              <a:t> el </a:t>
            </a:r>
            <a:r>
              <a:rPr lang="en-US" dirty="0" err="1" smtClean="0">
                <a:latin typeface="Verdana" pitchFamily="34" charset="0"/>
                <a:ea typeface="Verdana" pitchFamily="34" charset="0"/>
                <a:cs typeface="Verdana" pitchFamily="34" charset="0"/>
              </a:rPr>
              <a:t>costo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oportunidad</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es</a:t>
            </a:r>
            <a:r>
              <a:rPr lang="en-US" dirty="0" smtClean="0">
                <a:latin typeface="Verdana" pitchFamily="34" charset="0"/>
                <a:ea typeface="Verdana" pitchFamily="34" charset="0"/>
                <a:cs typeface="Verdana" pitchFamily="34" charset="0"/>
              </a:rPr>
              <a:t> el valor de la </a:t>
            </a:r>
            <a:r>
              <a:rPr lang="en-US" dirty="0" err="1" smtClean="0">
                <a:latin typeface="Verdana" pitchFamily="34" charset="0"/>
                <a:ea typeface="Verdana" pitchFamily="34" charset="0"/>
                <a:cs typeface="Verdana" pitchFamily="34" charset="0"/>
              </a:rPr>
              <a:t>opción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más</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valorada</a:t>
            </a:r>
            <a:r>
              <a:rPr lang="en-US" dirty="0" smtClean="0">
                <a:latin typeface="Verdana" pitchFamily="34" charset="0"/>
                <a:ea typeface="Verdana" pitchFamily="34" charset="0"/>
                <a:cs typeface="Verdana" pitchFamily="34" charset="0"/>
              </a:rPr>
              <a:t>.</a:t>
            </a:r>
          </a:p>
          <a:p>
            <a:pPr>
              <a:spcAft>
                <a:spcPts val="600"/>
              </a:spcAft>
            </a:pPr>
            <a:r>
              <a:rPr lang="en-US" dirty="0" smtClean="0">
                <a:latin typeface="Verdana" pitchFamily="34" charset="0"/>
                <a:ea typeface="Verdana" pitchFamily="34" charset="0"/>
                <a:cs typeface="Verdana" pitchFamily="34" charset="0"/>
              </a:rPr>
              <a:t>Hay un </a:t>
            </a:r>
            <a:r>
              <a:rPr lang="en-US" dirty="0" err="1" smtClean="0">
                <a:latin typeface="Verdana" pitchFamily="34" charset="0"/>
                <a:ea typeface="Verdana" pitchFamily="34" charset="0"/>
                <a:cs typeface="Verdana" pitchFamily="34" charset="0"/>
              </a:rPr>
              <a:t>costo</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oportunidad</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asociado</a:t>
            </a:r>
            <a:r>
              <a:rPr lang="en-US" dirty="0" smtClean="0">
                <a:latin typeface="Verdana" pitchFamily="34" charset="0"/>
                <a:ea typeface="Verdana" pitchFamily="34" charset="0"/>
                <a:cs typeface="Verdana" pitchFamily="34" charset="0"/>
              </a:rPr>
              <a:t> con </a:t>
            </a:r>
            <a:r>
              <a:rPr lang="en-US" dirty="0" err="1" smtClean="0">
                <a:latin typeface="Verdana" pitchFamily="34" charset="0"/>
                <a:ea typeface="Verdana" pitchFamily="34" charset="0"/>
                <a:cs typeface="Verdana" pitchFamily="34" charset="0"/>
              </a:rPr>
              <a:t>cada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opción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disponible</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en</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cada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problema</a:t>
            </a:r>
            <a:r>
              <a:rPr lang="en-US" dirty="0" smtClean="0">
                <a:latin typeface="Verdana" pitchFamily="34" charset="0"/>
                <a:ea typeface="Verdana" pitchFamily="34" charset="0"/>
                <a:cs typeface="Verdana" pitchFamily="34" charset="0"/>
              </a:rPr>
              <a:t> de </a:t>
            </a:r>
            <a:r>
              <a:rPr lang="en-US" dirty="0" err="1" smtClean="0">
                <a:latin typeface="Verdana" pitchFamily="34" charset="0"/>
                <a:ea typeface="Verdana" pitchFamily="34" charset="0"/>
                <a:cs typeface="Verdana" pitchFamily="34" charset="0"/>
              </a:rPr>
              <a:t>decisión</a:t>
            </a:r>
            <a:r>
              <a:rPr lang="en-US" dirty="0" smtClean="0">
                <a:latin typeface="Verdana" pitchFamily="34" charset="0"/>
                <a:ea typeface="Verdana" pitchFamily="34" charset="0"/>
                <a:cs typeface="Verdana" pitchFamily="34" charset="0"/>
              </a:rPr>
              <a:t> que se </a:t>
            </a:r>
            <a:r>
              <a:rPr lang="en-US" dirty="0" err="1" smtClean="0">
                <a:latin typeface="Verdana" pitchFamily="34" charset="0"/>
                <a:ea typeface="Verdana" pitchFamily="34" charset="0"/>
                <a:cs typeface="Verdana" pitchFamily="34" charset="0"/>
              </a:rPr>
              <a:t>plantea</a:t>
            </a:r>
            <a:r>
              <a:rPr lang="en-US" dirty="0" smtClean="0">
                <a:latin typeface="Verdana" pitchFamily="34" charset="0"/>
                <a:ea typeface="Verdana" pitchFamily="34" charset="0"/>
                <a:cs typeface="Verdana" pitchFamily="34" charset="0"/>
              </a:rPr>
              <a:t>.</a:t>
            </a:r>
            <a:endParaRPr lang="en-US"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7</a:t>
            </a:fld>
            <a:endParaRPr lang="en-US"/>
          </a:p>
        </p:txBody>
      </p:sp>
    </p:spTree>
    <p:extLst>
      <p:ext uri="{BB962C8B-B14F-4D97-AF65-F5344CB8AC3E}">
        <p14:creationId xmlns:p14="http://schemas.microsoft.com/office/powerpoint/2010/main" val="3664596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endParaRPr lang="en-US" sz="36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838200"/>
            <a:ext cx="8229600" cy="5287963"/>
          </a:xfrm>
        </p:spPr>
        <p:txBody>
          <a:bodyPr>
            <a:normAutofit/>
          </a:bodyPr>
          <a:lstStyle/>
          <a:p>
            <a:pPr>
              <a:spcAft>
                <a:spcPts val="600"/>
              </a:spcAft>
            </a:pP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la </a:t>
            </a:r>
            <a:r>
              <a:rPr lang="en-US" sz="2400" dirty="0" err="1" smtClean="0">
                <a:latin typeface="Verdana" pitchFamily="34" charset="0"/>
                <a:ea typeface="Verdana" pitchFamily="34" charset="0"/>
                <a:cs typeface="Verdana" pitchFamily="34" charset="0"/>
              </a:rPr>
              <a:t>práctica</a:t>
            </a:r>
            <a:r>
              <a:rPr lang="en-US" sz="2400" dirty="0" smtClean="0">
                <a:latin typeface="Verdana" pitchFamily="34" charset="0"/>
                <a:ea typeface="Verdana" pitchFamily="34" charset="0"/>
                <a:cs typeface="Verdana" pitchFamily="34" charset="0"/>
              </a:rPr>
              <a:t> los </a:t>
            </a:r>
            <a:r>
              <a:rPr lang="en-US" sz="2400" dirty="0" err="1" smtClean="0">
                <a:latin typeface="Verdana" pitchFamily="34" charset="0"/>
                <a:ea typeface="Verdana" pitchFamily="34" charset="0"/>
                <a:cs typeface="Verdana" pitchFamily="34" charset="0"/>
              </a:rPr>
              <a:t>individuos</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frecuentemente</a:t>
            </a:r>
            <a:r>
              <a:rPr lang="en-US" sz="2400" dirty="0" smtClean="0">
                <a:latin typeface="Verdana" pitchFamily="34" charset="0"/>
                <a:ea typeface="Verdana" pitchFamily="34" charset="0"/>
                <a:cs typeface="Verdana" pitchFamily="34" charset="0"/>
              </a:rPr>
              <a:t> no </a:t>
            </a:r>
            <a:r>
              <a:rPr lang="en-US" sz="2400" dirty="0" err="1" smtClean="0">
                <a:latin typeface="Verdana" pitchFamily="34" charset="0"/>
                <a:ea typeface="Verdana" pitchFamily="34" charset="0"/>
                <a:cs typeface="Verdana" pitchFamily="34" charset="0"/>
              </a:rPr>
              <a:t>toman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cuenta</a:t>
            </a:r>
            <a:r>
              <a:rPr lang="en-US" sz="2400" dirty="0" smtClean="0">
                <a:latin typeface="Verdana" pitchFamily="34" charset="0"/>
                <a:ea typeface="Verdana" pitchFamily="34" charset="0"/>
                <a:cs typeface="Verdana" pitchFamily="34" charset="0"/>
              </a:rPr>
              <a:t> el </a:t>
            </a:r>
            <a:r>
              <a:rPr lang="en-US" sz="2400" dirty="0" err="1" smtClean="0">
                <a:latin typeface="Verdana" pitchFamily="34" charset="0"/>
                <a:ea typeface="Verdana" pitchFamily="34" charset="0"/>
                <a:cs typeface="Verdana" pitchFamily="34" charset="0"/>
              </a:rPr>
              <a:t>costo</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oportunidad</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Por</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ejemplo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el </a:t>
            </a:r>
            <a:r>
              <a:rPr lang="en-US" sz="2400" dirty="0" err="1" smtClean="0">
                <a:latin typeface="Verdana" pitchFamily="34" charset="0"/>
                <a:ea typeface="Verdana" pitchFamily="34" charset="0"/>
                <a:cs typeface="Verdana" pitchFamily="34" charset="0"/>
              </a:rPr>
              <a:t>contexto</a:t>
            </a:r>
            <a:r>
              <a:rPr lang="en-US" sz="2400" dirty="0" smtClean="0">
                <a:latin typeface="Verdana" pitchFamily="34" charset="0"/>
                <a:ea typeface="Verdana" pitchFamily="34" charset="0"/>
                <a:cs typeface="Verdana" pitchFamily="34" charset="0"/>
              </a:rPr>
              <a:t> de </a:t>
            </a:r>
            <a:r>
              <a:rPr lang="en-US" sz="2400" dirty="0" err="1" smtClean="0">
                <a:latin typeface="Verdana" pitchFamily="34" charset="0"/>
                <a:ea typeface="Verdana" pitchFamily="34" charset="0"/>
                <a:cs typeface="Verdana" pitchFamily="34" charset="0"/>
              </a:rPr>
              <a:t>decisiones</a:t>
            </a:r>
            <a:r>
              <a:rPr lang="en-US" sz="2400" dirty="0" smtClean="0">
                <a:latin typeface="Verdana" pitchFamily="34" charset="0"/>
                <a:ea typeface="Verdana" pitchFamily="34" charset="0"/>
                <a:cs typeface="Verdana" pitchFamily="34" charset="0"/>
              </a:rPr>
              <a:t> </a:t>
            </a:r>
            <a:r>
              <a:rPr lang="en-US" sz="2400" dirty="0" smtClean="0">
                <a:latin typeface="Verdana" pitchFamily="34" charset="0"/>
                <a:ea typeface="Verdana" pitchFamily="34" charset="0"/>
                <a:cs typeface="Verdana" pitchFamily="34" charset="0"/>
              </a:rPr>
              <a:t>de inversion, </a:t>
            </a:r>
            <a:r>
              <a:rPr lang="en-US" sz="2400" dirty="0" err="1" smtClean="0">
                <a:latin typeface="Verdana" pitchFamily="34" charset="0"/>
                <a:ea typeface="Verdana" pitchFamily="34" charset="0"/>
                <a:cs typeface="Verdana" pitchFamily="34" charset="0"/>
              </a:rPr>
              <a:t>muchas</a:t>
            </a:r>
            <a:r>
              <a:rPr lang="en-US" sz="2400" dirty="0" smtClean="0">
                <a:latin typeface="Verdana" pitchFamily="34" charset="0"/>
                <a:ea typeface="Verdana" pitchFamily="34" charset="0"/>
                <a:cs typeface="Verdana" pitchFamily="34" charset="0"/>
              </a:rPr>
              <a:t> personas </a:t>
            </a:r>
            <a:r>
              <a:rPr lang="en-US" sz="2400" dirty="0" err="1" smtClean="0">
                <a:latin typeface="Verdana" pitchFamily="34" charset="0"/>
                <a:ea typeface="Verdana" pitchFamily="34" charset="0"/>
                <a:cs typeface="Verdana" pitchFamily="34" charset="0"/>
              </a:rPr>
              <a:t>quedan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conformes</a:t>
            </a:r>
            <a:r>
              <a:rPr lang="en-US" sz="2400" dirty="0" smtClean="0">
                <a:latin typeface="Verdana" pitchFamily="34" charset="0"/>
                <a:ea typeface="Verdana" pitchFamily="34" charset="0"/>
                <a:cs typeface="Verdana" pitchFamily="34" charset="0"/>
              </a:rPr>
              <a:t> con </a:t>
            </a:r>
            <a:r>
              <a:rPr lang="en-US" sz="2400" dirty="0" err="1" smtClean="0">
                <a:latin typeface="Verdana" pitchFamily="34" charset="0"/>
                <a:ea typeface="Verdana" pitchFamily="34" charset="0"/>
                <a:cs typeface="Verdana" pitchFamily="34" charset="0"/>
              </a:rPr>
              <a:t>su</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desempeño</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si</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su</a:t>
            </a:r>
            <a:r>
              <a:rPr lang="en-US" sz="2400" dirty="0" smtClean="0">
                <a:latin typeface="Verdana" pitchFamily="34" charset="0"/>
                <a:ea typeface="Verdana" pitchFamily="34" charset="0"/>
                <a:cs typeface="Verdana" pitchFamily="34" charset="0"/>
              </a:rPr>
              <a:t> inversion se </a:t>
            </a:r>
            <a:r>
              <a:rPr lang="en-US" sz="2400" dirty="0" err="1" smtClean="0">
                <a:latin typeface="Verdana" pitchFamily="34" charset="0"/>
                <a:ea typeface="Verdana" pitchFamily="34" charset="0"/>
                <a:cs typeface="Verdana" pitchFamily="34" charset="0"/>
              </a:rPr>
              <a:t>incrementa</a:t>
            </a:r>
            <a:r>
              <a:rPr lang="en-US" sz="2400" dirty="0" smtClean="0">
                <a:latin typeface="Verdana" pitchFamily="34" charset="0"/>
                <a:ea typeface="Verdana" pitchFamily="34" charset="0"/>
                <a:cs typeface="Verdana" pitchFamily="34" charset="0"/>
              </a:rPr>
              <a:t> a lo largo del </a:t>
            </a:r>
            <a:r>
              <a:rPr lang="en-US" sz="2400" dirty="0" err="1" smtClean="0">
                <a:latin typeface="Verdana" pitchFamily="34" charset="0"/>
                <a:ea typeface="Verdana" pitchFamily="34" charset="0"/>
                <a:cs typeface="Verdana" pitchFamily="34" charset="0"/>
              </a:rPr>
              <a:t>tiempo</a:t>
            </a:r>
            <a:r>
              <a:rPr lang="en-US" sz="2400" dirty="0" smtClean="0">
                <a:latin typeface="Verdana" pitchFamily="34" charset="0"/>
                <a:ea typeface="Verdana" pitchFamily="34" charset="0"/>
                <a:cs typeface="Verdana" pitchFamily="34" charset="0"/>
              </a:rPr>
              <a:t> a </a:t>
            </a:r>
            <a:r>
              <a:rPr lang="en-US" sz="2400" dirty="0" err="1" smtClean="0">
                <a:latin typeface="Verdana" pitchFamily="34" charset="0"/>
                <a:ea typeface="Verdana" pitchFamily="34" charset="0"/>
                <a:cs typeface="Verdana" pitchFamily="34" charset="0"/>
              </a:rPr>
              <a:t>pesar</a:t>
            </a:r>
            <a:r>
              <a:rPr lang="en-US" sz="2400" dirty="0" smtClean="0">
                <a:latin typeface="Verdana" pitchFamily="34" charset="0"/>
                <a:ea typeface="Verdana" pitchFamily="34" charset="0"/>
                <a:cs typeface="Verdana" pitchFamily="34" charset="0"/>
              </a:rPr>
              <a:t> que </a:t>
            </a:r>
            <a:r>
              <a:rPr lang="en-US" sz="2400" dirty="0" err="1" smtClean="0">
                <a:latin typeface="Verdana" pitchFamily="34" charset="0"/>
                <a:ea typeface="Verdana" pitchFamily="34" charset="0"/>
                <a:cs typeface="Verdana" pitchFamily="34" charset="0"/>
              </a:rPr>
              <a:t>en</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una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alternativa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podría</a:t>
            </a:r>
            <a:r>
              <a:rPr lang="en-US" sz="2400" dirty="0" smtClean="0">
                <a:latin typeface="Verdana" pitchFamily="34" charset="0"/>
                <a:ea typeface="Verdana" pitchFamily="34" charset="0"/>
                <a:cs typeface="Verdana" pitchFamily="34" charset="0"/>
              </a:rPr>
              <a:t> </a:t>
            </a:r>
            <a:r>
              <a:rPr lang="en-US" sz="2400" dirty="0" err="1" smtClean="0">
                <a:latin typeface="Verdana" pitchFamily="34" charset="0"/>
                <a:ea typeface="Verdana" pitchFamily="34" charset="0"/>
                <a:cs typeface="Verdana" pitchFamily="34" charset="0"/>
              </a:rPr>
              <a:t>generar</a:t>
            </a:r>
            <a:r>
              <a:rPr lang="en-US" sz="2400" dirty="0" smtClean="0">
                <a:latin typeface="Verdana" pitchFamily="34" charset="0"/>
                <a:ea typeface="Verdana" pitchFamily="34" charset="0"/>
                <a:cs typeface="Verdana" pitchFamily="34" charset="0"/>
              </a:rPr>
              <a:t> un </a:t>
            </a:r>
            <a:r>
              <a:rPr lang="en-US" sz="2400" dirty="0" err="1" smtClean="0">
                <a:latin typeface="Verdana" pitchFamily="34" charset="0"/>
                <a:ea typeface="Verdana" pitchFamily="34" charset="0"/>
                <a:cs typeface="Verdana" pitchFamily="34" charset="0"/>
              </a:rPr>
              <a:t>beneficio</a:t>
            </a:r>
            <a:r>
              <a:rPr lang="en-US" sz="2400" dirty="0" smtClean="0">
                <a:latin typeface="Verdana" pitchFamily="34" charset="0"/>
                <a:ea typeface="Verdana" pitchFamily="34" charset="0"/>
                <a:cs typeface="Verdana" pitchFamily="34" charset="0"/>
              </a:rPr>
              <a:t> mayor.</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8</a:t>
            </a:fld>
            <a:endParaRPr lang="en-US"/>
          </a:p>
        </p:txBody>
      </p:sp>
    </p:spTree>
    <p:extLst>
      <p:ext uri="{BB962C8B-B14F-4D97-AF65-F5344CB8AC3E}">
        <p14:creationId xmlns:p14="http://schemas.microsoft.com/office/powerpoint/2010/main" val="20687289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r>
              <a:rPr lang="en-US" sz="2000" dirty="0" smtClean="0">
                <a:latin typeface="Verdana" pitchFamily="34" charset="0"/>
                <a:ea typeface="Verdana" pitchFamily="34" charset="0"/>
                <a:cs typeface="Verdana" pitchFamily="34" charset="0"/>
              </a:rPr>
              <a:t>¿</a:t>
            </a:r>
            <a:r>
              <a:rPr lang="en-US" sz="2000" dirty="0" err="1" smtClean="0">
                <a:latin typeface="Verdana" pitchFamily="34" charset="0"/>
                <a:ea typeface="Verdana" pitchFamily="34" charset="0"/>
                <a:cs typeface="Verdana" pitchFamily="34" charset="0"/>
              </a:rPr>
              <a:t>Por</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qué</a:t>
            </a:r>
            <a:r>
              <a:rPr lang="en-US" sz="2000" dirty="0" smtClean="0">
                <a:latin typeface="Verdana" pitchFamily="34" charset="0"/>
                <a:ea typeface="Verdana" pitchFamily="34" charset="0"/>
                <a:cs typeface="Verdana" pitchFamily="34" charset="0"/>
              </a:rPr>
              <a:t> los </a:t>
            </a:r>
            <a:r>
              <a:rPr lang="en-US" sz="2000" dirty="0" err="1" smtClean="0">
                <a:latin typeface="Verdana" pitchFamily="34" charset="0"/>
                <a:ea typeface="Verdana" pitchFamily="34" charset="0"/>
                <a:cs typeface="Verdana" pitchFamily="34" charset="0"/>
              </a:rPr>
              <a:t>individuos</a:t>
            </a:r>
            <a:r>
              <a:rPr lang="en-US" sz="2000" dirty="0" smtClean="0">
                <a:latin typeface="Verdana" pitchFamily="34" charset="0"/>
                <a:ea typeface="Verdana" pitchFamily="34" charset="0"/>
                <a:cs typeface="Verdana" pitchFamily="34" charset="0"/>
              </a:rPr>
              <a:t> </a:t>
            </a:r>
            <a:r>
              <a:rPr lang="en-US" sz="2000" dirty="0" err="1" smtClean="0">
                <a:latin typeface="Verdana" pitchFamily="34" charset="0"/>
                <a:ea typeface="Verdana" pitchFamily="34" charset="0"/>
                <a:cs typeface="Verdana" pitchFamily="34" charset="0"/>
              </a:rPr>
              <a:t>ignoran</a:t>
            </a:r>
            <a:r>
              <a:rPr lang="en-US" sz="2000" dirty="0" smtClean="0">
                <a:latin typeface="Verdana" pitchFamily="34" charset="0"/>
                <a:ea typeface="Verdana" pitchFamily="34" charset="0"/>
                <a:cs typeface="Verdana" pitchFamily="34" charset="0"/>
              </a:rPr>
              <a:t> los </a:t>
            </a:r>
            <a:r>
              <a:rPr lang="en-US" sz="2000" dirty="0" err="1" smtClean="0">
                <a:latin typeface="Verdana" pitchFamily="34" charset="0"/>
                <a:ea typeface="Verdana" pitchFamily="34" charset="0"/>
                <a:cs typeface="Verdana" pitchFamily="34" charset="0"/>
              </a:rPr>
              <a:t>costos</a:t>
            </a:r>
            <a:r>
              <a:rPr lang="en-US" sz="2000" dirty="0" smtClean="0">
                <a:latin typeface="Verdana" pitchFamily="34" charset="0"/>
                <a:ea typeface="Verdana" pitchFamily="34" charset="0"/>
                <a:cs typeface="Verdana" pitchFamily="34" charset="0"/>
              </a:rPr>
              <a:t> de </a:t>
            </a:r>
            <a:r>
              <a:rPr lang="en-US" sz="2000" dirty="0" err="1" smtClean="0">
                <a:latin typeface="Verdana" pitchFamily="34" charset="0"/>
                <a:ea typeface="Verdana" pitchFamily="34" charset="0"/>
                <a:cs typeface="Verdana" pitchFamily="34" charset="0"/>
              </a:rPr>
              <a:t>oportunidad</a:t>
            </a:r>
            <a:r>
              <a:rPr lang="en-US" sz="2000" dirty="0" smtClean="0">
                <a:latin typeface="Verdana" pitchFamily="34" charset="0"/>
                <a:ea typeface="Verdana" pitchFamily="34" charset="0"/>
                <a:cs typeface="Verdana" pitchFamily="34" charset="0"/>
              </a:rPr>
              <a:t>?</a:t>
            </a:r>
            <a:endParaRPr lang="en-US" sz="20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838200"/>
            <a:ext cx="8229600" cy="5287963"/>
          </a:xfrm>
        </p:spPr>
        <p:txBody>
          <a:bodyPr>
            <a:normAutofit/>
          </a:bodyPr>
          <a:lstStyle/>
          <a:p>
            <a:pPr>
              <a:spcAft>
                <a:spcPts val="600"/>
              </a:spcAft>
            </a:pPr>
            <a:endParaRPr lang="en-US" sz="2800" dirty="0" smtClean="0">
              <a:latin typeface="Verdana" pitchFamily="34" charset="0"/>
              <a:ea typeface="Verdana" pitchFamily="34" charset="0"/>
              <a:cs typeface="Verdana" pitchFamily="34" charset="0"/>
            </a:endParaRPr>
          </a:p>
          <a:p>
            <a:pPr>
              <a:spcAft>
                <a:spcPts val="600"/>
              </a:spcAft>
            </a:pPr>
            <a:endParaRPr lang="en-US" sz="2800" dirty="0">
              <a:latin typeface="Verdana" pitchFamily="34" charset="0"/>
              <a:ea typeface="Verdana" pitchFamily="34" charset="0"/>
              <a:cs typeface="Verdana" pitchFamily="34" charset="0"/>
            </a:endParaRPr>
          </a:p>
          <a:p>
            <a:pPr>
              <a:spcAft>
                <a:spcPts val="600"/>
              </a:spcAft>
            </a:pPr>
            <a:r>
              <a:rPr lang="en-US" sz="2800" dirty="0" smtClean="0">
                <a:latin typeface="Verdana" pitchFamily="34" charset="0"/>
                <a:ea typeface="Verdana" pitchFamily="34" charset="0"/>
                <a:cs typeface="Verdana" pitchFamily="34" charset="0"/>
              </a:rPr>
              <a:t>El </a:t>
            </a:r>
            <a:r>
              <a:rPr lang="en-US" sz="2800" dirty="0" err="1" smtClean="0">
                <a:latin typeface="Verdana" pitchFamily="34" charset="0"/>
                <a:ea typeface="Verdana" pitchFamily="34" charset="0"/>
                <a:cs typeface="Verdana" pitchFamily="34" charset="0"/>
              </a:rPr>
              <a:t>requisito</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es</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muy</a:t>
            </a:r>
            <a:r>
              <a:rPr lang="en-US" sz="2800" dirty="0" smtClean="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demandante</a:t>
            </a:r>
            <a:r>
              <a:rPr lang="en-US" sz="2800" dirty="0" smtClean="0">
                <a:latin typeface="Verdana" pitchFamily="34" charset="0"/>
                <a:ea typeface="Verdana" pitchFamily="34" charset="0"/>
                <a:cs typeface="Verdana" pitchFamily="34" charset="0"/>
              </a:rPr>
              <a:t>: </a:t>
            </a:r>
            <a:r>
              <a:rPr lang="en-US" sz="2800" b="1" dirty="0" smtClean="0">
                <a:latin typeface="Verdana" pitchFamily="34" charset="0"/>
                <a:ea typeface="Verdana" pitchFamily="34" charset="0"/>
                <a:cs typeface="Verdana" pitchFamily="34" charset="0"/>
              </a:rPr>
              <a:t>se </a:t>
            </a:r>
            <a:r>
              <a:rPr lang="en-US" sz="2800" b="1" dirty="0" err="1" smtClean="0">
                <a:latin typeface="Verdana" pitchFamily="34" charset="0"/>
                <a:ea typeface="Verdana" pitchFamily="34" charset="0"/>
                <a:cs typeface="Verdana" pitchFamily="34" charset="0"/>
              </a:rPr>
              <a:t>tienen</a:t>
            </a:r>
            <a:r>
              <a:rPr lang="en-US" sz="2800" b="1" dirty="0" smtClean="0">
                <a:latin typeface="Verdana" pitchFamily="34" charset="0"/>
                <a:ea typeface="Verdana" pitchFamily="34" charset="0"/>
                <a:cs typeface="Verdana" pitchFamily="34" charset="0"/>
              </a:rPr>
              <a:t> que considerer </a:t>
            </a:r>
            <a:r>
              <a:rPr lang="en-US" sz="2800" b="1" dirty="0" err="1" smtClean="0">
                <a:latin typeface="Verdana" pitchFamily="34" charset="0"/>
                <a:ea typeface="Verdana" pitchFamily="34" charset="0"/>
                <a:cs typeface="Verdana" pitchFamily="34" charset="0"/>
              </a:rPr>
              <a:t>todas</a:t>
            </a:r>
            <a:r>
              <a:rPr lang="en-US" sz="2800" b="1" dirty="0" smtClean="0">
                <a:latin typeface="Verdana" pitchFamily="34" charset="0"/>
                <a:ea typeface="Verdana" pitchFamily="34" charset="0"/>
                <a:cs typeface="Verdana" pitchFamily="34" charset="0"/>
              </a:rPr>
              <a:t> las </a:t>
            </a:r>
            <a:r>
              <a:rPr lang="en-US" sz="2800" b="1" dirty="0" err="1" smtClean="0">
                <a:latin typeface="Verdana" pitchFamily="34" charset="0"/>
                <a:ea typeface="Verdana" pitchFamily="34" charset="0"/>
                <a:cs typeface="Verdana" pitchFamily="34" charset="0"/>
              </a:rPr>
              <a:t>alternativas</a:t>
            </a:r>
            <a:r>
              <a:rPr lang="en-US" sz="2800" b="1" dirty="0" smtClean="0">
                <a:latin typeface="Verdana" pitchFamily="34" charset="0"/>
                <a:ea typeface="Verdana" pitchFamily="34" charset="0"/>
                <a:cs typeface="Verdana" pitchFamily="34" charset="0"/>
              </a:rPr>
              <a:t> </a:t>
            </a:r>
            <a:r>
              <a:rPr lang="en-US" sz="2800" b="1" dirty="0" err="1" smtClean="0">
                <a:latin typeface="Verdana" pitchFamily="34" charset="0"/>
                <a:ea typeface="Verdana" pitchFamily="34" charset="0"/>
                <a:cs typeface="Verdana" pitchFamily="34" charset="0"/>
              </a:rPr>
              <a:t>posibles</a:t>
            </a:r>
            <a:r>
              <a:rPr lang="en-US" sz="2800" b="1" dirty="0" smtClean="0">
                <a:latin typeface="Verdana" pitchFamily="34" charset="0"/>
                <a:ea typeface="Verdana" pitchFamily="34" charset="0"/>
                <a:cs typeface="Verdana" pitchFamily="34" charset="0"/>
              </a:rPr>
              <a:t>. </a:t>
            </a:r>
            <a:endParaRPr lang="en-US" sz="2800" b="1" dirty="0">
              <a:latin typeface="Verdana" pitchFamily="34" charset="0"/>
              <a:ea typeface="Verdana" pitchFamily="34" charset="0"/>
              <a:cs typeface="Verdana" pitchFamily="34" charset="0"/>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B83FF-8903-4890-88F1-0FBC2A40883E}" type="slidenum">
              <a:rPr lang="en-US" smtClean="0"/>
              <a:t>9</a:t>
            </a:fld>
            <a:endParaRPr lang="en-US"/>
          </a:p>
        </p:txBody>
      </p:sp>
    </p:spTree>
    <p:extLst>
      <p:ext uri="{BB962C8B-B14F-4D97-AF65-F5344CB8AC3E}">
        <p14:creationId xmlns:p14="http://schemas.microsoft.com/office/powerpoint/2010/main" val="38796287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7395</TotalTime>
  <Words>2943</Words>
  <Application>Microsoft Office PowerPoint</Application>
  <PresentationFormat>Presentación en pantalla (4:3)</PresentationFormat>
  <Paragraphs>240</Paragraphs>
  <Slides>42</Slides>
  <Notes>42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42</vt:i4>
      </vt:variant>
    </vt:vector>
  </HeadingPairs>
  <TitlesOfParts>
    <vt:vector size="47" baseType="lpstr">
      <vt:lpstr>Arial</vt:lpstr>
      <vt:lpstr>Calibri</vt:lpstr>
      <vt:lpstr>Narkisim</vt:lpstr>
      <vt:lpstr>Verdana</vt:lpstr>
      <vt:lpstr>Office Theme</vt:lpstr>
      <vt:lpstr>3: Toma de decisiones bajo certidumbre</vt:lpstr>
      <vt:lpstr>Costos</vt:lpstr>
      <vt:lpstr>Presentación de PowerPoint</vt:lpstr>
      <vt:lpstr>Calculando ganancias</vt:lpstr>
      <vt:lpstr>Formalmente</vt:lpstr>
      <vt:lpstr>Falacias</vt:lpstr>
      <vt:lpstr>Presentación de PowerPoint</vt:lpstr>
      <vt:lpstr>Presentación de PowerPoint</vt:lpstr>
      <vt:lpstr>¿Por qué los individuos ignoran los costos de oportunidad?</vt:lpstr>
      <vt:lpstr>Otras consideraciones:</vt:lpstr>
      <vt:lpstr>Costos hundidos</vt:lpstr>
      <vt:lpstr>Falacia de los costos hundidos</vt:lpstr>
      <vt:lpstr>Efecto de señuelo</vt:lpstr>
      <vt:lpstr>Presentación de PowerPoint</vt:lpstr>
      <vt:lpstr>Presentación de PowerPoint</vt:lpstr>
      <vt:lpstr>Efecto de señuelo</vt:lpstr>
      <vt:lpstr>Presentación de PowerPoint</vt:lpstr>
      <vt:lpstr>Ejemplo (Antes)</vt:lpstr>
      <vt:lpstr>Ejemplo (Después)</vt:lpstr>
      <vt:lpstr>Producto asimétricamente dominado</vt:lpstr>
      <vt:lpstr>Efecto señuelo (cont.)</vt:lpstr>
      <vt:lpstr>Aversión a la pérdida y el efecto dotación</vt:lpstr>
      <vt:lpstr>Aversión a la pérdida</vt:lpstr>
      <vt:lpstr>Presentación de PowerPoint</vt:lpstr>
      <vt:lpstr>Presentación de PowerPoint</vt:lpstr>
      <vt:lpstr>Presentación de PowerPoint</vt:lpstr>
      <vt:lpstr>Aversión a la pérdida</vt:lpstr>
      <vt:lpstr>Presentación de PowerPoint</vt:lpstr>
      <vt:lpstr>Representación función de valor</vt:lpstr>
      <vt:lpstr>Aversión a la pérdida y curvas de indiferencia</vt:lpstr>
      <vt:lpstr>Curvas de indiferencia sin aversión a la pérdida</vt:lpstr>
      <vt:lpstr>Presentación de PowerPoint</vt:lpstr>
      <vt:lpstr>Curvas de indiferencia con aversión a la pérdida</vt:lpstr>
      <vt:lpstr>Presentación de PowerPoint</vt:lpstr>
      <vt:lpstr>Presentación de PowerPoint</vt:lpstr>
      <vt:lpstr>Las reglas de oro</vt:lpstr>
      <vt:lpstr>Anclaje</vt:lpstr>
      <vt:lpstr>Presentación de PowerPoint</vt:lpstr>
      <vt:lpstr>Efecto compromiso</vt:lpstr>
      <vt:lpstr>Presentación de PowerPoint</vt:lpstr>
      <vt:lpstr>Presentación de PowerPoint</vt:lpstr>
      <vt:lpstr>Recapitulación de conceptos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Rational Choice Under Certainty</dc:title>
  <dc:creator>Mallick</dc:creator>
  <cp:lastModifiedBy>User</cp:lastModifiedBy>
  <cp:revision>151</cp:revision>
  <dcterms:created xsi:type="dcterms:W3CDTF">2012-03-19T02:17:34Z</dcterms:created>
  <dcterms:modified xsi:type="dcterms:W3CDTF">2018-10-22T19:02:53Z</dcterms:modified>
</cp:coreProperties>
</file>