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4" r:id="rId3"/>
    <p:sldId id="260" r:id="rId4"/>
    <p:sldId id="273" r:id="rId5"/>
    <p:sldId id="257" r:id="rId6"/>
    <p:sldId id="258" r:id="rId7"/>
    <p:sldId id="261" r:id="rId8"/>
    <p:sldId id="275" r:id="rId9"/>
    <p:sldId id="276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  <p:sldId id="277" r:id="rId19"/>
    <p:sldId id="269" r:id="rId20"/>
    <p:sldId id="270" r:id="rId21"/>
    <p:sldId id="271" r:id="rId22"/>
    <p:sldId id="259" r:id="rId2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64" d="100"/>
          <a:sy n="64" d="100"/>
        </p:scale>
        <p:origin x="61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B45550-6C28-41C2-9389-E5F52110B54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84DCB0A0-D547-4732-A8D4-BE0853925306}">
      <dgm:prSet custT="1"/>
      <dgm:spPr/>
      <dgm:t>
        <a:bodyPr/>
        <a:lstStyle/>
        <a:p>
          <a:r>
            <a:rPr lang="es-UY" sz="1600" dirty="0"/>
            <a:t>No olvidar que los problemas políticos difícilmente son abstractos: están insertos en un contexto de intereses, recursos, reglas, actitudes, etc. Esto también debe ser parte del análisis</a:t>
          </a:r>
          <a:r>
            <a:rPr lang="es-UY" sz="1300" dirty="0"/>
            <a:t>. </a:t>
          </a:r>
          <a:endParaRPr lang="en-US" sz="1300" dirty="0"/>
        </a:p>
      </dgm:t>
    </dgm:pt>
    <dgm:pt modelId="{A7B79392-5A40-4050-B7E2-68E5C27CEBFE}" type="parTrans" cxnId="{3962179B-F85C-4FD7-815A-0CFE91B29599}">
      <dgm:prSet/>
      <dgm:spPr/>
      <dgm:t>
        <a:bodyPr/>
        <a:lstStyle/>
        <a:p>
          <a:endParaRPr lang="en-US"/>
        </a:p>
      </dgm:t>
    </dgm:pt>
    <dgm:pt modelId="{A3AABBC4-74CB-4534-AD84-329783DE66EE}" type="sibTrans" cxnId="{3962179B-F85C-4FD7-815A-0CFE91B29599}">
      <dgm:prSet/>
      <dgm:spPr/>
      <dgm:t>
        <a:bodyPr/>
        <a:lstStyle/>
        <a:p>
          <a:endParaRPr lang="en-US"/>
        </a:p>
      </dgm:t>
    </dgm:pt>
    <dgm:pt modelId="{68BC3F40-E2DF-461A-96B4-2A57FF21A47F}">
      <dgm:prSet custT="1"/>
      <dgm:spPr/>
      <dgm:t>
        <a:bodyPr/>
        <a:lstStyle/>
        <a:p>
          <a:r>
            <a:rPr lang="es-UY" sz="1800" dirty="0"/>
            <a:t>Algunos pasos pueden estar predeterminados: “</a:t>
          </a:r>
          <a:r>
            <a:rPr lang="es-UY" sz="1800" i="1" dirty="0"/>
            <a:t>Tenemos que hacer un programa para madres adolescentes, necesitamos hacer espacio en el presupuesto</a:t>
          </a:r>
          <a:r>
            <a:rPr lang="es-UY" sz="1800" dirty="0"/>
            <a:t>”</a:t>
          </a:r>
        </a:p>
        <a:p>
          <a:r>
            <a:rPr lang="en-US" sz="1800" dirty="0"/>
            <a:t>- Coronavirus</a:t>
          </a:r>
        </a:p>
      </dgm:t>
    </dgm:pt>
    <dgm:pt modelId="{937A5448-351A-4E16-A7D6-09A34FFC92B0}" type="parTrans" cxnId="{0CF973C6-B700-47E1-B7E5-D036F40D7E9E}">
      <dgm:prSet/>
      <dgm:spPr/>
      <dgm:t>
        <a:bodyPr/>
        <a:lstStyle/>
        <a:p>
          <a:endParaRPr lang="en-US"/>
        </a:p>
      </dgm:t>
    </dgm:pt>
    <dgm:pt modelId="{14F8BD7D-4EEA-4E6F-9AF7-365228968E4A}" type="sibTrans" cxnId="{0CF973C6-B700-47E1-B7E5-D036F40D7E9E}">
      <dgm:prSet/>
      <dgm:spPr/>
      <dgm:t>
        <a:bodyPr/>
        <a:lstStyle/>
        <a:p>
          <a:endParaRPr lang="en-US"/>
        </a:p>
      </dgm:t>
    </dgm:pt>
    <dgm:pt modelId="{8E764C50-2939-4A5E-B4B7-1D53781D2A0B}" type="pres">
      <dgm:prSet presAssocID="{24B45550-6C28-41C2-9389-E5F52110B546}" presName="root" presStyleCnt="0">
        <dgm:presLayoutVars>
          <dgm:dir/>
          <dgm:resizeHandles val="exact"/>
        </dgm:presLayoutVars>
      </dgm:prSet>
      <dgm:spPr/>
    </dgm:pt>
    <dgm:pt modelId="{E8427D02-7853-4D77-86A3-9784007CC212}" type="pres">
      <dgm:prSet presAssocID="{84DCB0A0-D547-4732-A8D4-BE0853925306}" presName="compNode" presStyleCnt="0"/>
      <dgm:spPr/>
    </dgm:pt>
    <dgm:pt modelId="{BE955AA3-053D-4208-B369-616097F7CE80}" type="pres">
      <dgm:prSet presAssocID="{84DCB0A0-D547-4732-A8D4-BE085392530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9FFAFF34-BD2B-4BC2-8CAC-2086FB6B0612}" type="pres">
      <dgm:prSet presAssocID="{84DCB0A0-D547-4732-A8D4-BE0853925306}" presName="spaceRect" presStyleCnt="0"/>
      <dgm:spPr/>
    </dgm:pt>
    <dgm:pt modelId="{E2247294-DC6D-4921-B982-D51DC1E80F59}" type="pres">
      <dgm:prSet presAssocID="{84DCB0A0-D547-4732-A8D4-BE0853925306}" presName="textRect" presStyleLbl="revTx" presStyleIdx="0" presStyleCnt="2">
        <dgm:presLayoutVars>
          <dgm:chMax val="1"/>
          <dgm:chPref val="1"/>
        </dgm:presLayoutVars>
      </dgm:prSet>
      <dgm:spPr/>
    </dgm:pt>
    <dgm:pt modelId="{FADA10D2-7C73-4C32-BCA7-E6942D752290}" type="pres">
      <dgm:prSet presAssocID="{A3AABBC4-74CB-4534-AD84-329783DE66EE}" presName="sibTrans" presStyleCnt="0"/>
      <dgm:spPr/>
    </dgm:pt>
    <dgm:pt modelId="{E7D05F5E-289B-48F1-903D-61FAF7C1F275}" type="pres">
      <dgm:prSet presAssocID="{68BC3F40-E2DF-461A-96B4-2A57FF21A47F}" presName="compNode" presStyleCnt="0"/>
      <dgm:spPr/>
    </dgm:pt>
    <dgm:pt modelId="{AF7D0F69-D0E2-4BB2-8A0B-C2655137AA34}" type="pres">
      <dgm:prSet presAssocID="{68BC3F40-E2DF-461A-96B4-2A57FF21A47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ce Steps"/>
        </a:ext>
      </dgm:extLst>
    </dgm:pt>
    <dgm:pt modelId="{6DD011D5-703E-4277-A532-68B1B214B0E0}" type="pres">
      <dgm:prSet presAssocID="{68BC3F40-E2DF-461A-96B4-2A57FF21A47F}" presName="spaceRect" presStyleCnt="0"/>
      <dgm:spPr/>
    </dgm:pt>
    <dgm:pt modelId="{5BC0D29E-37C9-4AF8-A40B-81EFBBF0B7BE}" type="pres">
      <dgm:prSet presAssocID="{68BC3F40-E2DF-461A-96B4-2A57FF21A47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3962179B-F85C-4FD7-815A-0CFE91B29599}" srcId="{24B45550-6C28-41C2-9389-E5F52110B546}" destId="{84DCB0A0-D547-4732-A8D4-BE0853925306}" srcOrd="0" destOrd="0" parTransId="{A7B79392-5A40-4050-B7E2-68E5C27CEBFE}" sibTransId="{A3AABBC4-74CB-4534-AD84-329783DE66EE}"/>
    <dgm:cxn modelId="{3D4CDEB6-828B-4F5A-905E-7A7E862FB019}" type="presOf" srcId="{24B45550-6C28-41C2-9389-E5F52110B546}" destId="{8E764C50-2939-4A5E-B4B7-1D53781D2A0B}" srcOrd="0" destOrd="0" presId="urn:microsoft.com/office/officeart/2018/2/layout/IconLabelList"/>
    <dgm:cxn modelId="{0CF973C6-B700-47E1-B7E5-D036F40D7E9E}" srcId="{24B45550-6C28-41C2-9389-E5F52110B546}" destId="{68BC3F40-E2DF-461A-96B4-2A57FF21A47F}" srcOrd="1" destOrd="0" parTransId="{937A5448-351A-4E16-A7D6-09A34FFC92B0}" sibTransId="{14F8BD7D-4EEA-4E6F-9AF7-365228968E4A}"/>
    <dgm:cxn modelId="{E0F53DDF-5C4E-4BFD-8AA3-C3FFFF70CF1D}" type="presOf" srcId="{84DCB0A0-D547-4732-A8D4-BE0853925306}" destId="{E2247294-DC6D-4921-B982-D51DC1E80F59}" srcOrd="0" destOrd="0" presId="urn:microsoft.com/office/officeart/2018/2/layout/IconLabelList"/>
    <dgm:cxn modelId="{BBE579F5-CC45-4642-9AD0-365CAB4C92E2}" type="presOf" srcId="{68BC3F40-E2DF-461A-96B4-2A57FF21A47F}" destId="{5BC0D29E-37C9-4AF8-A40B-81EFBBF0B7BE}" srcOrd="0" destOrd="0" presId="urn:microsoft.com/office/officeart/2018/2/layout/IconLabelList"/>
    <dgm:cxn modelId="{4E792015-BAD9-40DB-A4EF-F04F72930446}" type="presParOf" srcId="{8E764C50-2939-4A5E-B4B7-1D53781D2A0B}" destId="{E8427D02-7853-4D77-86A3-9784007CC212}" srcOrd="0" destOrd="0" presId="urn:microsoft.com/office/officeart/2018/2/layout/IconLabelList"/>
    <dgm:cxn modelId="{57BC463A-3F2C-418F-8D0F-6B8BC65F11F9}" type="presParOf" srcId="{E8427D02-7853-4D77-86A3-9784007CC212}" destId="{BE955AA3-053D-4208-B369-616097F7CE80}" srcOrd="0" destOrd="0" presId="urn:microsoft.com/office/officeart/2018/2/layout/IconLabelList"/>
    <dgm:cxn modelId="{D3F1E223-F366-4F0C-8DD2-540F02726A0A}" type="presParOf" srcId="{E8427D02-7853-4D77-86A3-9784007CC212}" destId="{9FFAFF34-BD2B-4BC2-8CAC-2086FB6B0612}" srcOrd="1" destOrd="0" presId="urn:microsoft.com/office/officeart/2018/2/layout/IconLabelList"/>
    <dgm:cxn modelId="{7AA071CE-0C84-43EF-9964-3902D1A4A28E}" type="presParOf" srcId="{E8427D02-7853-4D77-86A3-9784007CC212}" destId="{E2247294-DC6D-4921-B982-D51DC1E80F59}" srcOrd="2" destOrd="0" presId="urn:microsoft.com/office/officeart/2018/2/layout/IconLabelList"/>
    <dgm:cxn modelId="{AAD5F06E-631F-4745-A967-238B9C00C7EC}" type="presParOf" srcId="{8E764C50-2939-4A5E-B4B7-1D53781D2A0B}" destId="{FADA10D2-7C73-4C32-BCA7-E6942D752290}" srcOrd="1" destOrd="0" presId="urn:microsoft.com/office/officeart/2018/2/layout/IconLabelList"/>
    <dgm:cxn modelId="{B2DF484C-88F7-47F0-AD20-DAA89A8B09E5}" type="presParOf" srcId="{8E764C50-2939-4A5E-B4B7-1D53781D2A0B}" destId="{E7D05F5E-289B-48F1-903D-61FAF7C1F275}" srcOrd="2" destOrd="0" presId="urn:microsoft.com/office/officeart/2018/2/layout/IconLabelList"/>
    <dgm:cxn modelId="{AEBE4B43-34D3-4B07-9521-DC9DD3FCBDA8}" type="presParOf" srcId="{E7D05F5E-289B-48F1-903D-61FAF7C1F275}" destId="{AF7D0F69-D0E2-4BB2-8A0B-C2655137AA34}" srcOrd="0" destOrd="0" presId="urn:microsoft.com/office/officeart/2018/2/layout/IconLabelList"/>
    <dgm:cxn modelId="{C2F24D97-F3AD-4276-988D-B6EACD06A324}" type="presParOf" srcId="{E7D05F5E-289B-48F1-903D-61FAF7C1F275}" destId="{6DD011D5-703E-4277-A532-68B1B214B0E0}" srcOrd="1" destOrd="0" presId="urn:microsoft.com/office/officeart/2018/2/layout/IconLabelList"/>
    <dgm:cxn modelId="{9FA1BF3A-AC9C-4A98-B4C8-C61D0722D87A}" type="presParOf" srcId="{E7D05F5E-289B-48F1-903D-61FAF7C1F275}" destId="{5BC0D29E-37C9-4AF8-A40B-81EFBBF0B7B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8336FB-2163-4B5F-AAD0-267795BB870F}" type="doc">
      <dgm:prSet loTypeId="urn:microsoft.com/office/officeart/2005/8/layout/chevron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UY"/>
        </a:p>
      </dgm:t>
    </dgm:pt>
    <dgm:pt modelId="{1FA6332A-24B7-46F8-9C96-30EF1AB6B645}">
      <dgm:prSet phldrT="[Texto]"/>
      <dgm:spPr/>
      <dgm:t>
        <a:bodyPr/>
        <a:lstStyle/>
        <a:p>
          <a:r>
            <a:rPr lang="es-UY" dirty="0"/>
            <a:t>Valores críticos</a:t>
          </a:r>
        </a:p>
      </dgm:t>
    </dgm:pt>
    <dgm:pt modelId="{71CE31CC-7B58-426B-B795-2827BC0DCBEA}" type="parTrans" cxnId="{FEB06A55-783A-4359-8583-EF2F931FA8CD}">
      <dgm:prSet/>
      <dgm:spPr/>
      <dgm:t>
        <a:bodyPr/>
        <a:lstStyle/>
        <a:p>
          <a:endParaRPr lang="es-UY"/>
        </a:p>
      </dgm:t>
    </dgm:pt>
    <dgm:pt modelId="{1AB16D71-D191-48B2-9E06-54C546F810A4}" type="sibTrans" cxnId="{FEB06A55-783A-4359-8583-EF2F931FA8CD}">
      <dgm:prSet/>
      <dgm:spPr/>
      <dgm:t>
        <a:bodyPr/>
        <a:lstStyle/>
        <a:p>
          <a:endParaRPr lang="es-UY"/>
        </a:p>
      </dgm:t>
    </dgm:pt>
    <dgm:pt modelId="{23A76A65-32B3-4746-97E6-6993B3DE6D4F}">
      <dgm:prSet phldrT="[Texto]"/>
      <dgm:spPr/>
      <dgm:t>
        <a:bodyPr/>
        <a:lstStyle/>
        <a:p>
          <a:r>
            <a:rPr lang="es-UY" dirty="0"/>
            <a:t>Entendimiento de las políticas y objetivos del gobierno, asesoramiento claro, práctico, responsable, dedicado, relevante. Opciones ejecutables, etc.</a:t>
          </a:r>
        </a:p>
      </dgm:t>
    </dgm:pt>
    <dgm:pt modelId="{76241760-1144-4625-B104-5146E5240F21}" type="parTrans" cxnId="{ECBB497E-A136-4C7B-89EE-8D704542A6B1}">
      <dgm:prSet/>
      <dgm:spPr/>
      <dgm:t>
        <a:bodyPr/>
        <a:lstStyle/>
        <a:p>
          <a:endParaRPr lang="es-UY"/>
        </a:p>
      </dgm:t>
    </dgm:pt>
    <dgm:pt modelId="{C38AB0CF-91D2-4FFB-8E56-9277790843F4}" type="sibTrans" cxnId="{ECBB497E-A136-4C7B-89EE-8D704542A6B1}">
      <dgm:prSet/>
      <dgm:spPr/>
      <dgm:t>
        <a:bodyPr/>
        <a:lstStyle/>
        <a:p>
          <a:endParaRPr lang="es-UY"/>
        </a:p>
      </dgm:t>
    </dgm:pt>
    <dgm:pt modelId="{C81A3595-63C6-4FF9-AF4B-8303160CAC35}">
      <dgm:prSet phldrT="[Texto]"/>
      <dgm:spPr/>
      <dgm:t>
        <a:bodyPr/>
        <a:lstStyle/>
        <a:p>
          <a:r>
            <a:rPr lang="es-UY" dirty="0"/>
            <a:t>Valores que transforman</a:t>
          </a:r>
        </a:p>
      </dgm:t>
    </dgm:pt>
    <dgm:pt modelId="{2870D84C-1457-48C2-9BDE-12823B1EDE8A}" type="parTrans" cxnId="{1E5A56C8-8E71-4FB1-9AAA-12ADA2C974C9}">
      <dgm:prSet/>
      <dgm:spPr/>
      <dgm:t>
        <a:bodyPr/>
        <a:lstStyle/>
        <a:p>
          <a:endParaRPr lang="es-UY"/>
        </a:p>
      </dgm:t>
    </dgm:pt>
    <dgm:pt modelId="{B72BDB47-34CB-439D-B4AA-75F7D3D0E0EA}" type="sibTrans" cxnId="{1E5A56C8-8E71-4FB1-9AAA-12ADA2C974C9}">
      <dgm:prSet/>
      <dgm:spPr/>
      <dgm:t>
        <a:bodyPr/>
        <a:lstStyle/>
        <a:p>
          <a:endParaRPr lang="es-UY"/>
        </a:p>
      </dgm:t>
    </dgm:pt>
    <dgm:pt modelId="{E0266F8A-57F7-4AEF-BB9F-FDF6C1720B3D}">
      <dgm:prSet phldrT="[Texto]"/>
      <dgm:spPr/>
      <dgm:t>
        <a:bodyPr/>
        <a:lstStyle/>
        <a:p>
          <a:r>
            <a:rPr lang="es-UY" dirty="0"/>
            <a:t>Conciencia política, consulta con los actores claves, consideración de los riesgos, consistencia, “</a:t>
          </a:r>
          <a:r>
            <a:rPr lang="es-UY" dirty="0" err="1"/>
            <a:t>timing</a:t>
          </a:r>
          <a:r>
            <a:rPr lang="es-UY" dirty="0"/>
            <a:t>”, manejo de todas las fuentes, etc.  </a:t>
          </a:r>
        </a:p>
      </dgm:t>
    </dgm:pt>
    <dgm:pt modelId="{BF36FC8E-1697-491E-91CD-3DBDD08D9A03}" type="parTrans" cxnId="{D952E22D-C23F-4599-8FB5-FE0F5DDD2ABE}">
      <dgm:prSet/>
      <dgm:spPr/>
      <dgm:t>
        <a:bodyPr/>
        <a:lstStyle/>
        <a:p>
          <a:endParaRPr lang="es-UY"/>
        </a:p>
      </dgm:t>
    </dgm:pt>
    <dgm:pt modelId="{647E34F9-D5E1-4F6B-A3AE-FE4F556688E2}" type="sibTrans" cxnId="{D952E22D-C23F-4599-8FB5-FE0F5DDD2ABE}">
      <dgm:prSet/>
      <dgm:spPr/>
      <dgm:t>
        <a:bodyPr/>
        <a:lstStyle/>
        <a:p>
          <a:endParaRPr lang="es-UY"/>
        </a:p>
      </dgm:t>
    </dgm:pt>
    <dgm:pt modelId="{79B60631-AB5C-4658-AF01-F859D13DD129}">
      <dgm:prSet phldrT="[Texto]"/>
      <dgm:spPr/>
      <dgm:t>
        <a:bodyPr/>
        <a:lstStyle/>
        <a:p>
          <a:r>
            <a:rPr lang="es-UY" dirty="0"/>
            <a:t>Valores que definen</a:t>
          </a:r>
        </a:p>
      </dgm:t>
    </dgm:pt>
    <dgm:pt modelId="{8423946E-0A10-41DC-8A75-0C566449D7F7}" type="parTrans" cxnId="{0A302CCC-FB98-413E-8977-A1D5301F1686}">
      <dgm:prSet/>
      <dgm:spPr/>
      <dgm:t>
        <a:bodyPr/>
        <a:lstStyle/>
        <a:p>
          <a:endParaRPr lang="es-UY"/>
        </a:p>
      </dgm:t>
    </dgm:pt>
    <dgm:pt modelId="{A4030277-2536-476E-89D9-BFF82DBC049A}" type="sibTrans" cxnId="{0A302CCC-FB98-413E-8977-A1D5301F1686}">
      <dgm:prSet/>
      <dgm:spPr/>
      <dgm:t>
        <a:bodyPr/>
        <a:lstStyle/>
        <a:p>
          <a:endParaRPr lang="es-UY"/>
        </a:p>
      </dgm:t>
    </dgm:pt>
    <dgm:pt modelId="{EDF083C0-9BAD-4161-9C97-197CDF4A1D1F}">
      <dgm:prSet phldrT="[Texto]"/>
      <dgm:spPr/>
      <dgm:t>
        <a:bodyPr/>
        <a:lstStyle/>
        <a:p>
          <a:r>
            <a:rPr lang="es-UY" dirty="0"/>
            <a:t>Opciones creativas e innovadoras, instinto político, visión de todo el gobierno, etc. </a:t>
          </a:r>
        </a:p>
      </dgm:t>
    </dgm:pt>
    <dgm:pt modelId="{FBDCBB80-54A8-4DA0-B3AE-8FEDEF7A3111}" type="parTrans" cxnId="{7879CA68-6F93-4478-8C6C-EA4009813F59}">
      <dgm:prSet/>
      <dgm:spPr/>
      <dgm:t>
        <a:bodyPr/>
        <a:lstStyle/>
        <a:p>
          <a:endParaRPr lang="es-UY"/>
        </a:p>
      </dgm:t>
    </dgm:pt>
    <dgm:pt modelId="{109C9032-E167-42CE-9742-A9B4C4D0EE4E}" type="sibTrans" cxnId="{7879CA68-6F93-4478-8C6C-EA4009813F59}">
      <dgm:prSet/>
      <dgm:spPr/>
      <dgm:t>
        <a:bodyPr/>
        <a:lstStyle/>
        <a:p>
          <a:endParaRPr lang="es-UY"/>
        </a:p>
      </dgm:t>
    </dgm:pt>
    <dgm:pt modelId="{24E6AEC9-B8EC-4B08-8254-D32211E90083}">
      <dgm:prSet/>
      <dgm:spPr/>
      <dgm:t>
        <a:bodyPr/>
        <a:lstStyle/>
        <a:p>
          <a:r>
            <a:rPr lang="es-UY" dirty="0"/>
            <a:t>Valores básicos</a:t>
          </a:r>
        </a:p>
      </dgm:t>
    </dgm:pt>
    <dgm:pt modelId="{ABC704AE-C53A-4E6A-86D6-8EADF5EBD732}" type="parTrans" cxnId="{1B9350A2-6E2C-40E4-8DF8-3212C7FF3F4A}">
      <dgm:prSet/>
      <dgm:spPr/>
      <dgm:t>
        <a:bodyPr/>
        <a:lstStyle/>
        <a:p>
          <a:endParaRPr lang="es-UY"/>
        </a:p>
      </dgm:t>
    </dgm:pt>
    <dgm:pt modelId="{B20E016C-C731-476B-BE31-71BFB01F9135}" type="sibTrans" cxnId="{1B9350A2-6E2C-40E4-8DF8-3212C7FF3F4A}">
      <dgm:prSet/>
      <dgm:spPr/>
      <dgm:t>
        <a:bodyPr/>
        <a:lstStyle/>
        <a:p>
          <a:endParaRPr lang="es-UY"/>
        </a:p>
      </dgm:t>
    </dgm:pt>
    <dgm:pt modelId="{23B2094C-5CBC-4889-9787-D5449E2513E1}">
      <dgm:prSet/>
      <dgm:spPr/>
      <dgm:t>
        <a:bodyPr/>
        <a:lstStyle/>
        <a:p>
          <a:r>
            <a:rPr lang="es-UY" dirty="0"/>
            <a:t>Tiempo, honestidad, credibilidad, datos correctos, etc.  </a:t>
          </a:r>
        </a:p>
      </dgm:t>
    </dgm:pt>
    <dgm:pt modelId="{2F8FE0E4-F855-4EC8-BF06-495A5937FED8}" type="parTrans" cxnId="{04DCD109-2D3C-4ACC-B370-591EF52C3D7C}">
      <dgm:prSet/>
      <dgm:spPr/>
      <dgm:t>
        <a:bodyPr/>
        <a:lstStyle/>
        <a:p>
          <a:endParaRPr lang="es-419"/>
        </a:p>
      </dgm:t>
    </dgm:pt>
    <dgm:pt modelId="{45C29200-58E1-4E70-AEBE-DA4DD05BB7DA}" type="sibTrans" cxnId="{04DCD109-2D3C-4ACC-B370-591EF52C3D7C}">
      <dgm:prSet/>
      <dgm:spPr/>
      <dgm:t>
        <a:bodyPr/>
        <a:lstStyle/>
        <a:p>
          <a:endParaRPr lang="es-419"/>
        </a:p>
      </dgm:t>
    </dgm:pt>
    <dgm:pt modelId="{0E693DD4-DA81-4D15-B6D6-2D0A064E92EC}" type="pres">
      <dgm:prSet presAssocID="{898336FB-2163-4B5F-AAD0-267795BB870F}" presName="linearFlow" presStyleCnt="0">
        <dgm:presLayoutVars>
          <dgm:dir/>
          <dgm:animLvl val="lvl"/>
          <dgm:resizeHandles val="exact"/>
        </dgm:presLayoutVars>
      </dgm:prSet>
      <dgm:spPr/>
    </dgm:pt>
    <dgm:pt modelId="{CC1787CB-593D-45EC-A6FD-8023889AB297}" type="pres">
      <dgm:prSet presAssocID="{24E6AEC9-B8EC-4B08-8254-D32211E90083}" presName="composite" presStyleCnt="0"/>
      <dgm:spPr/>
    </dgm:pt>
    <dgm:pt modelId="{67517802-F264-42EE-B835-7A2F5D1B7CF7}" type="pres">
      <dgm:prSet presAssocID="{24E6AEC9-B8EC-4B08-8254-D32211E90083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A2689672-DFE0-4EB0-A2D7-8247E4B2BD27}" type="pres">
      <dgm:prSet presAssocID="{24E6AEC9-B8EC-4B08-8254-D32211E90083}" presName="descendantText" presStyleLbl="alignAcc1" presStyleIdx="0" presStyleCnt="4">
        <dgm:presLayoutVars>
          <dgm:bulletEnabled val="1"/>
        </dgm:presLayoutVars>
      </dgm:prSet>
      <dgm:spPr/>
    </dgm:pt>
    <dgm:pt modelId="{8F98FF2E-EC34-4083-B910-6F8A68A4FD5A}" type="pres">
      <dgm:prSet presAssocID="{B20E016C-C731-476B-BE31-71BFB01F9135}" presName="sp" presStyleCnt="0"/>
      <dgm:spPr/>
    </dgm:pt>
    <dgm:pt modelId="{C06ADC57-9BBE-4A4C-91EF-53D1CF9C6BA5}" type="pres">
      <dgm:prSet presAssocID="{1FA6332A-24B7-46F8-9C96-30EF1AB6B645}" presName="composite" presStyleCnt="0"/>
      <dgm:spPr/>
    </dgm:pt>
    <dgm:pt modelId="{DB5EC94F-78A4-48BD-9122-6155A2949AA9}" type="pres">
      <dgm:prSet presAssocID="{1FA6332A-24B7-46F8-9C96-30EF1AB6B645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58BBE46-81FB-4B9F-A5D7-63F1C6A81242}" type="pres">
      <dgm:prSet presAssocID="{1FA6332A-24B7-46F8-9C96-30EF1AB6B645}" presName="descendantText" presStyleLbl="alignAcc1" presStyleIdx="1" presStyleCnt="4">
        <dgm:presLayoutVars>
          <dgm:bulletEnabled val="1"/>
        </dgm:presLayoutVars>
      </dgm:prSet>
      <dgm:spPr/>
    </dgm:pt>
    <dgm:pt modelId="{70C877F4-6CD9-4A6C-AFE8-E2B1ED654CD2}" type="pres">
      <dgm:prSet presAssocID="{1AB16D71-D191-48B2-9E06-54C546F810A4}" presName="sp" presStyleCnt="0"/>
      <dgm:spPr/>
    </dgm:pt>
    <dgm:pt modelId="{67B9C11D-B035-41EA-82F0-C30CAF54104F}" type="pres">
      <dgm:prSet presAssocID="{C81A3595-63C6-4FF9-AF4B-8303160CAC35}" presName="composite" presStyleCnt="0"/>
      <dgm:spPr/>
    </dgm:pt>
    <dgm:pt modelId="{FE3F6B5E-8173-420B-A594-A09319A47055}" type="pres">
      <dgm:prSet presAssocID="{C81A3595-63C6-4FF9-AF4B-8303160CAC35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E350FDD-AF83-49A0-835F-18EA7F0D88F5}" type="pres">
      <dgm:prSet presAssocID="{C81A3595-63C6-4FF9-AF4B-8303160CAC35}" presName="descendantText" presStyleLbl="alignAcc1" presStyleIdx="2" presStyleCnt="4">
        <dgm:presLayoutVars>
          <dgm:bulletEnabled val="1"/>
        </dgm:presLayoutVars>
      </dgm:prSet>
      <dgm:spPr/>
    </dgm:pt>
    <dgm:pt modelId="{49ADFA91-6C69-4887-A131-642B6372DCBA}" type="pres">
      <dgm:prSet presAssocID="{B72BDB47-34CB-439D-B4AA-75F7D3D0E0EA}" presName="sp" presStyleCnt="0"/>
      <dgm:spPr/>
    </dgm:pt>
    <dgm:pt modelId="{E614CC93-85E3-494F-AF11-2D959E067022}" type="pres">
      <dgm:prSet presAssocID="{79B60631-AB5C-4658-AF01-F859D13DD129}" presName="composite" presStyleCnt="0"/>
      <dgm:spPr/>
    </dgm:pt>
    <dgm:pt modelId="{B215D407-D99B-44BC-BDC9-9D3FB7BF552C}" type="pres">
      <dgm:prSet presAssocID="{79B60631-AB5C-4658-AF01-F859D13DD129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B134FACF-1E75-4E32-800F-B76318F49696}" type="pres">
      <dgm:prSet presAssocID="{79B60631-AB5C-4658-AF01-F859D13DD129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25855C02-972E-479C-A2C9-4A0B91748578}" type="presOf" srcId="{1FA6332A-24B7-46F8-9C96-30EF1AB6B645}" destId="{DB5EC94F-78A4-48BD-9122-6155A2949AA9}" srcOrd="0" destOrd="0" presId="urn:microsoft.com/office/officeart/2005/8/layout/chevron2"/>
    <dgm:cxn modelId="{04DCD109-2D3C-4ACC-B370-591EF52C3D7C}" srcId="{24E6AEC9-B8EC-4B08-8254-D32211E90083}" destId="{23B2094C-5CBC-4889-9787-D5449E2513E1}" srcOrd="0" destOrd="0" parTransId="{2F8FE0E4-F855-4EC8-BF06-495A5937FED8}" sibTransId="{45C29200-58E1-4E70-AEBE-DA4DD05BB7DA}"/>
    <dgm:cxn modelId="{C0166721-C567-4EB2-AD54-A454CE3787E3}" type="presOf" srcId="{24E6AEC9-B8EC-4B08-8254-D32211E90083}" destId="{67517802-F264-42EE-B835-7A2F5D1B7CF7}" srcOrd="0" destOrd="0" presId="urn:microsoft.com/office/officeart/2005/8/layout/chevron2"/>
    <dgm:cxn modelId="{34426B2C-92D2-43B4-8C3F-100F39F2D3FD}" type="presOf" srcId="{898336FB-2163-4B5F-AAD0-267795BB870F}" destId="{0E693DD4-DA81-4D15-B6D6-2D0A064E92EC}" srcOrd="0" destOrd="0" presId="urn:microsoft.com/office/officeart/2005/8/layout/chevron2"/>
    <dgm:cxn modelId="{D952E22D-C23F-4599-8FB5-FE0F5DDD2ABE}" srcId="{C81A3595-63C6-4FF9-AF4B-8303160CAC35}" destId="{E0266F8A-57F7-4AEF-BB9F-FDF6C1720B3D}" srcOrd="0" destOrd="0" parTransId="{BF36FC8E-1697-491E-91CD-3DBDD08D9A03}" sibTransId="{647E34F9-D5E1-4F6B-A3AE-FE4F556688E2}"/>
    <dgm:cxn modelId="{7879CA68-6F93-4478-8C6C-EA4009813F59}" srcId="{79B60631-AB5C-4658-AF01-F859D13DD129}" destId="{EDF083C0-9BAD-4161-9C97-197CDF4A1D1F}" srcOrd="0" destOrd="0" parTransId="{FBDCBB80-54A8-4DA0-B3AE-8FEDEF7A3111}" sibTransId="{109C9032-E167-42CE-9742-A9B4C4D0EE4E}"/>
    <dgm:cxn modelId="{FEB06A55-783A-4359-8583-EF2F931FA8CD}" srcId="{898336FB-2163-4B5F-AAD0-267795BB870F}" destId="{1FA6332A-24B7-46F8-9C96-30EF1AB6B645}" srcOrd="1" destOrd="0" parTransId="{71CE31CC-7B58-426B-B795-2827BC0DCBEA}" sibTransId="{1AB16D71-D191-48B2-9E06-54C546F810A4}"/>
    <dgm:cxn modelId="{ECBB497E-A136-4C7B-89EE-8D704542A6B1}" srcId="{1FA6332A-24B7-46F8-9C96-30EF1AB6B645}" destId="{23A76A65-32B3-4746-97E6-6993B3DE6D4F}" srcOrd="0" destOrd="0" parTransId="{76241760-1144-4625-B104-5146E5240F21}" sibTransId="{C38AB0CF-91D2-4FFB-8E56-9277790843F4}"/>
    <dgm:cxn modelId="{C9BED09C-F323-4F5B-B8B7-F1DB985D4C17}" type="presOf" srcId="{EDF083C0-9BAD-4161-9C97-197CDF4A1D1F}" destId="{B134FACF-1E75-4E32-800F-B76318F49696}" srcOrd="0" destOrd="0" presId="urn:microsoft.com/office/officeart/2005/8/layout/chevron2"/>
    <dgm:cxn modelId="{1B9350A2-6E2C-40E4-8DF8-3212C7FF3F4A}" srcId="{898336FB-2163-4B5F-AAD0-267795BB870F}" destId="{24E6AEC9-B8EC-4B08-8254-D32211E90083}" srcOrd="0" destOrd="0" parTransId="{ABC704AE-C53A-4E6A-86D6-8EADF5EBD732}" sibTransId="{B20E016C-C731-476B-BE31-71BFB01F9135}"/>
    <dgm:cxn modelId="{1E5A56C8-8E71-4FB1-9AAA-12ADA2C974C9}" srcId="{898336FB-2163-4B5F-AAD0-267795BB870F}" destId="{C81A3595-63C6-4FF9-AF4B-8303160CAC35}" srcOrd="2" destOrd="0" parTransId="{2870D84C-1457-48C2-9BDE-12823B1EDE8A}" sibTransId="{B72BDB47-34CB-439D-B4AA-75F7D3D0E0EA}"/>
    <dgm:cxn modelId="{0A302CCC-FB98-413E-8977-A1D5301F1686}" srcId="{898336FB-2163-4B5F-AAD0-267795BB870F}" destId="{79B60631-AB5C-4658-AF01-F859D13DD129}" srcOrd="3" destOrd="0" parTransId="{8423946E-0A10-41DC-8A75-0C566449D7F7}" sibTransId="{A4030277-2536-476E-89D9-BFF82DBC049A}"/>
    <dgm:cxn modelId="{D39881CF-0F54-4ADC-B272-BBF01C999F94}" type="presOf" srcId="{C81A3595-63C6-4FF9-AF4B-8303160CAC35}" destId="{FE3F6B5E-8173-420B-A594-A09319A47055}" srcOrd="0" destOrd="0" presId="urn:microsoft.com/office/officeart/2005/8/layout/chevron2"/>
    <dgm:cxn modelId="{17BCD7D0-11F2-44EF-A353-ECDBD49872A7}" type="presOf" srcId="{E0266F8A-57F7-4AEF-BB9F-FDF6C1720B3D}" destId="{6E350FDD-AF83-49A0-835F-18EA7F0D88F5}" srcOrd="0" destOrd="0" presId="urn:microsoft.com/office/officeart/2005/8/layout/chevron2"/>
    <dgm:cxn modelId="{5EAD3BEC-FDBD-45DC-B863-DDFADE73E960}" type="presOf" srcId="{23B2094C-5CBC-4889-9787-D5449E2513E1}" destId="{A2689672-DFE0-4EB0-A2D7-8247E4B2BD27}" srcOrd="0" destOrd="0" presId="urn:microsoft.com/office/officeart/2005/8/layout/chevron2"/>
    <dgm:cxn modelId="{27A0B6EC-B75A-4073-A7A0-AE676927B831}" type="presOf" srcId="{23A76A65-32B3-4746-97E6-6993B3DE6D4F}" destId="{758BBE46-81FB-4B9F-A5D7-63F1C6A81242}" srcOrd="0" destOrd="0" presId="urn:microsoft.com/office/officeart/2005/8/layout/chevron2"/>
    <dgm:cxn modelId="{4735FAF0-3B18-46A2-960A-E0CE29B1E79A}" type="presOf" srcId="{79B60631-AB5C-4658-AF01-F859D13DD129}" destId="{B215D407-D99B-44BC-BDC9-9D3FB7BF552C}" srcOrd="0" destOrd="0" presId="urn:microsoft.com/office/officeart/2005/8/layout/chevron2"/>
    <dgm:cxn modelId="{E6965456-4E2D-410C-8CF9-B5F08B1ABB8D}" type="presParOf" srcId="{0E693DD4-DA81-4D15-B6D6-2D0A064E92EC}" destId="{CC1787CB-593D-45EC-A6FD-8023889AB297}" srcOrd="0" destOrd="0" presId="urn:microsoft.com/office/officeart/2005/8/layout/chevron2"/>
    <dgm:cxn modelId="{8F128707-2D7F-4D43-B30B-81DD10ADBDB0}" type="presParOf" srcId="{CC1787CB-593D-45EC-A6FD-8023889AB297}" destId="{67517802-F264-42EE-B835-7A2F5D1B7CF7}" srcOrd="0" destOrd="0" presId="urn:microsoft.com/office/officeart/2005/8/layout/chevron2"/>
    <dgm:cxn modelId="{E831AB90-BEFB-4155-86E7-56015C02B4DB}" type="presParOf" srcId="{CC1787CB-593D-45EC-A6FD-8023889AB297}" destId="{A2689672-DFE0-4EB0-A2D7-8247E4B2BD27}" srcOrd="1" destOrd="0" presId="urn:microsoft.com/office/officeart/2005/8/layout/chevron2"/>
    <dgm:cxn modelId="{9E313CC3-5252-47D0-902E-A9B037DFC6A3}" type="presParOf" srcId="{0E693DD4-DA81-4D15-B6D6-2D0A064E92EC}" destId="{8F98FF2E-EC34-4083-B910-6F8A68A4FD5A}" srcOrd="1" destOrd="0" presId="urn:microsoft.com/office/officeart/2005/8/layout/chevron2"/>
    <dgm:cxn modelId="{123099E6-6251-4388-8C25-3194722918F8}" type="presParOf" srcId="{0E693DD4-DA81-4D15-B6D6-2D0A064E92EC}" destId="{C06ADC57-9BBE-4A4C-91EF-53D1CF9C6BA5}" srcOrd="2" destOrd="0" presId="urn:microsoft.com/office/officeart/2005/8/layout/chevron2"/>
    <dgm:cxn modelId="{E1A8DD2A-89FA-41E2-9096-442A0EC7560C}" type="presParOf" srcId="{C06ADC57-9BBE-4A4C-91EF-53D1CF9C6BA5}" destId="{DB5EC94F-78A4-48BD-9122-6155A2949AA9}" srcOrd="0" destOrd="0" presId="urn:microsoft.com/office/officeart/2005/8/layout/chevron2"/>
    <dgm:cxn modelId="{70CD8DE9-B17A-4AF9-9036-D73313F363AA}" type="presParOf" srcId="{C06ADC57-9BBE-4A4C-91EF-53D1CF9C6BA5}" destId="{758BBE46-81FB-4B9F-A5D7-63F1C6A81242}" srcOrd="1" destOrd="0" presId="urn:microsoft.com/office/officeart/2005/8/layout/chevron2"/>
    <dgm:cxn modelId="{96CB2E2B-6873-4840-BCBF-0E5A5B7EDA75}" type="presParOf" srcId="{0E693DD4-DA81-4D15-B6D6-2D0A064E92EC}" destId="{70C877F4-6CD9-4A6C-AFE8-E2B1ED654CD2}" srcOrd="3" destOrd="0" presId="urn:microsoft.com/office/officeart/2005/8/layout/chevron2"/>
    <dgm:cxn modelId="{26E7D79D-52E1-468B-9CCE-25D41A647629}" type="presParOf" srcId="{0E693DD4-DA81-4D15-B6D6-2D0A064E92EC}" destId="{67B9C11D-B035-41EA-82F0-C30CAF54104F}" srcOrd="4" destOrd="0" presId="urn:microsoft.com/office/officeart/2005/8/layout/chevron2"/>
    <dgm:cxn modelId="{679AB79C-B146-4B24-9EFC-BD9761BBD0BE}" type="presParOf" srcId="{67B9C11D-B035-41EA-82F0-C30CAF54104F}" destId="{FE3F6B5E-8173-420B-A594-A09319A47055}" srcOrd="0" destOrd="0" presId="urn:microsoft.com/office/officeart/2005/8/layout/chevron2"/>
    <dgm:cxn modelId="{01012096-CE06-4395-BA53-0CD4FA1E1C3F}" type="presParOf" srcId="{67B9C11D-B035-41EA-82F0-C30CAF54104F}" destId="{6E350FDD-AF83-49A0-835F-18EA7F0D88F5}" srcOrd="1" destOrd="0" presId="urn:microsoft.com/office/officeart/2005/8/layout/chevron2"/>
    <dgm:cxn modelId="{8C494E01-8A3E-46CE-91C2-D24160A8F8AF}" type="presParOf" srcId="{0E693DD4-DA81-4D15-B6D6-2D0A064E92EC}" destId="{49ADFA91-6C69-4887-A131-642B6372DCBA}" srcOrd="5" destOrd="0" presId="urn:microsoft.com/office/officeart/2005/8/layout/chevron2"/>
    <dgm:cxn modelId="{A809D49C-F351-4793-A622-6C0BBCEE54D2}" type="presParOf" srcId="{0E693DD4-DA81-4D15-B6D6-2D0A064E92EC}" destId="{E614CC93-85E3-494F-AF11-2D959E067022}" srcOrd="6" destOrd="0" presId="urn:microsoft.com/office/officeart/2005/8/layout/chevron2"/>
    <dgm:cxn modelId="{99BBD757-8B22-4F19-96BD-1ACD18F7A4F0}" type="presParOf" srcId="{E614CC93-85E3-494F-AF11-2D959E067022}" destId="{B215D407-D99B-44BC-BDC9-9D3FB7BF552C}" srcOrd="0" destOrd="0" presId="urn:microsoft.com/office/officeart/2005/8/layout/chevron2"/>
    <dgm:cxn modelId="{FBDB0A08-1FB4-4014-A18F-76D6C6DC3D5D}" type="presParOf" srcId="{E614CC93-85E3-494F-AF11-2D959E067022}" destId="{B134FACF-1E75-4E32-800F-B76318F4969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955AA3-053D-4208-B369-616097F7CE80}">
      <dsp:nvSpPr>
        <dsp:cNvPr id="0" name=""/>
        <dsp:cNvSpPr/>
      </dsp:nvSpPr>
      <dsp:spPr>
        <a:xfrm>
          <a:off x="1074122" y="205351"/>
          <a:ext cx="1695937" cy="1695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7294-DC6D-4921-B982-D51DC1E80F59}">
      <dsp:nvSpPr>
        <dsp:cNvPr id="0" name=""/>
        <dsp:cNvSpPr/>
      </dsp:nvSpPr>
      <dsp:spPr>
        <a:xfrm>
          <a:off x="37715" y="2469722"/>
          <a:ext cx="3768750" cy="1525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600" kern="1200" dirty="0"/>
            <a:t>No olvidar que los problemas políticos difícilmente son abstractos: están insertos en un contexto de intereses, recursos, reglas, actitudes, etc. Esto también debe ser parte del análisis</a:t>
          </a:r>
          <a:r>
            <a:rPr lang="es-UY" sz="1300" kern="1200" dirty="0"/>
            <a:t>. </a:t>
          </a:r>
          <a:endParaRPr lang="en-US" sz="1300" kern="1200" dirty="0"/>
        </a:p>
      </dsp:txBody>
      <dsp:txXfrm>
        <a:off x="37715" y="2469722"/>
        <a:ext cx="3768750" cy="1525028"/>
      </dsp:txXfrm>
    </dsp:sp>
    <dsp:sp modelId="{AF7D0F69-D0E2-4BB2-8A0B-C2655137AA34}">
      <dsp:nvSpPr>
        <dsp:cNvPr id="0" name=""/>
        <dsp:cNvSpPr/>
      </dsp:nvSpPr>
      <dsp:spPr>
        <a:xfrm>
          <a:off x="5502403" y="205351"/>
          <a:ext cx="1695937" cy="1695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0D29E-37C9-4AF8-A40B-81EFBBF0B7BE}">
      <dsp:nvSpPr>
        <dsp:cNvPr id="0" name=""/>
        <dsp:cNvSpPr/>
      </dsp:nvSpPr>
      <dsp:spPr>
        <a:xfrm>
          <a:off x="4465997" y="2469722"/>
          <a:ext cx="3768750" cy="1525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800" kern="1200" dirty="0"/>
            <a:t>Algunos pasos pueden estar predeterminados: “</a:t>
          </a:r>
          <a:r>
            <a:rPr lang="es-UY" sz="1800" i="1" kern="1200" dirty="0"/>
            <a:t>Tenemos que hacer un programa para madres adolescentes, necesitamos hacer espacio en el presupuesto</a:t>
          </a:r>
          <a:r>
            <a:rPr lang="es-UY" sz="1800" kern="1200" dirty="0"/>
            <a:t>”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- Coronavirus</a:t>
          </a:r>
        </a:p>
      </dsp:txBody>
      <dsp:txXfrm>
        <a:off x="4465997" y="2469722"/>
        <a:ext cx="3768750" cy="1525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17802-F264-42EE-B835-7A2F5D1B7CF7}">
      <dsp:nvSpPr>
        <dsp:cNvPr id="0" name=""/>
        <dsp:cNvSpPr/>
      </dsp:nvSpPr>
      <dsp:spPr>
        <a:xfrm rot="5400000">
          <a:off x="-199841" y="203107"/>
          <a:ext cx="1332273" cy="93259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400" kern="1200" dirty="0"/>
            <a:t>Valores básicos</a:t>
          </a:r>
        </a:p>
      </dsp:txBody>
      <dsp:txXfrm rot="-5400000">
        <a:off x="1" y="469562"/>
        <a:ext cx="932591" cy="399682"/>
      </dsp:txXfrm>
    </dsp:sp>
    <dsp:sp modelId="{A2689672-DFE0-4EB0-A2D7-8247E4B2BD27}">
      <dsp:nvSpPr>
        <dsp:cNvPr id="0" name=""/>
        <dsp:cNvSpPr/>
      </dsp:nvSpPr>
      <dsp:spPr>
        <a:xfrm rot="5400000">
          <a:off x="4148106" y="-3212248"/>
          <a:ext cx="865977" cy="7297008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UY" sz="1900" kern="1200" dirty="0"/>
            <a:t>Tiempo, honestidad, credibilidad, datos correctos, etc.  </a:t>
          </a:r>
        </a:p>
      </dsp:txBody>
      <dsp:txXfrm rot="-5400000">
        <a:off x="932591" y="45541"/>
        <a:ext cx="7254734" cy="781429"/>
      </dsp:txXfrm>
    </dsp:sp>
    <dsp:sp modelId="{DB5EC94F-78A4-48BD-9122-6155A2949AA9}">
      <dsp:nvSpPr>
        <dsp:cNvPr id="0" name=""/>
        <dsp:cNvSpPr/>
      </dsp:nvSpPr>
      <dsp:spPr>
        <a:xfrm rot="5400000">
          <a:off x="-199841" y="1389691"/>
          <a:ext cx="1332273" cy="93259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400" kern="1200" dirty="0"/>
            <a:t>Valores críticos</a:t>
          </a:r>
        </a:p>
      </dsp:txBody>
      <dsp:txXfrm rot="-5400000">
        <a:off x="1" y="1656146"/>
        <a:ext cx="932591" cy="399682"/>
      </dsp:txXfrm>
    </dsp:sp>
    <dsp:sp modelId="{758BBE46-81FB-4B9F-A5D7-63F1C6A81242}">
      <dsp:nvSpPr>
        <dsp:cNvPr id="0" name=""/>
        <dsp:cNvSpPr/>
      </dsp:nvSpPr>
      <dsp:spPr>
        <a:xfrm rot="5400000">
          <a:off x="4148106" y="-2025665"/>
          <a:ext cx="865977" cy="7297008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UY" sz="1900" kern="1200" dirty="0"/>
            <a:t>Entendimiento de las políticas y objetivos del gobierno, asesoramiento claro, práctico, responsable, dedicado, relevante. Opciones ejecutables, etc.</a:t>
          </a:r>
        </a:p>
      </dsp:txBody>
      <dsp:txXfrm rot="-5400000">
        <a:off x="932591" y="1232124"/>
        <a:ext cx="7254734" cy="781429"/>
      </dsp:txXfrm>
    </dsp:sp>
    <dsp:sp modelId="{FE3F6B5E-8173-420B-A594-A09319A47055}">
      <dsp:nvSpPr>
        <dsp:cNvPr id="0" name=""/>
        <dsp:cNvSpPr/>
      </dsp:nvSpPr>
      <dsp:spPr>
        <a:xfrm rot="5400000">
          <a:off x="-199841" y="2576274"/>
          <a:ext cx="1332273" cy="93259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400" kern="1200" dirty="0"/>
            <a:t>Valores que transforman</a:t>
          </a:r>
        </a:p>
      </dsp:txBody>
      <dsp:txXfrm rot="-5400000">
        <a:off x="1" y="2842729"/>
        <a:ext cx="932591" cy="399682"/>
      </dsp:txXfrm>
    </dsp:sp>
    <dsp:sp modelId="{6E350FDD-AF83-49A0-835F-18EA7F0D88F5}">
      <dsp:nvSpPr>
        <dsp:cNvPr id="0" name=""/>
        <dsp:cNvSpPr/>
      </dsp:nvSpPr>
      <dsp:spPr>
        <a:xfrm rot="5400000">
          <a:off x="4148106" y="-839082"/>
          <a:ext cx="865977" cy="7297008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UY" sz="1900" kern="1200" dirty="0"/>
            <a:t>Conciencia política, consulta con los actores claves, consideración de los riesgos, consistencia, “</a:t>
          </a:r>
          <a:r>
            <a:rPr lang="es-UY" sz="1900" kern="1200" dirty="0" err="1"/>
            <a:t>timing</a:t>
          </a:r>
          <a:r>
            <a:rPr lang="es-UY" sz="1900" kern="1200" dirty="0"/>
            <a:t>”, manejo de todas las fuentes, etc.  </a:t>
          </a:r>
        </a:p>
      </dsp:txBody>
      <dsp:txXfrm rot="-5400000">
        <a:off x="932591" y="2418707"/>
        <a:ext cx="7254734" cy="781429"/>
      </dsp:txXfrm>
    </dsp:sp>
    <dsp:sp modelId="{B215D407-D99B-44BC-BDC9-9D3FB7BF552C}">
      <dsp:nvSpPr>
        <dsp:cNvPr id="0" name=""/>
        <dsp:cNvSpPr/>
      </dsp:nvSpPr>
      <dsp:spPr>
        <a:xfrm rot="5400000">
          <a:off x="-199841" y="3762857"/>
          <a:ext cx="1332273" cy="93259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400" kern="1200" dirty="0"/>
            <a:t>Valores que definen</a:t>
          </a:r>
        </a:p>
      </dsp:txBody>
      <dsp:txXfrm rot="-5400000">
        <a:off x="1" y="4029312"/>
        <a:ext cx="932591" cy="399682"/>
      </dsp:txXfrm>
    </dsp:sp>
    <dsp:sp modelId="{B134FACF-1E75-4E32-800F-B76318F49696}">
      <dsp:nvSpPr>
        <dsp:cNvPr id="0" name=""/>
        <dsp:cNvSpPr/>
      </dsp:nvSpPr>
      <dsp:spPr>
        <a:xfrm rot="5400000">
          <a:off x="4148106" y="347501"/>
          <a:ext cx="865977" cy="7297008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UY" sz="1900" kern="1200" dirty="0"/>
            <a:t>Opciones creativas e innovadoras, instinto político, visión de todo el gobierno, etc. </a:t>
          </a:r>
        </a:p>
      </dsp:txBody>
      <dsp:txXfrm rot="-5400000">
        <a:off x="932591" y="3605290"/>
        <a:ext cx="7254734" cy="781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AD81ECB-9B16-4EF9-9E38-2D570A075C8B}" type="datetimeFigureOut">
              <a:rPr lang="es-UY" smtClean="0"/>
              <a:pPr/>
              <a:t>16/5/2020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7A126A4-581C-463B-A93E-6FCCA82BEE5C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r>
              <a:rPr lang="es-UY" sz="1300" dirty="0"/>
              <a:t>Preguntar qué es lo que se requiere más que informar sobre qué es lo que hay</a:t>
            </a:r>
            <a:endParaRPr lang="en-NZ" sz="1300" dirty="0"/>
          </a:p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126A4-581C-463B-A93E-6FCCA82BEE5C}" type="slidenum">
              <a:rPr lang="es-UY" smtClean="0"/>
              <a:pPr/>
              <a:t>4</a:t>
            </a:fld>
            <a:endParaRPr lang="es-UY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El 3 y el 4 son los que crean “valor” para </a:t>
            </a:r>
            <a:r>
              <a:rPr lang="es-UY"/>
              <a:t>el político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126A4-581C-463B-A93E-6FCCA82BEE5C}" type="slidenum">
              <a:rPr lang="es-UY" smtClean="0"/>
              <a:pPr/>
              <a:t>22</a:t>
            </a:fld>
            <a:endParaRPr lang="es-U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No tienen siempre que ser tomados en ese orden y según el caso alguno puede no ser</a:t>
            </a:r>
            <a:r>
              <a:rPr lang="es-UY" baseline="0" dirty="0"/>
              <a:t> necesario. En general definir el problema y contar la historia se encuentra en todos los casos. Reunir evidencia en general es un proceso transversal de todos los puntos. </a:t>
            </a:r>
          </a:p>
          <a:p>
            <a:r>
              <a:rPr lang="es-UY" baseline="0" dirty="0"/>
              <a:t>Los primeros tres puntos son analíticos, implica análisis “frio” de problemas y datos y proyecciones, los siguientes son evaluativos, implican juzgar en base a valores o experiencias</a:t>
            </a:r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126A4-581C-463B-A93E-6FCCA82BEE5C}" type="slidenum">
              <a:rPr lang="es-UY" smtClean="0"/>
              <a:pPr/>
              <a:t>5</a:t>
            </a:fld>
            <a:endParaRPr lang="es-U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En ese caso el problema y el criterio están</a:t>
            </a:r>
            <a:r>
              <a:rPr lang="es-UY" baseline="0" dirty="0"/>
              <a:t> bastante predeterminados, no hay mucho espacio para alternativas pero las demás etapas son útiles. </a:t>
            </a:r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126A4-581C-463B-A93E-6FCCA82BEE5C}" type="slidenum">
              <a:rPr lang="es-UY" smtClean="0"/>
              <a:pPr/>
              <a:t>6</a:t>
            </a:fld>
            <a:endParaRPr lang="es-UY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La definición del problema es un ejercicio</a:t>
            </a:r>
            <a:r>
              <a:rPr lang="es-UY" baseline="0" dirty="0"/>
              <a:t> que debería hacerse varias veces y que incluso puede llevar a cambia el foco de cual es verdaderamente el problema</a:t>
            </a:r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126A4-581C-463B-A93E-6FCCA82BEE5C}" type="slidenum">
              <a:rPr lang="es-UY" smtClean="0"/>
              <a:pPr/>
              <a:t>10</a:t>
            </a:fld>
            <a:endParaRPr lang="es-UY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Tener en cuenta que muchas veces generar</a:t>
            </a:r>
            <a:r>
              <a:rPr lang="es-UY" baseline="0" dirty="0"/>
              <a:t> evidencia es un proceso caro, </a:t>
            </a:r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126A4-581C-463B-A93E-6FCCA82BEE5C}" type="slidenum">
              <a:rPr lang="es-UY" smtClean="0"/>
              <a:pPr/>
              <a:t>11</a:t>
            </a:fld>
            <a:endParaRPr lang="es-UY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Las opciones</a:t>
            </a:r>
            <a:r>
              <a:rPr lang="es-UY" baseline="0" dirty="0"/>
              <a:t> pueden incluir variantes de una idea. </a:t>
            </a:r>
          </a:p>
          <a:p>
            <a:r>
              <a:rPr lang="es-UY" baseline="0" dirty="0"/>
              <a:t>Status quo no significa no hacer nada, implica analizar que pasaría si no se hiciera ninguna nueva intervención</a:t>
            </a:r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126A4-581C-463B-A93E-6FCCA82BEE5C}" type="slidenum">
              <a:rPr lang="es-UY" smtClean="0"/>
              <a:pPr/>
              <a:t>12</a:t>
            </a:fld>
            <a:endParaRPr lang="es-UY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Ej. queremos mejorar</a:t>
            </a:r>
            <a:r>
              <a:rPr lang="es-UY" baseline="0" dirty="0"/>
              <a:t> el transporte de productos. A. Tren, rutas, dragado de </a:t>
            </a:r>
            <a:r>
              <a:rPr lang="es-UY" baseline="0" dirty="0" err="1"/>
              <a:t>rios</a:t>
            </a:r>
            <a:r>
              <a:rPr lang="es-UY" baseline="0" dirty="0"/>
              <a:t>. Presupuesto público, prestamos </a:t>
            </a:r>
            <a:r>
              <a:rPr lang="es-UY" baseline="0" dirty="0" err="1"/>
              <a:t>internaciona</a:t>
            </a:r>
            <a:r>
              <a:rPr lang="es-UY" baseline="0" dirty="0"/>
              <a:t>, PPP?, concesión de explotación, privatización, público? pueden darse mezclas o variantes. </a:t>
            </a:r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126A4-581C-463B-A93E-6FCCA82BEE5C}" type="slidenum">
              <a:rPr lang="es-UY" smtClean="0"/>
              <a:pPr/>
              <a:t>13</a:t>
            </a:fld>
            <a:endParaRPr lang="es-UY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r>
              <a:rPr lang="es-UY" dirty="0"/>
              <a:t>Los “lentes” mediante los cuales vamos a evaluar las opciones</a:t>
            </a:r>
          </a:p>
          <a:p>
            <a:pPr defTabSz="966612">
              <a:defRPr/>
            </a:pPr>
            <a:r>
              <a:rPr lang="es-UY" dirty="0"/>
              <a:t>La</a:t>
            </a:r>
            <a:r>
              <a:rPr lang="es-UY" baseline="0" dirty="0"/>
              <a:t> </a:t>
            </a:r>
            <a:r>
              <a:rPr lang="es-UY" baseline="0" dirty="0" err="1"/>
              <a:t>alternariva</a:t>
            </a:r>
            <a:r>
              <a:rPr lang="es-UY" baseline="0" dirty="0"/>
              <a:t> A lleva al resultado Z que consideramos el mejor, entonces vayamos por la alternativa A. Pero también puede que el resultado Z sea el que queramos y no tengamos suficiente confianza en que A nos lleve a ella. Eso nos permite pensar en otras alternativas para el resultado Z. </a:t>
            </a:r>
            <a:endParaRPr lang="es-UY" dirty="0"/>
          </a:p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126A4-581C-463B-A93E-6FCCA82BEE5C}" type="slidenum">
              <a:rPr lang="es-UY" smtClean="0"/>
              <a:pPr/>
              <a:t>14</a:t>
            </a:fld>
            <a:endParaRPr lang="es-UY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Necesidad de legislación</a:t>
            </a:r>
            <a:r>
              <a:rPr lang="es-UY" baseline="0" dirty="0"/>
              <a:t> – Caso del ICIR en Uruguay</a:t>
            </a:r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126A4-581C-463B-A93E-6FCCA82BEE5C}" type="slidenum">
              <a:rPr lang="es-UY" smtClean="0"/>
              <a:pPr/>
              <a:t>15</a:t>
            </a:fld>
            <a:endParaRPr lang="es-U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4FF821-EED9-459F-BA89-CFDBD78C514C}" type="datetimeFigureOut">
              <a:rPr lang="es-UY" smtClean="0"/>
              <a:pPr/>
              <a:t>16/5/2020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BEF7CE1-CAF6-40E6-B44D-98E12B0DD88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8952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F821-EED9-459F-BA89-CFDBD78C514C}" type="datetimeFigureOut">
              <a:rPr lang="es-UY" smtClean="0"/>
              <a:pPr/>
              <a:t>16/5/2020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7CE1-CAF6-40E6-B44D-98E12B0DD88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7819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4FF821-EED9-459F-BA89-CFDBD78C514C}" type="datetimeFigureOut">
              <a:rPr lang="es-UY" smtClean="0"/>
              <a:pPr/>
              <a:t>16/5/2020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BEF7CE1-CAF6-40E6-B44D-98E12B0DD88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9437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F821-EED9-459F-BA89-CFDBD78C514C}" type="datetimeFigureOut">
              <a:rPr lang="es-UY" smtClean="0"/>
              <a:pPr/>
              <a:t>16/5/2020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7CE1-CAF6-40E6-B44D-98E12B0DD88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4343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4FF821-EED9-459F-BA89-CFDBD78C514C}" type="datetimeFigureOut">
              <a:rPr lang="es-UY" smtClean="0"/>
              <a:pPr/>
              <a:t>16/5/2020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BEF7CE1-CAF6-40E6-B44D-98E12B0DD88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6773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F821-EED9-459F-BA89-CFDBD78C514C}" type="datetimeFigureOut">
              <a:rPr lang="es-UY" smtClean="0"/>
              <a:pPr/>
              <a:t>16/5/2020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7CE1-CAF6-40E6-B44D-98E12B0DD88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5765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F821-EED9-459F-BA89-CFDBD78C514C}" type="datetimeFigureOut">
              <a:rPr lang="es-UY" smtClean="0"/>
              <a:pPr/>
              <a:t>16/5/2020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7CE1-CAF6-40E6-B44D-98E12B0DD88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1451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F821-EED9-459F-BA89-CFDBD78C514C}" type="datetimeFigureOut">
              <a:rPr lang="es-UY" smtClean="0"/>
              <a:pPr/>
              <a:t>16/5/2020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7CE1-CAF6-40E6-B44D-98E12B0DD88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7429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F821-EED9-459F-BA89-CFDBD78C514C}" type="datetimeFigureOut">
              <a:rPr lang="es-UY" smtClean="0"/>
              <a:pPr/>
              <a:t>16/5/2020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7CE1-CAF6-40E6-B44D-98E12B0DD88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5014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4FF821-EED9-459F-BA89-CFDBD78C514C}" type="datetimeFigureOut">
              <a:rPr lang="es-UY" smtClean="0"/>
              <a:pPr/>
              <a:t>16/5/2020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BEF7CE1-CAF6-40E6-B44D-98E12B0DD88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6524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F821-EED9-459F-BA89-CFDBD78C514C}" type="datetimeFigureOut">
              <a:rPr lang="es-UY" smtClean="0"/>
              <a:pPr/>
              <a:t>16/5/2020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7CE1-CAF6-40E6-B44D-98E12B0DD88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1863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C4FF821-EED9-459F-BA89-CFDBD78C514C}" type="datetimeFigureOut">
              <a:rPr lang="es-UY" smtClean="0"/>
              <a:pPr/>
              <a:t>16/5/2020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BEF7CE1-CAF6-40E6-B44D-98E12B0DD88A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091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484785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es-UY" dirty="0"/>
              <a:t>Ocho pasos para el análisis de políticas públicas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UY" dirty="0"/>
              <a:t>1. Definir el problema (II)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es-UY" dirty="0"/>
              <a:t>Analíticamente un “problema social” puede convertirse en varios problemas a analizar</a:t>
            </a:r>
          </a:p>
          <a:p>
            <a:r>
              <a:rPr lang="es-UY" dirty="0"/>
              <a:t>Cuantificar el problema siempre que sea posible: 1% de la población vive en la indigencia, el turismo cayó 8%. </a:t>
            </a:r>
          </a:p>
          <a:p>
            <a:r>
              <a:rPr lang="es-UY" dirty="0"/>
              <a:t>Diagnosticar las causas del problema (Marco lógico u otros métodos)</a:t>
            </a:r>
          </a:p>
          <a:p>
            <a:r>
              <a:rPr lang="es-UY" dirty="0"/>
              <a:t>Errores comunes</a:t>
            </a:r>
          </a:p>
          <a:p>
            <a:pPr lvl="1"/>
            <a:r>
              <a:rPr lang="es-UY" dirty="0"/>
              <a:t>Definir la solución dentro del problema</a:t>
            </a:r>
          </a:p>
          <a:p>
            <a:pPr lvl="1"/>
            <a:r>
              <a:rPr lang="es-UY" dirty="0"/>
              <a:t>Asumir rápidamente las causas implícitas del problema (ej. “los menores roban porque no quieren trabajar”)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2. Reunir la evidencia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es-UY" dirty="0"/>
              <a:t>Reunir datos para convertirlos en información y evidencia que den sustento al problema y a las opciones políticas. (</a:t>
            </a:r>
            <a:r>
              <a:rPr lang="es-UY" dirty="0" err="1"/>
              <a:t>cuanti</a:t>
            </a:r>
            <a:r>
              <a:rPr lang="es-UY" dirty="0"/>
              <a:t> y </a:t>
            </a:r>
            <a:r>
              <a:rPr lang="es-UY" dirty="0" err="1"/>
              <a:t>cuali</a:t>
            </a:r>
            <a:r>
              <a:rPr lang="es-UY" dirty="0"/>
              <a:t>)</a:t>
            </a:r>
          </a:p>
          <a:p>
            <a:r>
              <a:rPr lang="es-UY" dirty="0"/>
              <a:t>Claves:</a:t>
            </a:r>
          </a:p>
          <a:p>
            <a:pPr lvl="1"/>
            <a:r>
              <a:rPr lang="es-UY" dirty="0"/>
              <a:t>Ser económico en la recolección de datos: sólo aquello necesario</a:t>
            </a:r>
          </a:p>
          <a:p>
            <a:pPr lvl="1"/>
            <a:r>
              <a:rPr lang="es-UY" dirty="0"/>
              <a:t>Manejar los tiempos políticos de las decisiones: no se puede reunir datos por siempre</a:t>
            </a:r>
          </a:p>
          <a:p>
            <a:pPr lvl="1"/>
            <a:r>
              <a:rPr lang="es-UY" dirty="0"/>
              <a:t>Información que “signifique algo” para el análisis</a:t>
            </a:r>
          </a:p>
          <a:p>
            <a:r>
              <a:rPr lang="es-UY" dirty="0"/>
              <a:t>Transformar la información en evidencia que:</a:t>
            </a:r>
          </a:p>
          <a:p>
            <a:pPr lvl="1"/>
            <a:r>
              <a:rPr lang="es-UY" dirty="0"/>
              <a:t>Logre enmarcar y cuantificar el problema</a:t>
            </a:r>
          </a:p>
          <a:p>
            <a:pPr lvl="1"/>
            <a:r>
              <a:rPr lang="es-UY" dirty="0"/>
              <a:t>Identificar el contexto político del problema (las capacidades institucionales, los recursos)</a:t>
            </a:r>
          </a:p>
          <a:p>
            <a:pPr lvl="1"/>
            <a:r>
              <a:rPr lang="es-UY" dirty="0"/>
              <a:t>Analizar las experiencias utilizadas por otros para tratar el problema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dirty="0"/>
              <a:t>3. Construir las alternativas políticas (I)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r>
              <a:rPr lang="es-UY" dirty="0"/>
              <a:t>Se definen las acciones que consideramos pueden tener un potencial impacto positivo en el problema</a:t>
            </a:r>
          </a:p>
          <a:p>
            <a:r>
              <a:rPr lang="es-UY" dirty="0"/>
              <a:t>Lo ideal es comenzar definiendo la mayor cantidad de opciones posibles para luego ir sintetizando</a:t>
            </a:r>
          </a:p>
          <a:p>
            <a:r>
              <a:rPr lang="es-UY" dirty="0"/>
              <a:t>Ser creativo en la elaboración</a:t>
            </a:r>
          </a:p>
          <a:p>
            <a:r>
              <a:rPr lang="es-UY" dirty="0"/>
              <a:t>Es importante considerar al menos al inicio, las ideas que los principales actores políticos tienen, independientemente del nivel de elaboración</a:t>
            </a:r>
          </a:p>
          <a:p>
            <a:r>
              <a:rPr lang="es-UY" dirty="0"/>
              <a:t>Incluir la opción de “status quo”, sirve como línea de base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dirty="0"/>
              <a:t>3. Construir las alternativas políticas (II)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es-UY" sz="2000" dirty="0"/>
              <a:t>Algunas ideas de alternativas políticas</a:t>
            </a:r>
          </a:p>
          <a:p>
            <a:r>
              <a:rPr lang="es-UY" sz="2000" dirty="0"/>
              <a:t>Reforzar la regulación, crear un servicio, aumentar/bajar impuestos, </a:t>
            </a:r>
            <a:r>
              <a:rPr lang="es-UY" sz="2000" dirty="0" err="1"/>
              <a:t>tercerizar</a:t>
            </a:r>
            <a:r>
              <a:rPr lang="es-UY" sz="2000" dirty="0"/>
              <a:t>/descentralizar, solución de mercado, etc. </a:t>
            </a:r>
          </a:p>
          <a:p>
            <a:r>
              <a:rPr lang="es-UY" sz="2000" dirty="0"/>
              <a:t>Las alternativas deben usualmente incluir</a:t>
            </a:r>
          </a:p>
          <a:p>
            <a:pPr marL="914400" lvl="1" indent="-514350"/>
            <a:r>
              <a:rPr lang="es-UY" sz="2000" dirty="0"/>
              <a:t>La intervención, quién lo va a hacer, cómo se financiaría (todo esto puede incluir una estrategia básica y sus variantes)</a:t>
            </a:r>
          </a:p>
          <a:p>
            <a:pPr marL="914400" lvl="1" indent="-514350"/>
            <a:r>
              <a:rPr lang="es-UY" sz="2000" dirty="0"/>
              <a:t>Las alternativas no significan que sean excluyentes</a:t>
            </a:r>
          </a:p>
          <a:p>
            <a:pPr marL="514350" indent="-514350"/>
            <a:r>
              <a:rPr lang="es-UY" sz="2000" dirty="0"/>
              <a:t>Es clave conocer otras experiencias</a:t>
            </a:r>
          </a:p>
          <a:p>
            <a:pPr marL="914400" lvl="1" indent="-514350">
              <a:buNone/>
            </a:pPr>
            <a:endParaRPr lang="es-U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4. Definir los criterios (I)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s-UY" b="1" dirty="0"/>
              <a:t>Los estándares mediante los cuales se evalúan las opciones</a:t>
            </a:r>
          </a:p>
          <a:p>
            <a:r>
              <a:rPr lang="es-UY" dirty="0"/>
              <a:t>Implica entender que cada acción contiene efectos (positivos y negativos) que deben evaluarse. </a:t>
            </a:r>
          </a:p>
          <a:p>
            <a:r>
              <a:rPr lang="es-UY" dirty="0"/>
              <a:t>La definición de criterios implica identificar una serie de factores que consideramos relevantes a la hora evaluar las alternativas</a:t>
            </a:r>
          </a:p>
          <a:p>
            <a:r>
              <a:rPr lang="es-UY" dirty="0"/>
              <a:t>No implica evaluar las alternativas en sí, sino para proyectar sus resultados.  </a:t>
            </a:r>
          </a:p>
          <a:p>
            <a:endParaRPr lang="es-UY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06090"/>
          </a:xfrm>
        </p:spPr>
        <p:txBody>
          <a:bodyPr>
            <a:normAutofit/>
          </a:bodyPr>
          <a:lstStyle/>
          <a:p>
            <a:r>
              <a:rPr lang="es-UY" dirty="0"/>
              <a:t>4. Definir los criterios (II)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s-UY" dirty="0"/>
              <a:t>Algunos criterios “clásicos”</a:t>
            </a:r>
          </a:p>
          <a:p>
            <a:pPr lvl="1"/>
            <a:r>
              <a:rPr lang="es-UY" dirty="0"/>
              <a:t>Eficiencia (Costo-efectividad) de la intervención</a:t>
            </a:r>
          </a:p>
          <a:p>
            <a:pPr lvl="1"/>
            <a:r>
              <a:rPr lang="es-UY" dirty="0"/>
              <a:t>Equidad, “justicia”</a:t>
            </a:r>
          </a:p>
          <a:p>
            <a:pPr lvl="1"/>
            <a:r>
              <a:rPr lang="es-UY" dirty="0"/>
              <a:t>Tiempo de la acción</a:t>
            </a:r>
          </a:p>
          <a:p>
            <a:pPr lvl="1"/>
            <a:r>
              <a:rPr lang="es-UY" dirty="0"/>
              <a:t>Actitudes en los actores claves</a:t>
            </a:r>
          </a:p>
          <a:p>
            <a:pPr lvl="1"/>
            <a:r>
              <a:rPr lang="es-UY" dirty="0"/>
              <a:t>Factibilidad política</a:t>
            </a:r>
          </a:p>
          <a:p>
            <a:pPr lvl="1"/>
            <a:r>
              <a:rPr lang="es-UY" dirty="0"/>
              <a:t>Factibilidad técnica e institucional</a:t>
            </a:r>
          </a:p>
          <a:p>
            <a:pPr lvl="1"/>
            <a:r>
              <a:rPr lang="es-UY" dirty="0"/>
              <a:t>Necesidad de legislación</a:t>
            </a:r>
          </a:p>
          <a:p>
            <a:pPr lvl="1"/>
            <a:r>
              <a:rPr lang="es-UY" dirty="0"/>
              <a:t>Impacto ambiental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5. Proyectar los resultados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Definir los potenciales resultados de cada una de las alternativas</a:t>
            </a:r>
          </a:p>
          <a:p>
            <a:r>
              <a:rPr lang="es-UY" dirty="0"/>
              <a:t>Implica un esfuerzo por ser realista y no sólo optimista</a:t>
            </a:r>
          </a:p>
          <a:p>
            <a:r>
              <a:rPr lang="es-UY" dirty="0"/>
              <a:t>Se cruza con el análisis de evidencia (paso 2) y el conocimiento sobre la línea de base. </a:t>
            </a:r>
          </a:p>
          <a:p>
            <a:r>
              <a:rPr lang="es-UY" dirty="0"/>
              <a:t>No solo la dirección del resultado sino su magnitud (ej. tiene un efecto proyectado de 5000 puesto laborales)</a:t>
            </a:r>
          </a:p>
          <a:p>
            <a:r>
              <a:rPr lang="es-UY" dirty="0"/>
              <a:t>Implica también considerar efectos indeseados o riesgos (ej. tiene un impacto del 10% en la matricula secundaria de jóvenes de 17 años)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20687"/>
            <a:ext cx="8229600" cy="360039"/>
          </a:xfrm>
        </p:spPr>
        <p:txBody>
          <a:bodyPr>
            <a:normAutofit fontScale="90000"/>
          </a:bodyPr>
          <a:lstStyle/>
          <a:p>
            <a:r>
              <a:rPr lang="es-UY" sz="2000" dirty="0"/>
              <a:t>Construcción de la matriz de resultados: mejoramiento de la calidad de las aguas en el AMM  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39552" y="980727"/>
          <a:ext cx="8229600" cy="5690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0804">
                <a:tc>
                  <a:txBody>
                    <a:bodyPr/>
                    <a:lstStyle/>
                    <a:p>
                      <a:r>
                        <a:rPr lang="es-UY" sz="1400" dirty="0"/>
                        <a:t>Criterios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Status</a:t>
                      </a:r>
                      <a:r>
                        <a:rPr lang="es-UY" sz="1400" baseline="0" dirty="0"/>
                        <a:t> quo – políticas actuales</a:t>
                      </a:r>
                      <a:endParaRPr lang="es-U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Plan Nacional de Regulación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400" dirty="0" err="1"/>
                        <a:t>Autoregulación</a:t>
                      </a:r>
                      <a:endParaRPr lang="es-U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Monitoreo e incentivos</a:t>
                      </a:r>
                      <a:r>
                        <a:rPr lang="es-UY" sz="1400" baseline="0" dirty="0"/>
                        <a:t> fiscales</a:t>
                      </a:r>
                      <a:endParaRPr lang="es-U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357">
                <a:tc>
                  <a:txBody>
                    <a:bodyPr/>
                    <a:lstStyle/>
                    <a:p>
                      <a:r>
                        <a:rPr lang="es-UY" sz="1400" b="1" dirty="0"/>
                        <a:t>Sustentabilidad ambiental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Pobre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los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indicadores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seguirán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empeorando</a:t>
                      </a:r>
                      <a:endParaRPr lang="en-US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Promedio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-15%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anual</a:t>
                      </a:r>
                      <a:endParaRPr lang="en-N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Buena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– se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espera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mejora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en los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indicadores</a:t>
                      </a:r>
                      <a:endParaRPr lang="en-US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Promedio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12%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anual</a:t>
                      </a:r>
                      <a:endParaRPr lang="en-N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Pobre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– Gran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disparidad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entre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regiones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Mejora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estimada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7%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anual</a:t>
                      </a:r>
                      <a:endParaRPr lang="en-N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Muy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buena</a:t>
                      </a:r>
                      <a:r>
                        <a:rPr lang="en-NZ" sz="1400" baseline="0" dirty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NZ" sz="1400" baseline="0" dirty="0" err="1">
                          <a:latin typeface="Calibri"/>
                          <a:ea typeface="Calibri"/>
                          <a:cs typeface="Times New Roman"/>
                        </a:rPr>
                        <a:t>mejora</a:t>
                      </a:r>
                      <a:r>
                        <a:rPr lang="en-NZ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NZ" sz="1400" baseline="0" dirty="0" err="1">
                          <a:latin typeface="Calibri"/>
                          <a:ea typeface="Calibri"/>
                          <a:cs typeface="Times New Roman"/>
                        </a:rPr>
                        <a:t>sustantiva</a:t>
                      </a:r>
                      <a:r>
                        <a:rPr lang="en-NZ" sz="1400" baseline="0" dirty="0">
                          <a:latin typeface="Calibri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NZ" sz="1400" baseline="0" dirty="0" err="1">
                          <a:latin typeface="Calibri"/>
                          <a:ea typeface="Calibri"/>
                          <a:cs typeface="Times New Roman"/>
                        </a:rPr>
                        <a:t>calidad</a:t>
                      </a:r>
                      <a:r>
                        <a:rPr lang="en-NZ" sz="1400" baseline="0" dirty="0">
                          <a:latin typeface="Calibri"/>
                          <a:ea typeface="Calibri"/>
                          <a:cs typeface="Times New Roman"/>
                        </a:rPr>
                        <a:t> del </a:t>
                      </a:r>
                      <a:r>
                        <a:rPr lang="en-NZ" sz="1400" baseline="0" dirty="0" err="1">
                          <a:latin typeface="Calibri"/>
                          <a:ea typeface="Calibri"/>
                          <a:cs typeface="Times New Roman"/>
                        </a:rPr>
                        <a:t>agua</a:t>
                      </a:r>
                      <a:endParaRPr lang="en-NZ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aseline="0" dirty="0" err="1">
                          <a:latin typeface="Calibri"/>
                          <a:ea typeface="Calibri"/>
                          <a:cs typeface="Times New Roman"/>
                        </a:rPr>
                        <a:t>Promedio</a:t>
                      </a:r>
                      <a:r>
                        <a:rPr lang="en-NZ" sz="1400" baseline="0" dirty="0">
                          <a:latin typeface="Calibri"/>
                          <a:ea typeface="Calibri"/>
                          <a:cs typeface="Times New Roman"/>
                        </a:rPr>
                        <a:t> 23% </a:t>
                      </a:r>
                      <a:r>
                        <a:rPr lang="en-NZ" sz="1400" baseline="0" dirty="0" err="1">
                          <a:latin typeface="Calibri"/>
                          <a:ea typeface="Calibri"/>
                          <a:cs typeface="Times New Roman"/>
                        </a:rPr>
                        <a:t>anual</a:t>
                      </a:r>
                      <a:endParaRPr lang="en-US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357">
                <a:tc>
                  <a:txBody>
                    <a:bodyPr/>
                    <a:lstStyle/>
                    <a:p>
                      <a:r>
                        <a:rPr lang="es-UY" sz="1400" b="1" dirty="0"/>
                        <a:t>Costo-Efectividad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Se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mantiene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el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presupuesto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actual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Altos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costos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compra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Tecnología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+40%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presupuestal</a:t>
                      </a:r>
                      <a:endParaRPr lang="en-N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Leve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aumento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presupuestal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8%</a:t>
                      </a:r>
                      <a:endParaRPr lang="en-N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Altos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costos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asociados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al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monotoreo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+28%</a:t>
                      </a:r>
                      <a:endParaRPr lang="en-N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3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400" b="1" dirty="0"/>
                        <a:t>Tiempo</a:t>
                      </a:r>
                    </a:p>
                    <a:p>
                      <a:endParaRPr lang="es-UY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 err="1">
                          <a:latin typeface="Calibri"/>
                          <a:ea typeface="Calibri"/>
                          <a:cs typeface="Times New Roman"/>
                        </a:rPr>
                        <a:t>Política</a:t>
                      </a:r>
                      <a:r>
                        <a:rPr lang="en-NZ" sz="1400" dirty="0">
                          <a:latin typeface="Calibri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NZ" sz="1400" dirty="0" err="1">
                          <a:latin typeface="Calibri"/>
                          <a:ea typeface="Calibri"/>
                          <a:cs typeface="Times New Roman"/>
                        </a:rPr>
                        <a:t>implementación</a:t>
                      </a:r>
                      <a:endParaRPr lang="en-N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NZ" sz="1400" dirty="0" err="1">
                          <a:latin typeface="Calibri"/>
                          <a:ea typeface="Calibri"/>
                          <a:cs typeface="Times New Roman"/>
                        </a:rPr>
                        <a:t>años</a:t>
                      </a:r>
                      <a:r>
                        <a:rPr lang="en-NZ" sz="14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NZ" sz="1400" dirty="0" err="1">
                          <a:latin typeface="Calibri"/>
                          <a:ea typeface="Calibri"/>
                          <a:cs typeface="Times New Roman"/>
                        </a:rPr>
                        <a:t>necesita</a:t>
                      </a:r>
                      <a:r>
                        <a:rPr lang="en-NZ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NZ" sz="1400" dirty="0" err="1">
                          <a:latin typeface="Calibri"/>
                          <a:ea typeface="Calibri"/>
                          <a:cs typeface="Times New Roman"/>
                        </a:rPr>
                        <a:t>nuevo</a:t>
                      </a:r>
                      <a:r>
                        <a:rPr lang="en-NZ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NZ" sz="1400" dirty="0" err="1">
                          <a:latin typeface="Calibri"/>
                          <a:ea typeface="Calibri"/>
                          <a:cs typeface="Times New Roman"/>
                        </a:rPr>
                        <a:t>marco</a:t>
                      </a:r>
                      <a:r>
                        <a:rPr lang="en-NZ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NZ" sz="1400" dirty="0" err="1">
                          <a:latin typeface="Calibri"/>
                          <a:ea typeface="Calibri"/>
                          <a:cs typeface="Times New Roman"/>
                        </a:rPr>
                        <a:t>regulatorio</a:t>
                      </a:r>
                      <a:r>
                        <a:rPr lang="en-NZ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NZ" sz="1400" baseline="0" dirty="0" err="1">
                          <a:latin typeface="Calibri"/>
                          <a:ea typeface="Calibri"/>
                          <a:cs typeface="Times New Roman"/>
                        </a:rPr>
                        <a:t>aprobado</a:t>
                      </a:r>
                      <a:r>
                        <a:rPr lang="en-NZ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NZ" sz="1400" baseline="0" dirty="0" err="1">
                          <a:latin typeface="Calibri"/>
                          <a:ea typeface="Calibri"/>
                          <a:cs typeface="Times New Roman"/>
                        </a:rPr>
                        <a:t>por</a:t>
                      </a:r>
                      <a:r>
                        <a:rPr lang="en-NZ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NZ" sz="1400" baseline="0" dirty="0" err="1">
                          <a:latin typeface="Calibri"/>
                          <a:ea typeface="Calibri"/>
                          <a:cs typeface="Times New Roman"/>
                        </a:rPr>
                        <a:t>ley</a:t>
                      </a:r>
                      <a:endParaRPr lang="en-N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NZ" sz="1400" dirty="0" err="1">
                          <a:latin typeface="Calibri"/>
                          <a:ea typeface="Calibri"/>
                          <a:cs typeface="Times New Roman"/>
                        </a:rPr>
                        <a:t>año</a:t>
                      </a:r>
                      <a:r>
                        <a:rPr lang="en-NZ" sz="14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NZ" sz="1400" dirty="0" err="1">
                          <a:latin typeface="Calibri"/>
                          <a:ea typeface="Calibri"/>
                          <a:cs typeface="Times New Roman"/>
                        </a:rPr>
                        <a:t>capacitación</a:t>
                      </a:r>
                      <a:r>
                        <a:rPr lang="en-NZ" sz="1400" dirty="0">
                          <a:latin typeface="Calibri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NZ" sz="1400" dirty="0" err="1">
                          <a:latin typeface="Calibri"/>
                          <a:ea typeface="Calibri"/>
                          <a:cs typeface="Times New Roman"/>
                        </a:rPr>
                        <a:t>productores</a:t>
                      </a:r>
                      <a:endParaRPr lang="en-N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latin typeface="Calibri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en-NZ" sz="1400" dirty="0" err="1">
                          <a:latin typeface="Calibri"/>
                          <a:ea typeface="Calibri"/>
                          <a:cs typeface="Times New Roman"/>
                        </a:rPr>
                        <a:t>meses</a:t>
                      </a:r>
                      <a:r>
                        <a:rPr lang="en-NZ" sz="14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NZ" sz="1400" dirty="0" err="1">
                          <a:latin typeface="Calibri"/>
                          <a:ea typeface="Calibri"/>
                          <a:cs typeface="Times New Roman"/>
                        </a:rPr>
                        <a:t>aprobación</a:t>
                      </a:r>
                      <a:r>
                        <a:rPr lang="en-NZ" sz="1400" dirty="0"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NZ" sz="1400" dirty="0" err="1">
                          <a:latin typeface="Calibri"/>
                          <a:ea typeface="Calibri"/>
                          <a:cs typeface="Times New Roman"/>
                        </a:rPr>
                        <a:t>cambios</a:t>
                      </a:r>
                      <a:r>
                        <a:rPr lang="en-NZ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NZ" sz="1400" baseline="0" dirty="0" err="1">
                          <a:latin typeface="Calibri"/>
                          <a:ea typeface="Calibri"/>
                          <a:cs typeface="Times New Roman"/>
                        </a:rPr>
                        <a:t>fiscales</a:t>
                      </a:r>
                      <a:endParaRPr lang="en-N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6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400" b="1" dirty="0"/>
                        <a:t>Capacidad</a:t>
                      </a:r>
                      <a:r>
                        <a:rPr lang="es-UY" sz="1400" b="1" baseline="0" dirty="0"/>
                        <a:t> administrativa</a:t>
                      </a:r>
                      <a:endParaRPr lang="es-UY" sz="1400" b="1" dirty="0"/>
                    </a:p>
                    <a:p>
                      <a:endParaRPr lang="es-UY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+mn-lt"/>
                          <a:ea typeface="Calibri"/>
                          <a:cs typeface="Times New Roman"/>
                        </a:rPr>
                        <a:t>Muy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pobre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escaso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 control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público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+mn-lt"/>
                          <a:ea typeface="Calibri"/>
                          <a:cs typeface="Times New Roman"/>
                        </a:rPr>
                        <a:t>Pobre</a:t>
                      </a: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dificultades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para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controlar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cada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región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endParaRPr lang="en-NZ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+mn-lt"/>
                          <a:ea typeface="Calibri"/>
                          <a:cs typeface="Times New Roman"/>
                        </a:rPr>
                        <a:t>Muy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pobre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criterios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diferentes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cada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región</a:t>
                      </a:r>
                      <a:endParaRPr lang="en-NZ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+mn-lt"/>
                          <a:ea typeface="Calibri"/>
                          <a:cs typeface="Times New Roman"/>
                        </a:rPr>
                        <a:t>Excelente</a:t>
                      </a: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monitoreo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 con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criterios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comunes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para</a:t>
                      </a:r>
                      <a:r>
                        <a:rPr lang="en-US" sz="14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+mn-lt"/>
                          <a:ea typeface="Calibri"/>
                          <a:cs typeface="Times New Roman"/>
                        </a:rPr>
                        <a:t>todos</a:t>
                      </a:r>
                      <a:endParaRPr lang="en-NZ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63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400" b="1" dirty="0"/>
                        <a:t>Factibilidad política</a:t>
                      </a:r>
                    </a:p>
                    <a:p>
                      <a:endParaRPr lang="es-UY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Media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Demanda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creciente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grupos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ambientales</a:t>
                      </a:r>
                      <a:endParaRPr lang="en-N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Media –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Conflictos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importanes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con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productores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y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oposición</a:t>
                      </a:r>
                      <a:endParaRPr lang="en-N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Alta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poca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resistencia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excepto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moderada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grupos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ambientales</a:t>
                      </a:r>
                      <a:endParaRPr lang="en-N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Buena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Todos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los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grupos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se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involucran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 en el </a:t>
                      </a:r>
                      <a:r>
                        <a:rPr lang="en-US" sz="1400" baseline="0" dirty="0" err="1">
                          <a:latin typeface="Calibri"/>
                          <a:ea typeface="Calibri"/>
                          <a:cs typeface="Times New Roman"/>
                        </a:rPr>
                        <a:t>monitoreo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endParaRPr lang="en-N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6693F3-71EF-4FA4-AFBD-DFEAC90B3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BBB4CD-3D8B-4D30-9EEF-EBCDE466F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419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B15EE48-0960-480B-B053-00930E105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746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6. Confrontar las opciones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r>
              <a:rPr lang="es-UY" dirty="0"/>
              <a:t>El momento de evaluar las opciones entre si.</a:t>
            </a:r>
          </a:p>
          <a:p>
            <a:r>
              <a:rPr lang="es-UY" dirty="0"/>
              <a:t>Si una opción es mejor que todas las otras en todos los criterios entonces es sencillo identificar cual opción seguir pero eso es pocas veces el caso. </a:t>
            </a:r>
          </a:p>
          <a:p>
            <a:r>
              <a:rPr lang="es-UY" dirty="0"/>
              <a:t>Ej. una opción puede tener los impactos deseados pero tomar mucho tiempo, otra puede tener impactos más modestos pero alcanzados en poco tiempo </a:t>
            </a:r>
          </a:p>
          <a:p>
            <a:r>
              <a:rPr lang="es-UY" dirty="0"/>
              <a:t>Dos opciones pueden tener impactos similares pero una implica fuertes incrementos presupuestales que comprometen otras acciones y la otra un proceso de negociación político muy duro (¿cual elegir?)</a:t>
            </a:r>
          </a:p>
          <a:p>
            <a:r>
              <a:rPr lang="es-UY" dirty="0"/>
              <a:t>Enfocarse en los resultados proyectados de las opciones no en las opciones en sí.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9276A-CDA0-4D5A-9CF6-AD73CA2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EB3FE4-7E76-4973-B192-EE6C5E43C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TEXTO DE BARDACH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042516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7. Decidir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No siempre es el analista quien decide</a:t>
            </a:r>
          </a:p>
          <a:p>
            <a:r>
              <a:rPr lang="es-UY" dirty="0"/>
              <a:t>Para decidir se necesita haber definido con claridad las opciones, sus resultados y la comparación entre sí. </a:t>
            </a:r>
          </a:p>
          <a:p>
            <a:endParaRPr lang="es-UY" dirty="0"/>
          </a:p>
          <a:p>
            <a:pPr>
              <a:buNone/>
            </a:pPr>
            <a:endParaRPr lang="es-UY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8. Contar la historia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La clave es transmitir con claridad y coherencia el proceso de selección de una alternativa</a:t>
            </a:r>
          </a:p>
          <a:p>
            <a:r>
              <a:rPr lang="es-UY" dirty="0"/>
              <a:t>Una opción es empezar por el final, definir la mejor alternativa y luego desarrollar como se llegó a esa selección. </a:t>
            </a:r>
          </a:p>
          <a:p>
            <a:r>
              <a:rPr lang="es-UY" dirty="0"/>
              <a:t>Errores comunes</a:t>
            </a:r>
          </a:p>
          <a:p>
            <a:pPr lvl="1"/>
            <a:r>
              <a:rPr lang="es-UY" dirty="0"/>
              <a:t>No es necesario mostrar todos los datos e información, sólo aquellos relevantes para el argumento</a:t>
            </a:r>
          </a:p>
          <a:p>
            <a:pPr lvl="1"/>
            <a:r>
              <a:rPr lang="es-UY" dirty="0"/>
              <a:t>No explicar en detalle las alternativas</a:t>
            </a:r>
          </a:p>
          <a:p>
            <a:pPr lvl="1"/>
            <a:endParaRPr lang="es-UY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dirty="0"/>
              <a:t>Los elementos que definen un buen asesoramiento político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079804"/>
              </p:ext>
            </p:extLst>
          </p:nvPr>
        </p:nvGraphicFramePr>
        <p:xfrm>
          <a:off x="457200" y="1770802"/>
          <a:ext cx="8229600" cy="4898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935" y="485678"/>
            <a:ext cx="3131058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9367" y="1113764"/>
            <a:ext cx="2452312" cy="4624327"/>
          </a:xfrm>
        </p:spPr>
        <p:txBody>
          <a:bodyPr anchor="ctr">
            <a:normAutofit/>
          </a:bodyPr>
          <a:lstStyle/>
          <a:p>
            <a:r>
              <a:rPr lang="es-UY">
                <a:solidFill>
                  <a:srgbClr val="FFFFFF"/>
                </a:solidFill>
              </a:rPr>
              <a:t>El análisis de políticas públicas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66928" y="485678"/>
            <a:ext cx="4581135" cy="611167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UY" sz="1600" dirty="0"/>
              <a:t>Foco en el análisis de PP como parte del vínculo Políticos-burócratas </a:t>
            </a:r>
          </a:p>
          <a:p>
            <a:pPr>
              <a:lnSpc>
                <a:spcPct val="90000"/>
              </a:lnSpc>
            </a:pPr>
            <a:r>
              <a:rPr lang="es-UY" sz="1600" dirty="0"/>
              <a:t>Los “consejeros del Rey” siempre han existido pero en la actualidad existen prácticas de sistematización y evaluación de su labor</a:t>
            </a:r>
          </a:p>
          <a:p>
            <a:pPr>
              <a:lnSpc>
                <a:spcPct val="90000"/>
              </a:lnSpc>
            </a:pPr>
            <a:r>
              <a:rPr lang="es-UY" sz="1600" dirty="0"/>
              <a:t>Ello se enmarca en los procesos de nueva gerencia pública, política basada en evidencia y gestión por resultados</a:t>
            </a:r>
          </a:p>
          <a:p>
            <a:pPr>
              <a:lnSpc>
                <a:spcPct val="90000"/>
              </a:lnSpc>
            </a:pPr>
            <a:r>
              <a:rPr lang="es-UY" sz="1600" b="1" dirty="0"/>
              <a:t>El análisis de políticas no es únicamente un aplicación de metodologías, implica también intuición y sentido común.</a:t>
            </a:r>
          </a:p>
          <a:p>
            <a:pPr>
              <a:lnSpc>
                <a:spcPct val="90000"/>
              </a:lnSpc>
            </a:pPr>
            <a:endParaRPr lang="es-UY" sz="1600" dirty="0"/>
          </a:p>
          <a:p>
            <a:pPr>
              <a:lnSpc>
                <a:spcPct val="90000"/>
              </a:lnSpc>
              <a:buNone/>
            </a:pPr>
            <a:endParaRPr lang="es-UY" sz="1600" dirty="0"/>
          </a:p>
          <a:p>
            <a:pPr>
              <a:lnSpc>
                <a:spcPct val="90000"/>
              </a:lnSpc>
            </a:pPr>
            <a:r>
              <a:rPr lang="es-UY" sz="1600" dirty="0"/>
              <a:t>El asesoramiento político es: </a:t>
            </a:r>
            <a:r>
              <a:rPr lang="es-UY" sz="1600" i="1" dirty="0"/>
              <a:t>brindar asesoramiento formal a Ministros (u otros niveles políticos) por parte del servicio civil en cuanto acciones o políticas públicas</a:t>
            </a:r>
          </a:p>
          <a:p>
            <a:pPr>
              <a:lnSpc>
                <a:spcPct val="90000"/>
              </a:lnSpc>
            </a:pPr>
            <a:r>
              <a:rPr lang="es-UY" sz="1600" dirty="0"/>
              <a:t>Elaborar los principios por los cuales se toman las decisiones</a:t>
            </a:r>
          </a:p>
          <a:p>
            <a:pPr>
              <a:lnSpc>
                <a:spcPct val="90000"/>
              </a:lnSpc>
            </a:pPr>
            <a:r>
              <a:rPr lang="es-UY" sz="1600" dirty="0"/>
              <a:t>Implica considerar una gran cantidad de variables (técnicas, políticas, científicas, etc.)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Los actores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81192" y="2132857"/>
            <a:ext cx="7989752" cy="3725942"/>
          </a:xfrm>
        </p:spPr>
        <p:txBody>
          <a:bodyPr>
            <a:normAutofit/>
          </a:bodyPr>
          <a:lstStyle/>
          <a:p>
            <a:r>
              <a:rPr lang="es-UY" sz="2400" dirty="0"/>
              <a:t>El asesor tiende a pararse en una posición objetiva sobre el problema</a:t>
            </a:r>
          </a:p>
          <a:p>
            <a:r>
              <a:rPr lang="es-UY" sz="2400" dirty="0"/>
              <a:t>El político en una posición más subjetiva: </a:t>
            </a:r>
            <a:r>
              <a:rPr lang="es-UY" sz="2400" b="1" dirty="0"/>
              <a:t>agregar valor a la decisión (político, electoral, social)</a:t>
            </a:r>
          </a:p>
          <a:p>
            <a:r>
              <a:rPr lang="es-UY" sz="2400" dirty="0"/>
              <a:t>Este debe ser un factor importante al ofrecer asesoramiento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dirty="0"/>
              <a:t>Los ocho pasos para el análisis de PP (</a:t>
            </a:r>
            <a:r>
              <a:rPr lang="es-UY" dirty="0" err="1"/>
              <a:t>Bardach</a:t>
            </a:r>
            <a:r>
              <a:rPr lang="es-UY" dirty="0"/>
              <a:t>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UY" dirty="0"/>
              <a:t>Definir el problema</a:t>
            </a:r>
          </a:p>
          <a:p>
            <a:pPr marL="514350" indent="-514350">
              <a:buFont typeface="+mj-lt"/>
              <a:buAutoNum type="arabicPeriod"/>
            </a:pPr>
            <a:r>
              <a:rPr lang="es-UY" dirty="0"/>
              <a:t>Reunir la evidencia</a:t>
            </a:r>
          </a:p>
          <a:p>
            <a:pPr marL="514350" indent="-514350">
              <a:buFont typeface="+mj-lt"/>
              <a:buAutoNum type="arabicPeriod"/>
            </a:pPr>
            <a:r>
              <a:rPr lang="es-UY" dirty="0"/>
              <a:t>Construir las alternativas políticas</a:t>
            </a:r>
          </a:p>
          <a:p>
            <a:pPr marL="514350" indent="-514350">
              <a:buFont typeface="+mj-lt"/>
              <a:buAutoNum type="arabicPeriod"/>
            </a:pPr>
            <a:r>
              <a:rPr lang="es-UY" dirty="0"/>
              <a:t>Definir los criterios</a:t>
            </a:r>
          </a:p>
          <a:p>
            <a:pPr marL="514350" indent="-514350">
              <a:buFont typeface="+mj-lt"/>
              <a:buAutoNum type="arabicPeriod"/>
            </a:pPr>
            <a:r>
              <a:rPr lang="es-UY" dirty="0"/>
              <a:t>Proyectar los resultados</a:t>
            </a:r>
          </a:p>
          <a:p>
            <a:pPr marL="514350" indent="-514350">
              <a:buFont typeface="+mj-lt"/>
              <a:buAutoNum type="arabicPeriod"/>
            </a:pPr>
            <a:r>
              <a:rPr lang="es-UY" dirty="0"/>
              <a:t>Confrontar las opciones</a:t>
            </a:r>
          </a:p>
          <a:p>
            <a:pPr marL="514350" indent="-514350">
              <a:buFont typeface="+mj-lt"/>
              <a:buAutoNum type="arabicPeriod"/>
            </a:pPr>
            <a:r>
              <a:rPr lang="es-UY" dirty="0"/>
              <a:t>Decidir</a:t>
            </a:r>
          </a:p>
          <a:p>
            <a:pPr marL="514350" indent="-514350">
              <a:buFont typeface="+mj-lt"/>
              <a:buAutoNum type="arabicPeriod"/>
            </a:pPr>
            <a:r>
              <a:rPr lang="es-UY" dirty="0"/>
              <a:t>“Contar la historia”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>
            <a:normAutofit/>
          </a:bodyPr>
          <a:lstStyle/>
          <a:p>
            <a:r>
              <a:rPr lang="es-UY">
                <a:solidFill>
                  <a:srgbClr val="FFFEFF"/>
                </a:solidFill>
              </a:rPr>
              <a:t>Aspectos a tener en cuenta</a:t>
            </a:r>
          </a:p>
        </p:txBody>
      </p:sp>
      <p:graphicFrame>
        <p:nvGraphicFramePr>
          <p:cNvPr id="13" name="2 Marcador de contenido">
            <a:extLst>
              <a:ext uri="{FF2B5EF4-FFF2-40B4-BE49-F238E27FC236}">
                <a16:creationId xmlns:a16="http://schemas.microsoft.com/office/drawing/2014/main" id="{8012AEAC-376A-4CD3-B669-72EB618146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65801"/>
              </p:ext>
            </p:extLst>
          </p:nvPr>
        </p:nvGraphicFramePr>
        <p:xfrm>
          <a:off x="435768" y="2181224"/>
          <a:ext cx="8272463" cy="4200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1. Definir el problema (I)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/>
          </a:bodyPr>
          <a:lstStyle/>
          <a:p>
            <a:r>
              <a:rPr lang="es-UY" dirty="0"/>
              <a:t>La definición del problema surge en general de percepciones, sean de corte técnico o un problema social, ej. “hay mucha población en calle”, “la competitividad ha descendido con respecto a nuestros socios comerciales”. </a:t>
            </a:r>
          </a:p>
          <a:p>
            <a:r>
              <a:rPr lang="es-UY" dirty="0"/>
              <a:t>Se debe transformar la retorica general en un problema analíticamente valido y pasible de ser solucionado o mitigado. </a:t>
            </a:r>
          </a:p>
          <a:p>
            <a:pPr>
              <a:buNone/>
            </a:pPr>
            <a:r>
              <a:rPr lang="es-UY" dirty="0"/>
              <a:t>Consideraciones:</a:t>
            </a:r>
          </a:p>
          <a:p>
            <a:pPr lvl="1"/>
            <a:r>
              <a:rPr lang="es-UY" sz="1800" dirty="0"/>
              <a:t>Los problemas percibidos pueden ser usualmente la causa de otros problemas</a:t>
            </a:r>
          </a:p>
          <a:p>
            <a:pPr lvl="1"/>
            <a:r>
              <a:rPr lang="es-UY" sz="1800" dirty="0"/>
              <a:t>Suelen estar insertos en una visión ideológica y/o política del político.  Ej. “El Estado ahoga a los productores rurales con impuestos”</a:t>
            </a:r>
          </a:p>
          <a:p>
            <a:pPr>
              <a:buNone/>
            </a:pPr>
            <a:endParaRPr lang="es-UY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4903F6C-63CC-48FB-A217-E1CBAB60A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40768"/>
            <a:ext cx="8504586" cy="468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155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yTA">
            <a:extLst>
              <a:ext uri="{FF2B5EF4-FFF2-40B4-BE49-F238E27FC236}">
                <a16:creationId xmlns:a16="http://schemas.microsoft.com/office/drawing/2014/main" id="{CF233B5D-0D20-4CA8-9662-0E217FC35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332025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06058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1779</Words>
  <Application>Microsoft Office PowerPoint</Application>
  <PresentationFormat>Presentación en pantalla (4:3)</PresentationFormat>
  <Paragraphs>168</Paragraphs>
  <Slides>22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Calibri</vt:lpstr>
      <vt:lpstr>Gill Sans MT</vt:lpstr>
      <vt:lpstr>Wingdings 2</vt:lpstr>
      <vt:lpstr>Dividendo</vt:lpstr>
      <vt:lpstr>Ocho pasos para el análisis de políticas públicas</vt:lpstr>
      <vt:lpstr>Presentación de PowerPoint</vt:lpstr>
      <vt:lpstr>El análisis de políticas públicas</vt:lpstr>
      <vt:lpstr>Los actores</vt:lpstr>
      <vt:lpstr>Los ocho pasos para el análisis de PP (Bardach)</vt:lpstr>
      <vt:lpstr>Aspectos a tener en cuenta</vt:lpstr>
      <vt:lpstr>1. Definir el problema (I)</vt:lpstr>
      <vt:lpstr>Presentación de PowerPoint</vt:lpstr>
      <vt:lpstr>Presentación de PowerPoint</vt:lpstr>
      <vt:lpstr>1. Definir el problema (II)</vt:lpstr>
      <vt:lpstr>2. Reunir la evidencia</vt:lpstr>
      <vt:lpstr>3. Construir las alternativas políticas (I)</vt:lpstr>
      <vt:lpstr>3. Construir las alternativas políticas (II)</vt:lpstr>
      <vt:lpstr>4. Definir los criterios (I)</vt:lpstr>
      <vt:lpstr>4. Definir los criterios (II)</vt:lpstr>
      <vt:lpstr>5. Proyectar los resultados</vt:lpstr>
      <vt:lpstr>Construcción de la matriz de resultados: mejoramiento de la calidad de las aguas en el AMM  </vt:lpstr>
      <vt:lpstr>Presentación de PowerPoint</vt:lpstr>
      <vt:lpstr>6. Confrontar las opciones </vt:lpstr>
      <vt:lpstr>7. Decidir</vt:lpstr>
      <vt:lpstr>8. Contar la historia</vt:lpstr>
      <vt:lpstr>Los elementos que definen un buen asesoramiento político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Ocho pasos para el análisis de políticas públicas</dc:title>
  <dc:creator>Alejandro Milanesi</dc:creator>
  <cp:lastModifiedBy>Alejandro Milanesi</cp:lastModifiedBy>
  <cp:revision>2</cp:revision>
  <dcterms:created xsi:type="dcterms:W3CDTF">2020-05-16T10:56:40Z</dcterms:created>
  <dcterms:modified xsi:type="dcterms:W3CDTF">2020-05-16T11:11:01Z</dcterms:modified>
</cp:coreProperties>
</file>