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77" r:id="rId4"/>
    <p:sldId id="259" r:id="rId5"/>
    <p:sldId id="282" r:id="rId6"/>
    <p:sldId id="263" r:id="rId7"/>
    <p:sldId id="278" r:id="rId8"/>
    <p:sldId id="266" r:id="rId9"/>
    <p:sldId id="268" r:id="rId10"/>
    <p:sldId id="28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94" autoAdjust="0"/>
    <p:restoredTop sz="94660"/>
  </p:normalViewPr>
  <p:slideViewPr>
    <p:cSldViewPr>
      <p:cViewPr>
        <p:scale>
          <a:sx n="94" d="100"/>
          <a:sy n="94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AA96F-8513-4596-89CD-F0540D2602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B4DC4-D37B-475C-8586-7AFC6B2110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0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39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36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5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10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4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61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25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82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04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B4DC4-D37B-475C-8586-7AFC6B2110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65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F9DC-AEDE-4DFD-B7B8-B347DBBC7F50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B99F-AD4C-4300-9D82-EB14C9D4EF70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61A6-9EEE-467D-8534-3189DB19AB3D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382D-8BC7-43A6-AFA5-1420580CE7E9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BB83FF-8903-4890-88F1-0FBC2A40883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41E-4C0D-4940-A81F-7752EA6D112A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E6B1-EE1D-4017-8F5B-9D15EDFD23D6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D534-69B5-4372-9788-AE7CB91767F7}" type="datetime1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1D03-E91F-4241-BC3A-6A02E95C96CD}" type="datetime1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B3A8C-BED7-4B89-9689-4C4137BD8203}" type="datetime1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A9D0-5EF2-493B-819A-585C48453B05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538C-2332-40E2-90E7-A1509DE79FF4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EA6A-ABC1-43B1-B43F-CD48FCA34054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4: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Juicio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probabilístico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©Erik </a:t>
            </a:r>
            <a:r>
              <a:rPr lang="en-US" dirty="0" err="1" smtClean="0">
                <a:solidFill>
                  <a:schemeClr val="bg1"/>
                </a:solidFill>
              </a:rPr>
              <a:t>Angner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Recapitulación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equiprobabilidad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(y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mutuamente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excluyente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(y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No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general Y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total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Bayes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</a:pP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2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n-US" sz="3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espacio</a:t>
            </a:r>
            <a: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individuales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posibles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{</a:t>
            </a:r>
            <a:r>
              <a:rPr lang="en-US" sz="3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}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subconjunto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espacio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(∙)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asigna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real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[0,1] 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ressultado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espacio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0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cont.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equiprobables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mutuamente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excluyentes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ocurrir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7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Si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individuales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{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i="1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,A</a:t>
            </a:r>
            <a:r>
              <a:rPr lang="en-US" i="1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,…,A</a:t>
            </a:r>
            <a:r>
              <a:rPr lang="en-US" i="1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}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equiprobables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entonces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individual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i="1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1/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 sea: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i="1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)=1/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Si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mutuamente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excluyentes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entonces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igual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)+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9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Reglas</a:t>
            </a:r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cont.</a:t>
            </a:r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Verdana"/>
                <a:cs typeface="Verdana"/>
              </a:rPr>
              <a:t>La </a:t>
            </a:r>
            <a:r>
              <a:rPr lang="en-US" b="1" dirty="0" err="1" smtClean="0">
                <a:latin typeface="Verdana"/>
                <a:cs typeface="Verdana"/>
              </a:rPr>
              <a:t>regla</a:t>
            </a:r>
            <a:r>
              <a:rPr lang="en-US" b="1" dirty="0" smtClean="0">
                <a:latin typeface="Verdana"/>
                <a:cs typeface="Verdana"/>
              </a:rPr>
              <a:t> del </a:t>
            </a:r>
            <a:r>
              <a:rPr lang="en-US" b="1" dirty="0" err="1" smtClean="0">
                <a:latin typeface="Verdana"/>
                <a:cs typeface="Verdana"/>
              </a:rPr>
              <a:t>todo</a:t>
            </a:r>
            <a:r>
              <a:rPr lang="en-US" dirty="0" smtClean="0">
                <a:latin typeface="Verdana"/>
                <a:cs typeface="Verdana"/>
              </a:rPr>
              <a:t>: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del </a:t>
            </a:r>
            <a:r>
              <a:rPr lang="en-US" dirty="0" err="1" smtClean="0">
                <a:latin typeface="Verdana"/>
                <a:cs typeface="Verdana"/>
              </a:rPr>
              <a:t>resultado</a:t>
            </a:r>
            <a:r>
              <a:rPr lang="en-US" dirty="0" smtClean="0">
                <a:latin typeface="Verdana"/>
                <a:cs typeface="Verdana"/>
              </a:rPr>
              <a:t> de la </a:t>
            </a:r>
            <a:r>
              <a:rPr lang="en-US" dirty="0" err="1" smtClean="0">
                <a:latin typeface="Verdana"/>
                <a:cs typeface="Verdana"/>
              </a:rPr>
              <a:t>totalidad</a:t>
            </a:r>
            <a:r>
              <a:rPr lang="en-US" dirty="0" smtClean="0">
                <a:latin typeface="Verdana"/>
                <a:cs typeface="Verdana"/>
              </a:rPr>
              <a:t> del </a:t>
            </a:r>
            <a:r>
              <a:rPr lang="en-US" dirty="0" err="1" smtClean="0">
                <a:latin typeface="Verdana"/>
                <a:cs typeface="Verdana"/>
              </a:rPr>
              <a:t>espacio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igual</a:t>
            </a:r>
            <a:r>
              <a:rPr lang="en-US" dirty="0" smtClean="0">
                <a:latin typeface="Verdana"/>
                <a:cs typeface="Verdana"/>
              </a:rPr>
              <a:t> a 1. </a:t>
            </a:r>
          </a:p>
          <a:p>
            <a:r>
              <a:rPr lang="en-US" b="1" dirty="0" smtClean="0">
                <a:latin typeface="Verdana"/>
                <a:cs typeface="Verdana"/>
              </a:rPr>
              <a:t>La </a:t>
            </a:r>
            <a:r>
              <a:rPr lang="en-US" b="1" dirty="0" err="1" smtClean="0">
                <a:latin typeface="Verdana"/>
                <a:cs typeface="Verdana"/>
              </a:rPr>
              <a:t>regla</a:t>
            </a:r>
            <a:r>
              <a:rPr lang="en-US" b="1" dirty="0" smtClean="0">
                <a:latin typeface="Verdana"/>
                <a:cs typeface="Verdana"/>
              </a:rPr>
              <a:t> del No</a:t>
            </a:r>
            <a:r>
              <a:rPr lang="en-US" dirty="0" smtClean="0">
                <a:latin typeface="Verdana"/>
                <a:cs typeface="Verdana"/>
              </a:rPr>
              <a:t>: La </a:t>
            </a:r>
            <a:r>
              <a:rPr lang="en-US" dirty="0" err="1" smtClean="0">
                <a:latin typeface="Verdana"/>
                <a:cs typeface="Verdana"/>
              </a:rPr>
              <a:t>porbabilidad</a:t>
            </a:r>
            <a:r>
              <a:rPr lang="en-US" dirty="0" smtClean="0">
                <a:latin typeface="Verdana"/>
                <a:cs typeface="Verdana"/>
              </a:rPr>
              <a:t> de que </a:t>
            </a:r>
            <a:r>
              <a:rPr lang="en-US" dirty="0" err="1" smtClean="0">
                <a:latin typeface="Verdana"/>
                <a:cs typeface="Verdana"/>
              </a:rPr>
              <a:t>algún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resultado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 no </a:t>
            </a:r>
            <a:r>
              <a:rPr lang="en-US" dirty="0" err="1" smtClean="0">
                <a:latin typeface="Verdana"/>
                <a:cs typeface="Verdana"/>
              </a:rPr>
              <a:t>ocurra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igual</a:t>
            </a:r>
            <a:r>
              <a:rPr lang="en-US" dirty="0" smtClean="0">
                <a:latin typeface="Verdana"/>
                <a:cs typeface="Verdana"/>
              </a:rPr>
              <a:t> a 1 </a:t>
            </a:r>
            <a:r>
              <a:rPr lang="en-US" dirty="0" err="1" smtClean="0">
                <a:latin typeface="Verdana"/>
                <a:cs typeface="Verdana"/>
              </a:rPr>
              <a:t>menos</a:t>
            </a:r>
            <a:r>
              <a:rPr lang="en-US" dirty="0" smtClean="0">
                <a:latin typeface="Verdana"/>
                <a:cs typeface="Verdana"/>
              </a:rPr>
              <a:t>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de que </a:t>
            </a:r>
            <a:r>
              <a:rPr lang="en-US" dirty="0" err="1" smtClean="0">
                <a:latin typeface="Verdana"/>
                <a:cs typeface="Verdana"/>
              </a:rPr>
              <a:t>ocurra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estos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</a:t>
            </a:r>
            <a:r>
              <a:rPr lang="en-US" dirty="0" smtClean="0">
                <a:latin typeface="Verdana"/>
                <a:cs typeface="Verdana"/>
              </a:rPr>
              <a:t>: 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dirty="0">
                <a:sym typeface="Symbol"/>
              </a:rPr>
              <a:t>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)=1-Pr(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).</a:t>
            </a:r>
          </a:p>
          <a:p>
            <a:r>
              <a:rPr lang="en-US" b="1" dirty="0" smtClean="0">
                <a:latin typeface="Verdana"/>
                <a:cs typeface="Verdana"/>
              </a:rPr>
              <a:t>La </a:t>
            </a:r>
            <a:r>
              <a:rPr lang="en-US" b="1" dirty="0" err="1" smtClean="0">
                <a:latin typeface="Verdana"/>
                <a:cs typeface="Verdana"/>
              </a:rPr>
              <a:t>regla</a:t>
            </a:r>
            <a:r>
              <a:rPr lang="en-US" b="1" dirty="0" smtClean="0">
                <a:latin typeface="Verdana"/>
                <a:cs typeface="Verdana"/>
              </a:rPr>
              <a:t> Y</a:t>
            </a:r>
            <a:r>
              <a:rPr lang="en-US" dirty="0" smtClean="0">
                <a:latin typeface="Verdana"/>
                <a:cs typeface="Verdana"/>
              </a:rPr>
              <a:t>: Si </a:t>
            </a:r>
            <a:r>
              <a:rPr lang="en-US" dirty="0" err="1" smtClean="0">
                <a:latin typeface="Verdana"/>
                <a:cs typeface="Verdana"/>
              </a:rPr>
              <a:t>los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resultados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 y 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 son </a:t>
            </a:r>
            <a:r>
              <a:rPr lang="en-US" dirty="0" err="1" smtClean="0">
                <a:latin typeface="Verdana"/>
                <a:cs typeface="Verdana"/>
              </a:rPr>
              <a:t>independientes</a:t>
            </a:r>
            <a:r>
              <a:rPr lang="en-US" dirty="0" smtClean="0">
                <a:latin typeface="Verdana"/>
                <a:cs typeface="Verdana"/>
              </a:rPr>
              <a:t>,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 y 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igual</a:t>
            </a:r>
            <a:r>
              <a:rPr lang="en-US" dirty="0" smtClean="0">
                <a:latin typeface="Verdana"/>
                <a:cs typeface="Verdana"/>
              </a:rPr>
              <a:t> a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multiplicada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por</a:t>
            </a:r>
            <a:r>
              <a:rPr lang="en-US" dirty="0" smtClean="0">
                <a:latin typeface="Verdana"/>
                <a:cs typeface="Verdana"/>
              </a:rPr>
              <a:t>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esto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</a:t>
            </a:r>
            <a:r>
              <a:rPr lang="en-US" dirty="0" smtClean="0">
                <a:latin typeface="Verdana"/>
                <a:cs typeface="Verdana"/>
              </a:rPr>
              <a:t>: </a:t>
            </a:r>
            <a:br>
              <a:rPr lang="en-US" dirty="0" smtClean="0">
                <a:latin typeface="Verdana"/>
                <a:cs typeface="Verdana"/>
              </a:rPr>
            </a:b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 and 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)=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A</a:t>
            </a:r>
            <a:r>
              <a:rPr lang="en-US" dirty="0" smtClean="0">
                <a:latin typeface="Verdana"/>
                <a:cs typeface="Verdana"/>
              </a:rPr>
              <a:t>)*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). </a:t>
            </a:r>
            <a:endParaRPr lang="en-US" dirty="0">
              <a:latin typeface="Verdana"/>
              <a:cs typeface="Verdan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suceda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dado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haya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sucedido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igual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dividido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│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0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general 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igual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de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multiplicada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│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)*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NB: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necesitan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logicamente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│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│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)*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9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total y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Bayes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Verdana"/>
                <a:cs typeface="Verdana"/>
              </a:rPr>
              <a:t>La </a:t>
            </a:r>
            <a:r>
              <a:rPr lang="en-US" b="1" dirty="0" err="1" smtClean="0">
                <a:latin typeface="Verdana"/>
                <a:cs typeface="Verdana"/>
              </a:rPr>
              <a:t>Regla</a:t>
            </a:r>
            <a:r>
              <a:rPr lang="en-US" b="1" dirty="0" smtClean="0">
                <a:latin typeface="Verdana"/>
                <a:cs typeface="Verdana"/>
              </a:rPr>
              <a:t> de la </a:t>
            </a:r>
            <a:r>
              <a:rPr lang="en-US" b="1" dirty="0" err="1" smtClean="0">
                <a:latin typeface="Verdana"/>
                <a:cs typeface="Verdana"/>
              </a:rPr>
              <a:t>Probabilidad</a:t>
            </a:r>
            <a:r>
              <a:rPr lang="en-US" b="1" dirty="0" smtClean="0">
                <a:latin typeface="Verdana"/>
                <a:cs typeface="Verdana"/>
              </a:rPr>
              <a:t> Total</a:t>
            </a:r>
            <a:r>
              <a:rPr lang="en-US" dirty="0" smtClean="0">
                <a:latin typeface="Verdana"/>
                <a:cs typeface="Verdana"/>
              </a:rPr>
              <a:t>:</a:t>
            </a:r>
            <a:br>
              <a:rPr lang="en-US" dirty="0" smtClean="0">
                <a:latin typeface="Verdana"/>
                <a:cs typeface="Verdana"/>
              </a:rPr>
            </a:br>
            <a:r>
              <a:rPr lang="en-US" sz="3000" dirty="0" err="1" smtClean="0">
                <a:latin typeface="Verdana"/>
                <a:cs typeface="Verdana"/>
              </a:rPr>
              <a:t>Pr</a:t>
            </a:r>
            <a:r>
              <a:rPr lang="en-US" sz="3000" dirty="0" smtClean="0">
                <a:latin typeface="Verdana"/>
                <a:cs typeface="Verdana"/>
              </a:rPr>
              <a:t>(</a:t>
            </a:r>
            <a:r>
              <a:rPr lang="en-US" sz="3000" i="1" dirty="0" smtClean="0">
                <a:latin typeface="Verdana"/>
                <a:cs typeface="Verdana"/>
              </a:rPr>
              <a:t>D</a:t>
            </a:r>
            <a:r>
              <a:rPr lang="en-US" sz="3000" dirty="0" smtClean="0">
                <a:latin typeface="Verdana"/>
                <a:cs typeface="Verdana"/>
              </a:rPr>
              <a:t>)=</a:t>
            </a:r>
            <a:r>
              <a:rPr lang="en-US" sz="3000" dirty="0" err="1" smtClean="0">
                <a:latin typeface="Verdana"/>
                <a:cs typeface="Verdana"/>
              </a:rPr>
              <a:t>Pr</a:t>
            </a:r>
            <a:r>
              <a:rPr lang="en-US" sz="3000" dirty="0" smtClean="0">
                <a:latin typeface="Verdana"/>
                <a:cs typeface="Verdana"/>
              </a:rPr>
              <a:t>(</a:t>
            </a:r>
            <a:r>
              <a:rPr lang="en-US" sz="3000" i="1" dirty="0" smtClean="0">
                <a:latin typeface="Verdana"/>
                <a:cs typeface="Verdana"/>
              </a:rPr>
              <a:t>D</a:t>
            </a:r>
            <a:r>
              <a:rPr lang="en-US" sz="3000" dirty="0" smtClean="0">
                <a:latin typeface="Verdana"/>
                <a:cs typeface="Verdana"/>
              </a:rPr>
              <a:t>|</a:t>
            </a:r>
            <a:r>
              <a:rPr lang="en-US" sz="3000" i="1" dirty="0" smtClean="0">
                <a:latin typeface="Verdana"/>
                <a:cs typeface="Verdana"/>
              </a:rPr>
              <a:t>B</a:t>
            </a:r>
            <a:r>
              <a:rPr lang="en-US" sz="3000" dirty="0" smtClean="0">
                <a:latin typeface="Verdana"/>
                <a:cs typeface="Verdana"/>
              </a:rPr>
              <a:t>)*</a:t>
            </a:r>
            <a:r>
              <a:rPr lang="en-US" sz="3000" dirty="0" err="1" smtClean="0">
                <a:latin typeface="Verdana"/>
                <a:cs typeface="Verdana"/>
              </a:rPr>
              <a:t>Pr</a:t>
            </a:r>
            <a:r>
              <a:rPr lang="en-US" sz="3000" dirty="0" smtClean="0">
                <a:latin typeface="Verdana"/>
                <a:cs typeface="Verdana"/>
              </a:rPr>
              <a:t>(</a:t>
            </a:r>
            <a:r>
              <a:rPr lang="en-US" sz="3000" i="1" dirty="0" smtClean="0">
                <a:latin typeface="Verdana"/>
                <a:cs typeface="Verdana"/>
              </a:rPr>
              <a:t>B</a:t>
            </a:r>
            <a:r>
              <a:rPr lang="en-US" sz="3000" dirty="0" smtClean="0">
                <a:latin typeface="Verdana"/>
                <a:cs typeface="Verdana"/>
              </a:rPr>
              <a:t>)+</a:t>
            </a:r>
            <a:r>
              <a:rPr lang="en-US" sz="3000" dirty="0" err="1" smtClean="0">
                <a:latin typeface="Verdana"/>
                <a:cs typeface="Verdana"/>
              </a:rPr>
              <a:t>Pr</a:t>
            </a:r>
            <a:r>
              <a:rPr lang="en-US" sz="3000" dirty="0" smtClean="0">
                <a:latin typeface="Verdana"/>
                <a:cs typeface="Verdana"/>
              </a:rPr>
              <a:t>(</a:t>
            </a:r>
            <a:r>
              <a:rPr lang="en-US" sz="3000" i="1" dirty="0" smtClean="0">
                <a:latin typeface="Verdana"/>
                <a:cs typeface="Verdana"/>
              </a:rPr>
              <a:t>D</a:t>
            </a:r>
            <a:r>
              <a:rPr lang="en-US" sz="3000" dirty="0" smtClean="0">
                <a:latin typeface="Verdana"/>
                <a:cs typeface="Verdana"/>
              </a:rPr>
              <a:t>|</a:t>
            </a:r>
            <a:r>
              <a:rPr lang="en-US" sz="3000" dirty="0" smtClean="0">
                <a:sym typeface="Symbol"/>
              </a:rPr>
              <a:t></a:t>
            </a:r>
            <a:r>
              <a:rPr lang="en-US" sz="3000" i="1" dirty="0" smtClean="0">
                <a:latin typeface="Verdana"/>
                <a:cs typeface="Verdana"/>
              </a:rPr>
              <a:t>B</a:t>
            </a:r>
            <a:r>
              <a:rPr lang="en-US" sz="3000" dirty="0" smtClean="0">
                <a:latin typeface="Verdana"/>
                <a:cs typeface="Verdana"/>
              </a:rPr>
              <a:t>)*</a:t>
            </a:r>
            <a:r>
              <a:rPr lang="en-US" sz="3000" dirty="0" err="1" smtClean="0">
                <a:latin typeface="Verdana"/>
                <a:cs typeface="Verdana"/>
              </a:rPr>
              <a:t>Pr</a:t>
            </a:r>
            <a:r>
              <a:rPr lang="en-US" sz="3000" dirty="0" smtClean="0">
                <a:latin typeface="Verdana"/>
                <a:cs typeface="Verdana"/>
              </a:rPr>
              <a:t>(</a:t>
            </a:r>
            <a:r>
              <a:rPr lang="en-US" sz="3000" dirty="0">
                <a:sym typeface="Symbol"/>
              </a:rPr>
              <a:t></a:t>
            </a:r>
            <a:r>
              <a:rPr lang="en-US" sz="3000" i="1" dirty="0" smtClean="0">
                <a:latin typeface="Verdana"/>
                <a:cs typeface="Verdana"/>
              </a:rPr>
              <a:t>B</a:t>
            </a:r>
            <a:r>
              <a:rPr lang="en-US" sz="3000" dirty="0" smtClean="0">
                <a:latin typeface="Verdana"/>
                <a:cs typeface="Verdana"/>
              </a:rPr>
              <a:t>)</a:t>
            </a:r>
          </a:p>
          <a:p>
            <a:r>
              <a:rPr lang="en-US" b="1" dirty="0" err="1" smtClean="0">
                <a:latin typeface="Verdana"/>
                <a:cs typeface="Verdana"/>
              </a:rPr>
              <a:t>Regla</a:t>
            </a:r>
            <a:r>
              <a:rPr lang="en-US" b="1" dirty="0" smtClean="0">
                <a:latin typeface="Verdana"/>
                <a:cs typeface="Verdana"/>
              </a:rPr>
              <a:t> de Bayes</a:t>
            </a:r>
            <a:r>
              <a:rPr lang="en-US" dirty="0" smtClean="0">
                <a:latin typeface="Verdana"/>
                <a:cs typeface="Verdana"/>
              </a:rPr>
              <a:t>:</a:t>
            </a:r>
            <a:br>
              <a:rPr lang="en-US" dirty="0" smtClean="0">
                <a:latin typeface="Verdana"/>
                <a:cs typeface="Verdana"/>
              </a:rPr>
            </a:b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|D)=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D</a:t>
            </a:r>
            <a:r>
              <a:rPr lang="en-US" dirty="0" smtClean="0">
                <a:latin typeface="Verdana"/>
                <a:cs typeface="Verdana"/>
              </a:rPr>
              <a:t>|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)*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)/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 smtClean="0">
                <a:latin typeface="Verdana"/>
                <a:cs typeface="Verdana"/>
              </a:rPr>
              <a:t>(</a:t>
            </a:r>
            <a:r>
              <a:rPr lang="en-US" i="1" dirty="0" smtClean="0">
                <a:latin typeface="Verdana"/>
                <a:cs typeface="Verdana"/>
              </a:rPr>
              <a:t>D</a:t>
            </a:r>
            <a:r>
              <a:rPr lang="en-US" dirty="0" smtClean="0">
                <a:latin typeface="Verdana"/>
                <a:cs typeface="Verdana"/>
              </a:rPr>
              <a:t>)</a:t>
            </a:r>
          </a:p>
          <a:p>
            <a:r>
              <a:rPr lang="en-US" dirty="0" err="1" smtClean="0">
                <a:latin typeface="Verdana"/>
                <a:cs typeface="Verdana"/>
              </a:rPr>
              <a:t>Aplicando</a:t>
            </a:r>
            <a:r>
              <a:rPr lang="en-US" dirty="0" smtClean="0">
                <a:latin typeface="Verdana"/>
                <a:cs typeface="Verdana"/>
              </a:rPr>
              <a:t> la </a:t>
            </a:r>
            <a:r>
              <a:rPr lang="en-US" dirty="0" err="1" smtClean="0">
                <a:latin typeface="Verdana"/>
                <a:cs typeface="Verdana"/>
              </a:rPr>
              <a:t>Regla</a:t>
            </a:r>
            <a:r>
              <a:rPr lang="en-US" dirty="0" smtClean="0">
                <a:latin typeface="Verdana"/>
                <a:cs typeface="Verdana"/>
              </a:rPr>
              <a:t> de la </a:t>
            </a:r>
            <a:r>
              <a:rPr lang="en-US" dirty="0" err="1" smtClean="0">
                <a:latin typeface="Verdana"/>
                <a:cs typeface="Verdana"/>
              </a:rPr>
              <a:t>Probabilidad</a:t>
            </a:r>
            <a:r>
              <a:rPr lang="en-US" dirty="0" smtClean="0">
                <a:latin typeface="Verdana"/>
                <a:cs typeface="Verdana"/>
              </a:rPr>
              <a:t> Total al </a:t>
            </a:r>
            <a:r>
              <a:rPr lang="en-US" dirty="0" err="1" smtClean="0">
                <a:latin typeface="Verdana"/>
                <a:cs typeface="Verdana"/>
              </a:rPr>
              <a:t>denomindor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encontramos</a:t>
            </a:r>
            <a:r>
              <a:rPr lang="en-US" dirty="0" smtClean="0">
                <a:latin typeface="Verdana"/>
                <a:cs typeface="Verdana"/>
              </a:rPr>
              <a:t>: </a:t>
            </a: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i="1" dirty="0">
                <a:latin typeface="Verdana"/>
                <a:cs typeface="Verdana"/>
              </a:rPr>
              <a:t>D</a:t>
            </a:r>
            <a:r>
              <a:rPr lang="en-US" dirty="0">
                <a:latin typeface="Verdana"/>
                <a:cs typeface="Verdana"/>
              </a:rPr>
              <a:t>|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>
                <a:latin typeface="Verdana"/>
                <a:cs typeface="Verdana"/>
              </a:rPr>
              <a:t>)*</a:t>
            </a:r>
            <a:r>
              <a:rPr lang="en-US" dirty="0" err="1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 </a:t>
            </a:r>
            <a:r>
              <a:rPr lang="en-US" dirty="0" err="1" smtClean="0">
                <a:latin typeface="Verdana"/>
                <a:cs typeface="Verdana"/>
              </a:rPr>
              <a:t>dividido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smtClean="0">
                <a:latin typeface="Verdana"/>
                <a:cs typeface="Verdana"/>
              </a:rPr>
              <a:t>por </a:t>
            </a:r>
            <a:r>
              <a:rPr lang="en-US" dirty="0" smtClean="0">
                <a:latin typeface="Verdana"/>
                <a:cs typeface="Verdana"/>
              </a:rPr>
              <a:t/>
            </a:r>
            <a:br>
              <a:rPr lang="en-US" dirty="0" smtClean="0">
                <a:latin typeface="Verdana"/>
                <a:cs typeface="Verdana"/>
              </a:rPr>
            </a:br>
            <a:r>
              <a:rPr lang="en-US" dirty="0" err="1" smtClean="0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i="1" dirty="0">
                <a:latin typeface="Verdana"/>
                <a:cs typeface="Verdana"/>
              </a:rPr>
              <a:t>D</a:t>
            </a:r>
            <a:r>
              <a:rPr lang="en-US" dirty="0">
                <a:latin typeface="Verdana"/>
                <a:cs typeface="Verdana"/>
              </a:rPr>
              <a:t>|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>
                <a:latin typeface="Verdana"/>
                <a:cs typeface="Verdana"/>
              </a:rPr>
              <a:t>)*</a:t>
            </a:r>
            <a:r>
              <a:rPr lang="en-US" dirty="0" err="1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>
                <a:latin typeface="Verdana"/>
                <a:cs typeface="Verdana"/>
              </a:rPr>
              <a:t>)+</a:t>
            </a:r>
            <a:r>
              <a:rPr lang="en-US" dirty="0" err="1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i="1" dirty="0">
                <a:latin typeface="Verdana"/>
                <a:cs typeface="Verdana"/>
              </a:rPr>
              <a:t>D</a:t>
            </a:r>
            <a:r>
              <a:rPr lang="en-US" dirty="0">
                <a:latin typeface="Verdana"/>
                <a:cs typeface="Verdana"/>
              </a:rPr>
              <a:t>|</a:t>
            </a:r>
            <a:r>
              <a:rPr lang="en-US" dirty="0">
                <a:sym typeface="Symbol"/>
              </a:rPr>
              <a:t>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>
                <a:latin typeface="Verdana"/>
                <a:cs typeface="Verdana"/>
              </a:rPr>
              <a:t>)*</a:t>
            </a:r>
            <a:r>
              <a:rPr lang="en-US" dirty="0" err="1">
                <a:latin typeface="Verdana"/>
                <a:cs typeface="Verdana"/>
              </a:rPr>
              <a:t>Pr</a:t>
            </a:r>
            <a:r>
              <a:rPr lang="en-US" dirty="0">
                <a:latin typeface="Verdana"/>
                <a:cs typeface="Verdana"/>
              </a:rPr>
              <a:t>(</a:t>
            </a:r>
            <a:r>
              <a:rPr lang="en-US" dirty="0">
                <a:sym typeface="Symbol"/>
              </a:rPr>
              <a:t></a:t>
            </a:r>
            <a:r>
              <a:rPr lang="en-US" i="1" dirty="0">
                <a:latin typeface="Verdana"/>
                <a:cs typeface="Verdana"/>
              </a:rPr>
              <a:t>B</a:t>
            </a:r>
            <a:r>
              <a:rPr lang="en-US" dirty="0" smtClean="0">
                <a:latin typeface="Verdana"/>
                <a:cs typeface="Verdana"/>
              </a:rPr>
              <a:t>).</a:t>
            </a:r>
            <a:endParaRPr lang="en-US" dirty="0">
              <a:latin typeface="Verdana"/>
              <a:cs typeface="Verdan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6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actualización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bayesiana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Bayesian updating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es el proceso de actualización de las creencias de conformidad con la Regla de </a:t>
            </a:r>
            <a:r>
              <a:rPr lang="es-E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Bayes</a:t>
            </a:r>
            <a:r>
              <a:rPr 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76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6744</TotalTime>
  <Words>541</Words>
  <Application>Microsoft Office PowerPoint</Application>
  <PresentationFormat>Presentación en pantalla (4:3)</PresentationFormat>
  <Paragraphs>61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4: Juicio probabilístico</vt:lpstr>
      <vt:lpstr>Definiciones importantes</vt:lpstr>
      <vt:lpstr>Definiciones importantes, cont.</vt:lpstr>
      <vt:lpstr>Reglas de probabilidad</vt:lpstr>
      <vt:lpstr>Reglas de probabilidad, cont.</vt:lpstr>
      <vt:lpstr>Probabilidad Condicional</vt:lpstr>
      <vt:lpstr>Más reglas sobre la probabilidad</vt:lpstr>
      <vt:lpstr>Probabilidad total y la Regla de Bayes</vt:lpstr>
      <vt:lpstr>La actualización bayesiana</vt:lpstr>
      <vt:lpstr>Recapitulación de conceptos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Rational Choice Under Certainty</dc:title>
  <dc:creator>Mallick</dc:creator>
  <cp:lastModifiedBy>mito</cp:lastModifiedBy>
  <cp:revision>79</cp:revision>
  <dcterms:created xsi:type="dcterms:W3CDTF">2012-03-19T02:17:34Z</dcterms:created>
  <dcterms:modified xsi:type="dcterms:W3CDTF">2018-10-09T12:39:40Z</dcterms:modified>
</cp:coreProperties>
</file>