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3" r:id="rId6"/>
    <p:sldId id="260" r:id="rId7"/>
    <p:sldId id="261" r:id="rId8"/>
    <p:sldId id="264" r:id="rId9"/>
    <p:sldId id="265" r:id="rId10"/>
    <p:sldId id="262" r:id="rId11"/>
    <p:sldId id="272" r:id="rId12"/>
    <p:sldId id="266" r:id="rId13"/>
    <p:sldId id="267" r:id="rId14"/>
    <p:sldId id="268" r:id="rId15"/>
    <p:sldId id="269" r:id="rId16"/>
    <p:sldId id="270" r:id="rId17"/>
    <p:sldId id="271" r:id="rId18"/>
    <p:sldId id="273" r:id="rId19"/>
    <p:sldId id="274" r:id="rId20"/>
    <p:sldId id="275" r:id="rId21"/>
    <p:sldId id="276" r:id="rId22"/>
    <p:sldId id="277"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00C4B-BA55-4D94-AC5B-85BAD203734E}" v="2108" dt="2022-09-03T02:10:0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77750" autoAdjust="0"/>
  </p:normalViewPr>
  <p:slideViewPr>
    <p:cSldViewPr snapToGrid="0">
      <p:cViewPr varScale="1">
        <p:scale>
          <a:sx n="122" d="100"/>
          <a:sy n="122" d="100"/>
        </p:scale>
        <p:origin x="13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Rosenblatt" userId="843b7615efdaf64e" providerId="LiveId" clId="{94500C4B-BA55-4D94-AC5B-85BAD203734E}"/>
    <pc:docChg chg="undo redo custSel addSld modSld sldOrd">
      <pc:chgData name="Fernando Rosenblatt" userId="843b7615efdaf64e" providerId="LiveId" clId="{94500C4B-BA55-4D94-AC5B-85BAD203734E}" dt="2022-09-03T02:10:03.653" v="9220" actId="403"/>
      <pc:docMkLst>
        <pc:docMk/>
      </pc:docMkLst>
      <pc:sldChg chg="modSp mod">
        <pc:chgData name="Fernando Rosenblatt" userId="843b7615efdaf64e" providerId="LiveId" clId="{94500C4B-BA55-4D94-AC5B-85BAD203734E}" dt="2022-09-03T02:00:49.681" v="9142" actId="20577"/>
        <pc:sldMkLst>
          <pc:docMk/>
          <pc:sldMk cId="2880560441" sldId="257"/>
        </pc:sldMkLst>
        <pc:spChg chg="mod">
          <ac:chgData name="Fernando Rosenblatt" userId="843b7615efdaf64e" providerId="LiveId" clId="{94500C4B-BA55-4D94-AC5B-85BAD203734E}" dt="2022-09-03T02:00:49.681" v="9142" actId="20577"/>
          <ac:spMkLst>
            <pc:docMk/>
            <pc:sldMk cId="2880560441" sldId="257"/>
            <ac:spMk id="3" creationId="{347928BB-7E11-ABD3-A74D-DD12C07F3E4C}"/>
          </ac:spMkLst>
        </pc:spChg>
      </pc:sldChg>
      <pc:sldChg chg="modSp mod modAnim">
        <pc:chgData name="Fernando Rosenblatt" userId="843b7615efdaf64e" providerId="LiveId" clId="{94500C4B-BA55-4D94-AC5B-85BAD203734E}" dt="2022-09-03T01:52:11.546" v="8759" actId="27636"/>
        <pc:sldMkLst>
          <pc:docMk/>
          <pc:sldMk cId="3071669541" sldId="258"/>
        </pc:sldMkLst>
        <pc:spChg chg="mod">
          <ac:chgData name="Fernando Rosenblatt" userId="843b7615efdaf64e" providerId="LiveId" clId="{94500C4B-BA55-4D94-AC5B-85BAD203734E}" dt="2022-09-03T01:52:11.546" v="8759" actId="27636"/>
          <ac:spMkLst>
            <pc:docMk/>
            <pc:sldMk cId="3071669541" sldId="258"/>
            <ac:spMk id="3" creationId="{63061267-3B8D-98B1-4BD8-3EAD40B1C939}"/>
          </ac:spMkLst>
        </pc:spChg>
      </pc:sldChg>
      <pc:sldChg chg="addSp modSp mod modAnim modNotesTx">
        <pc:chgData name="Fernando Rosenblatt" userId="843b7615efdaf64e" providerId="LiveId" clId="{94500C4B-BA55-4D94-AC5B-85BAD203734E}" dt="2022-09-03T02:01:34.459" v="9144" actId="1076"/>
        <pc:sldMkLst>
          <pc:docMk/>
          <pc:sldMk cId="1716359075" sldId="259"/>
        </pc:sldMkLst>
        <pc:spChg chg="mod">
          <ac:chgData name="Fernando Rosenblatt" userId="843b7615efdaf64e" providerId="LiveId" clId="{94500C4B-BA55-4D94-AC5B-85BAD203734E}" dt="2022-09-03T02:01:28.093" v="9143" actId="14100"/>
          <ac:spMkLst>
            <pc:docMk/>
            <pc:sldMk cId="1716359075" sldId="259"/>
            <ac:spMk id="3" creationId="{EB77CAA9-45FE-2F94-3308-8A5EB36849B4}"/>
          </ac:spMkLst>
        </pc:spChg>
        <pc:spChg chg="add mod">
          <ac:chgData name="Fernando Rosenblatt" userId="843b7615efdaf64e" providerId="LiveId" clId="{94500C4B-BA55-4D94-AC5B-85BAD203734E}" dt="2022-09-03T02:01:34.459" v="9144" actId="1076"/>
          <ac:spMkLst>
            <pc:docMk/>
            <pc:sldMk cId="1716359075" sldId="259"/>
            <ac:spMk id="4" creationId="{58C3A649-AE61-F5A1-A158-5982C8706670}"/>
          </ac:spMkLst>
        </pc:spChg>
      </pc:sldChg>
      <pc:sldChg chg="addSp modSp mod">
        <pc:chgData name="Fernando Rosenblatt" userId="843b7615efdaf64e" providerId="LiveId" clId="{94500C4B-BA55-4D94-AC5B-85BAD203734E}" dt="2022-09-03T02:02:47.288" v="9162" actId="1076"/>
        <pc:sldMkLst>
          <pc:docMk/>
          <pc:sldMk cId="3929030325" sldId="260"/>
        </pc:sldMkLst>
        <pc:spChg chg="add mod">
          <ac:chgData name="Fernando Rosenblatt" userId="843b7615efdaf64e" providerId="LiveId" clId="{94500C4B-BA55-4D94-AC5B-85BAD203734E}" dt="2022-09-03T02:02:47.288" v="9162" actId="1076"/>
          <ac:spMkLst>
            <pc:docMk/>
            <pc:sldMk cId="3929030325" sldId="260"/>
            <ac:spMk id="2" creationId="{101E8BC7-6115-B899-4994-DAC70C65BEDE}"/>
          </ac:spMkLst>
        </pc:spChg>
        <pc:spChg chg="mod">
          <ac:chgData name="Fernando Rosenblatt" userId="843b7615efdaf64e" providerId="LiveId" clId="{94500C4B-BA55-4D94-AC5B-85BAD203734E}" dt="2022-09-03T02:02:31.421" v="9157" actId="1076"/>
          <ac:spMkLst>
            <pc:docMk/>
            <pc:sldMk cId="3929030325" sldId="260"/>
            <ac:spMk id="3" creationId="{9C7FD7E5-1B0A-589B-7520-7A46F544EBF7}"/>
          </ac:spMkLst>
        </pc:spChg>
        <pc:spChg chg="mod">
          <ac:chgData name="Fernando Rosenblatt" userId="843b7615efdaf64e" providerId="LiveId" clId="{94500C4B-BA55-4D94-AC5B-85BAD203734E}" dt="2022-09-03T02:02:40.750" v="9161" actId="1076"/>
          <ac:spMkLst>
            <pc:docMk/>
            <pc:sldMk cId="3929030325" sldId="260"/>
            <ac:spMk id="4" creationId="{DF9EECA6-4675-4C40-9353-9A2A8C5FDD2D}"/>
          </ac:spMkLst>
        </pc:spChg>
      </pc:sldChg>
      <pc:sldChg chg="addSp modSp mod">
        <pc:chgData name="Fernando Rosenblatt" userId="843b7615efdaf64e" providerId="LiveId" clId="{94500C4B-BA55-4D94-AC5B-85BAD203734E}" dt="2022-09-03T02:03:23.038" v="9172" actId="1076"/>
        <pc:sldMkLst>
          <pc:docMk/>
          <pc:sldMk cId="3749641034" sldId="261"/>
        </pc:sldMkLst>
        <pc:spChg chg="mod">
          <ac:chgData name="Fernando Rosenblatt" userId="843b7615efdaf64e" providerId="LiveId" clId="{94500C4B-BA55-4D94-AC5B-85BAD203734E}" dt="2022-09-03T02:03:18.009" v="9171" actId="1076"/>
          <ac:spMkLst>
            <pc:docMk/>
            <pc:sldMk cId="3749641034" sldId="261"/>
            <ac:spMk id="2" creationId="{4AD71868-2611-AD75-9233-0B60B21EF0DC}"/>
          </ac:spMkLst>
        </pc:spChg>
        <pc:spChg chg="mod">
          <ac:chgData name="Fernando Rosenblatt" userId="843b7615efdaf64e" providerId="LiveId" clId="{94500C4B-BA55-4D94-AC5B-85BAD203734E}" dt="2022-09-03T02:03:23.038" v="9172" actId="1076"/>
          <ac:spMkLst>
            <pc:docMk/>
            <pc:sldMk cId="3749641034" sldId="261"/>
            <ac:spMk id="3" creationId="{89EC6A49-5783-3740-719E-D5A0C2C85EA5}"/>
          </ac:spMkLst>
        </pc:spChg>
        <pc:spChg chg="add mod">
          <ac:chgData name="Fernando Rosenblatt" userId="843b7615efdaf64e" providerId="LiveId" clId="{94500C4B-BA55-4D94-AC5B-85BAD203734E}" dt="2022-09-03T02:03:12.857" v="9168" actId="1076"/>
          <ac:spMkLst>
            <pc:docMk/>
            <pc:sldMk cId="3749641034" sldId="261"/>
            <ac:spMk id="4" creationId="{7B8B7975-59A5-7B4B-5880-69AE0CAA683C}"/>
          </ac:spMkLst>
        </pc:spChg>
      </pc:sldChg>
      <pc:sldChg chg="addSp delSp modSp new mod ord">
        <pc:chgData name="Fernando Rosenblatt" userId="843b7615efdaf64e" providerId="LiveId" clId="{94500C4B-BA55-4D94-AC5B-85BAD203734E}" dt="2022-08-13T04:05:04.882" v="1782"/>
        <pc:sldMkLst>
          <pc:docMk/>
          <pc:sldMk cId="498145448" sldId="262"/>
        </pc:sldMkLst>
        <pc:spChg chg="del">
          <ac:chgData name="Fernando Rosenblatt" userId="843b7615efdaf64e" providerId="LiveId" clId="{94500C4B-BA55-4D94-AC5B-85BAD203734E}" dt="2022-08-13T03:00:55.099" v="436" actId="478"/>
          <ac:spMkLst>
            <pc:docMk/>
            <pc:sldMk cId="498145448" sldId="262"/>
            <ac:spMk id="2" creationId="{9BF72B08-7375-04EE-36F3-D4CF548559B3}"/>
          </ac:spMkLst>
        </pc:spChg>
        <pc:spChg chg="del">
          <ac:chgData name="Fernando Rosenblatt" userId="843b7615efdaf64e" providerId="LiveId" clId="{94500C4B-BA55-4D94-AC5B-85BAD203734E}" dt="2022-08-13T03:00:52.380" v="435" actId="478"/>
          <ac:spMkLst>
            <pc:docMk/>
            <pc:sldMk cId="498145448" sldId="262"/>
            <ac:spMk id="3" creationId="{4B62950F-DF0A-A661-6DE9-A5DE292BC4AE}"/>
          </ac:spMkLst>
        </pc:spChg>
        <pc:spChg chg="add mod">
          <ac:chgData name="Fernando Rosenblatt" userId="843b7615efdaf64e" providerId="LiveId" clId="{94500C4B-BA55-4D94-AC5B-85BAD203734E}" dt="2022-08-13T03:26:28.527" v="848" actId="1076"/>
          <ac:spMkLst>
            <pc:docMk/>
            <pc:sldMk cId="498145448" sldId="262"/>
            <ac:spMk id="5" creationId="{1D4BB9B4-0F6A-6B36-BFED-1A5B66606BD5}"/>
          </ac:spMkLst>
        </pc:spChg>
        <pc:picChg chg="add mod">
          <ac:chgData name="Fernando Rosenblatt" userId="843b7615efdaf64e" providerId="LiveId" clId="{94500C4B-BA55-4D94-AC5B-85BAD203734E}" dt="2022-08-13T03:01:15.351" v="439" actId="14100"/>
          <ac:picMkLst>
            <pc:docMk/>
            <pc:sldMk cId="498145448" sldId="262"/>
            <ac:picMk id="4" creationId="{DD88CB02-4AB7-A1E1-53C3-203CE2F3D5FC}"/>
          </ac:picMkLst>
        </pc:picChg>
      </pc:sldChg>
      <pc:sldChg chg="modSp new mod ord">
        <pc:chgData name="Fernando Rosenblatt" userId="843b7615efdaf64e" providerId="LiveId" clId="{94500C4B-BA55-4D94-AC5B-85BAD203734E}" dt="2022-09-03T02:01:58.145" v="9150" actId="14100"/>
        <pc:sldMkLst>
          <pc:docMk/>
          <pc:sldMk cId="4025926954" sldId="263"/>
        </pc:sldMkLst>
        <pc:spChg chg="mod">
          <ac:chgData name="Fernando Rosenblatt" userId="843b7615efdaf64e" providerId="LiveId" clId="{94500C4B-BA55-4D94-AC5B-85BAD203734E}" dt="2022-08-13T03:41:21.206" v="1159" actId="2711"/>
          <ac:spMkLst>
            <pc:docMk/>
            <pc:sldMk cId="4025926954" sldId="263"/>
            <ac:spMk id="2" creationId="{C455039A-13F8-91ED-E8AE-13A00E9BE678}"/>
          </ac:spMkLst>
        </pc:spChg>
        <pc:spChg chg="mod">
          <ac:chgData name="Fernando Rosenblatt" userId="843b7615efdaf64e" providerId="LiveId" clId="{94500C4B-BA55-4D94-AC5B-85BAD203734E}" dt="2022-09-03T02:01:58.145" v="9150" actId="14100"/>
          <ac:spMkLst>
            <pc:docMk/>
            <pc:sldMk cId="4025926954" sldId="263"/>
            <ac:spMk id="3" creationId="{5BFF61A6-7547-6D42-7AFD-563D3D79DE62}"/>
          </ac:spMkLst>
        </pc:spChg>
      </pc:sldChg>
      <pc:sldChg chg="addSp delSp modSp new mod modAnim">
        <pc:chgData name="Fernando Rosenblatt" userId="843b7615efdaf64e" providerId="LiveId" clId="{94500C4B-BA55-4D94-AC5B-85BAD203734E}" dt="2022-08-13T04:02:55.817" v="1780" actId="2711"/>
        <pc:sldMkLst>
          <pc:docMk/>
          <pc:sldMk cId="3877864607" sldId="264"/>
        </pc:sldMkLst>
        <pc:spChg chg="del">
          <ac:chgData name="Fernando Rosenblatt" userId="843b7615efdaf64e" providerId="LiveId" clId="{94500C4B-BA55-4D94-AC5B-85BAD203734E}" dt="2022-08-13T03:56:21.671" v="1589" actId="478"/>
          <ac:spMkLst>
            <pc:docMk/>
            <pc:sldMk cId="3877864607" sldId="264"/>
            <ac:spMk id="2" creationId="{CD728224-0EAE-4DEB-B009-A0096A80F514}"/>
          </ac:spMkLst>
        </pc:spChg>
        <pc:spChg chg="del">
          <ac:chgData name="Fernando Rosenblatt" userId="843b7615efdaf64e" providerId="LiveId" clId="{94500C4B-BA55-4D94-AC5B-85BAD203734E}" dt="2022-08-13T03:56:22.394" v="1590" actId="478"/>
          <ac:spMkLst>
            <pc:docMk/>
            <pc:sldMk cId="3877864607" sldId="264"/>
            <ac:spMk id="3" creationId="{E510AC09-0DBC-72C9-13EE-AE72BA77B8E6}"/>
          </ac:spMkLst>
        </pc:spChg>
        <pc:spChg chg="add del mod">
          <ac:chgData name="Fernando Rosenblatt" userId="843b7615efdaf64e" providerId="LiveId" clId="{94500C4B-BA55-4D94-AC5B-85BAD203734E}" dt="2022-08-13T04:01:22.657" v="1604"/>
          <ac:spMkLst>
            <pc:docMk/>
            <pc:sldMk cId="3877864607" sldId="264"/>
            <ac:spMk id="8" creationId="{E67F9A2F-46E3-C98E-0B03-D1A7B92A0B1D}"/>
          </ac:spMkLst>
        </pc:spChg>
        <pc:spChg chg="add mod">
          <ac:chgData name="Fernando Rosenblatt" userId="843b7615efdaf64e" providerId="LiveId" clId="{94500C4B-BA55-4D94-AC5B-85BAD203734E}" dt="2022-08-13T04:02:55.817" v="1780" actId="2711"/>
          <ac:spMkLst>
            <pc:docMk/>
            <pc:sldMk cId="3877864607" sldId="264"/>
            <ac:spMk id="9" creationId="{4FD4EF30-EC26-A8C9-7174-D8622AC12775}"/>
          </ac:spMkLst>
        </pc:spChg>
        <pc:picChg chg="add mod modCrop">
          <ac:chgData name="Fernando Rosenblatt" userId="843b7615efdaf64e" providerId="LiveId" clId="{94500C4B-BA55-4D94-AC5B-85BAD203734E}" dt="2022-08-13T03:58:20.054" v="1594" actId="732"/>
          <ac:picMkLst>
            <pc:docMk/>
            <pc:sldMk cId="3877864607" sldId="264"/>
            <ac:picMk id="5" creationId="{CFEFF663-97CB-485A-678F-15EF735CEBC6}"/>
          </ac:picMkLst>
        </pc:picChg>
        <pc:cxnChg chg="add mod">
          <ac:chgData name="Fernando Rosenblatt" userId="843b7615efdaf64e" providerId="LiveId" clId="{94500C4B-BA55-4D94-AC5B-85BAD203734E}" dt="2022-08-13T04:01:08.838" v="1600" actId="1582"/>
          <ac:cxnSpMkLst>
            <pc:docMk/>
            <pc:sldMk cId="3877864607" sldId="264"/>
            <ac:cxnSpMk id="7" creationId="{385DC2D1-4FAF-637F-8574-E4928DF493FE}"/>
          </ac:cxnSpMkLst>
        </pc:cxnChg>
      </pc:sldChg>
      <pc:sldChg chg="modSp new mod modAnim">
        <pc:chgData name="Fernando Rosenblatt" userId="843b7615efdaf64e" providerId="LiveId" clId="{94500C4B-BA55-4D94-AC5B-85BAD203734E}" dt="2022-09-03T02:04:01.246" v="9179" actId="1076"/>
        <pc:sldMkLst>
          <pc:docMk/>
          <pc:sldMk cId="3501586885" sldId="265"/>
        </pc:sldMkLst>
        <pc:spChg chg="mod">
          <ac:chgData name="Fernando Rosenblatt" userId="843b7615efdaf64e" providerId="LiveId" clId="{94500C4B-BA55-4D94-AC5B-85BAD203734E}" dt="2022-09-03T02:04:01.246" v="9179" actId="1076"/>
          <ac:spMkLst>
            <pc:docMk/>
            <pc:sldMk cId="3501586885" sldId="265"/>
            <ac:spMk id="2" creationId="{A82AB27D-F985-2027-CF1F-0DF9F8E75C66}"/>
          </ac:spMkLst>
        </pc:spChg>
        <pc:spChg chg="mod">
          <ac:chgData name="Fernando Rosenblatt" userId="843b7615efdaf64e" providerId="LiveId" clId="{94500C4B-BA55-4D94-AC5B-85BAD203734E}" dt="2022-09-03T02:03:55.220" v="9177" actId="1076"/>
          <ac:spMkLst>
            <pc:docMk/>
            <pc:sldMk cId="3501586885" sldId="265"/>
            <ac:spMk id="3" creationId="{6E2502F3-343C-6C38-E26E-AC3A320AA618}"/>
          </ac:spMkLst>
        </pc:spChg>
      </pc:sldChg>
      <pc:sldChg chg="addSp delSp modSp new mod modAnim">
        <pc:chgData name="Fernando Rosenblatt" userId="843b7615efdaf64e" providerId="LiveId" clId="{94500C4B-BA55-4D94-AC5B-85BAD203734E}" dt="2022-09-03T02:04:35.050" v="9184" actId="14100"/>
        <pc:sldMkLst>
          <pc:docMk/>
          <pc:sldMk cId="881003438" sldId="266"/>
        </pc:sldMkLst>
        <pc:spChg chg="mod">
          <ac:chgData name="Fernando Rosenblatt" userId="843b7615efdaf64e" providerId="LiveId" clId="{94500C4B-BA55-4D94-AC5B-85BAD203734E}" dt="2022-09-03T02:04:35.050" v="9184" actId="14100"/>
          <ac:spMkLst>
            <pc:docMk/>
            <pc:sldMk cId="881003438" sldId="266"/>
            <ac:spMk id="2" creationId="{22D0264E-2CB1-CF3C-0C63-5655BF1DC247}"/>
          </ac:spMkLst>
        </pc:spChg>
        <pc:spChg chg="mod">
          <ac:chgData name="Fernando Rosenblatt" userId="843b7615efdaf64e" providerId="LiveId" clId="{94500C4B-BA55-4D94-AC5B-85BAD203734E}" dt="2022-09-03T02:04:27.976" v="9183" actId="1076"/>
          <ac:spMkLst>
            <pc:docMk/>
            <pc:sldMk cId="881003438" sldId="266"/>
            <ac:spMk id="3" creationId="{09A32140-0E85-448F-8D15-0893508075BA}"/>
          </ac:spMkLst>
        </pc:spChg>
        <pc:spChg chg="add mod">
          <ac:chgData name="Fernando Rosenblatt" userId="843b7615efdaf64e" providerId="LiveId" clId="{94500C4B-BA55-4D94-AC5B-85BAD203734E}" dt="2022-08-13T19:03:15.606" v="2857" actId="14100"/>
          <ac:spMkLst>
            <pc:docMk/>
            <pc:sldMk cId="881003438" sldId="266"/>
            <ac:spMk id="4" creationId="{70AD2F8D-A085-AB26-C331-40C617A2E2A7}"/>
          </ac:spMkLst>
        </pc:spChg>
        <pc:spChg chg="add del">
          <ac:chgData name="Fernando Rosenblatt" userId="843b7615efdaf64e" providerId="LiveId" clId="{94500C4B-BA55-4D94-AC5B-85BAD203734E}" dt="2022-08-13T20:15:39.798" v="3000" actId="22"/>
          <ac:spMkLst>
            <pc:docMk/>
            <pc:sldMk cId="881003438" sldId="266"/>
            <ac:spMk id="6" creationId="{316B05DE-EA4F-2248-02C7-6950C51F2A49}"/>
          </ac:spMkLst>
        </pc:spChg>
        <pc:spChg chg="add del">
          <ac:chgData name="Fernando Rosenblatt" userId="843b7615efdaf64e" providerId="LiveId" clId="{94500C4B-BA55-4D94-AC5B-85BAD203734E}" dt="2022-08-13T20:15:44.127" v="3002" actId="22"/>
          <ac:spMkLst>
            <pc:docMk/>
            <pc:sldMk cId="881003438" sldId="266"/>
            <ac:spMk id="8" creationId="{83BCFD24-E08B-C4DF-CF37-49FBFEA2F3FA}"/>
          </ac:spMkLst>
        </pc:spChg>
      </pc:sldChg>
      <pc:sldChg chg="modSp add mod modAnim">
        <pc:chgData name="Fernando Rosenblatt" userId="843b7615efdaf64e" providerId="LiveId" clId="{94500C4B-BA55-4D94-AC5B-85BAD203734E}" dt="2022-09-03T02:07:04.236" v="9189" actId="14100"/>
        <pc:sldMkLst>
          <pc:docMk/>
          <pc:sldMk cId="4261816805" sldId="267"/>
        </pc:sldMkLst>
        <pc:spChg chg="mod">
          <ac:chgData name="Fernando Rosenblatt" userId="843b7615efdaf64e" providerId="LiveId" clId="{94500C4B-BA55-4D94-AC5B-85BAD203734E}" dt="2022-09-03T02:07:04.236" v="9189" actId="14100"/>
          <ac:spMkLst>
            <pc:docMk/>
            <pc:sldMk cId="4261816805" sldId="267"/>
            <ac:spMk id="3" creationId="{09A32140-0E85-448F-8D15-0893508075BA}"/>
          </ac:spMkLst>
        </pc:spChg>
      </pc:sldChg>
      <pc:sldChg chg="addSp delSp modSp new mod modNotesTx">
        <pc:chgData name="Fernando Rosenblatt" userId="843b7615efdaf64e" providerId="LiveId" clId="{94500C4B-BA55-4D94-AC5B-85BAD203734E}" dt="2022-08-13T20:35:26.572" v="3511"/>
        <pc:sldMkLst>
          <pc:docMk/>
          <pc:sldMk cId="3718562055" sldId="268"/>
        </pc:sldMkLst>
        <pc:spChg chg="del">
          <ac:chgData name="Fernando Rosenblatt" userId="843b7615efdaf64e" providerId="LiveId" clId="{94500C4B-BA55-4D94-AC5B-85BAD203734E}" dt="2022-08-13T20:27:00.985" v="3502" actId="478"/>
          <ac:spMkLst>
            <pc:docMk/>
            <pc:sldMk cId="3718562055" sldId="268"/>
            <ac:spMk id="2" creationId="{5EB30256-A210-CD81-CEAD-3EBA511D82A6}"/>
          </ac:spMkLst>
        </pc:spChg>
        <pc:spChg chg="del">
          <ac:chgData name="Fernando Rosenblatt" userId="843b7615efdaf64e" providerId="LiveId" clId="{94500C4B-BA55-4D94-AC5B-85BAD203734E}" dt="2022-08-13T20:27:00.282" v="3501" actId="478"/>
          <ac:spMkLst>
            <pc:docMk/>
            <pc:sldMk cId="3718562055" sldId="268"/>
            <ac:spMk id="3" creationId="{1E510498-F06F-5BFB-8311-FE69B7DE2076}"/>
          </ac:spMkLst>
        </pc:spChg>
        <pc:picChg chg="add mod">
          <ac:chgData name="Fernando Rosenblatt" userId="843b7615efdaf64e" providerId="LiveId" clId="{94500C4B-BA55-4D94-AC5B-85BAD203734E}" dt="2022-08-13T20:27:06.640" v="3505" actId="962"/>
          <ac:picMkLst>
            <pc:docMk/>
            <pc:sldMk cId="3718562055" sldId="268"/>
            <ac:picMk id="5" creationId="{90302023-9984-759F-B5A3-E1C809A4195E}"/>
          </ac:picMkLst>
        </pc:picChg>
      </pc:sldChg>
      <pc:sldChg chg="modSp new mod modAnim">
        <pc:chgData name="Fernando Rosenblatt" userId="843b7615efdaf64e" providerId="LiveId" clId="{94500C4B-BA55-4D94-AC5B-85BAD203734E}" dt="2022-09-03T02:07:44.002" v="9197" actId="404"/>
        <pc:sldMkLst>
          <pc:docMk/>
          <pc:sldMk cId="3504093741" sldId="269"/>
        </pc:sldMkLst>
        <pc:spChg chg="mod">
          <ac:chgData name="Fernando Rosenblatt" userId="843b7615efdaf64e" providerId="LiveId" clId="{94500C4B-BA55-4D94-AC5B-85BAD203734E}" dt="2022-09-03T02:07:44.002" v="9197" actId="404"/>
          <ac:spMkLst>
            <pc:docMk/>
            <pc:sldMk cId="3504093741" sldId="269"/>
            <ac:spMk id="2" creationId="{D4408B45-A96E-FC40-095F-ABB00CDDE22A}"/>
          </ac:spMkLst>
        </pc:spChg>
        <pc:spChg chg="mod">
          <ac:chgData name="Fernando Rosenblatt" userId="843b7615efdaf64e" providerId="LiveId" clId="{94500C4B-BA55-4D94-AC5B-85BAD203734E}" dt="2022-09-03T02:07:36.789" v="9194" actId="1076"/>
          <ac:spMkLst>
            <pc:docMk/>
            <pc:sldMk cId="3504093741" sldId="269"/>
            <ac:spMk id="3" creationId="{062F6A08-09D0-F02F-B9E4-76C7126EECB9}"/>
          </ac:spMkLst>
        </pc:spChg>
      </pc:sldChg>
      <pc:sldChg chg="modSp new mod modAnim">
        <pc:chgData name="Fernando Rosenblatt" userId="843b7615efdaf64e" providerId="LiveId" clId="{94500C4B-BA55-4D94-AC5B-85BAD203734E}" dt="2022-09-03T02:08:26.565" v="9209" actId="14100"/>
        <pc:sldMkLst>
          <pc:docMk/>
          <pc:sldMk cId="4167429741" sldId="270"/>
        </pc:sldMkLst>
        <pc:spChg chg="mod">
          <ac:chgData name="Fernando Rosenblatt" userId="843b7615efdaf64e" providerId="LiveId" clId="{94500C4B-BA55-4D94-AC5B-85BAD203734E}" dt="2022-09-03T02:08:09.495" v="9206" actId="2711"/>
          <ac:spMkLst>
            <pc:docMk/>
            <pc:sldMk cId="4167429741" sldId="270"/>
            <ac:spMk id="2" creationId="{A4DEC0D9-B1B3-9C51-C897-E03293B2BDFB}"/>
          </ac:spMkLst>
        </pc:spChg>
        <pc:spChg chg="mod">
          <ac:chgData name="Fernando Rosenblatt" userId="843b7615efdaf64e" providerId="LiveId" clId="{94500C4B-BA55-4D94-AC5B-85BAD203734E}" dt="2022-09-03T02:08:26.565" v="9209" actId="14100"/>
          <ac:spMkLst>
            <pc:docMk/>
            <pc:sldMk cId="4167429741" sldId="270"/>
            <ac:spMk id="3" creationId="{8FA3E0F7-4490-F738-3215-3856EDA52D28}"/>
          </ac:spMkLst>
        </pc:spChg>
      </pc:sldChg>
      <pc:sldChg chg="modSp new mod modAnim modNotesTx">
        <pc:chgData name="Fernando Rosenblatt" userId="843b7615efdaf64e" providerId="LiveId" clId="{94500C4B-BA55-4D94-AC5B-85BAD203734E}" dt="2022-09-03T02:08:49.769" v="9215" actId="1076"/>
        <pc:sldMkLst>
          <pc:docMk/>
          <pc:sldMk cId="2349217037" sldId="271"/>
        </pc:sldMkLst>
        <pc:spChg chg="mod">
          <ac:chgData name="Fernando Rosenblatt" userId="843b7615efdaf64e" providerId="LiveId" clId="{94500C4B-BA55-4D94-AC5B-85BAD203734E}" dt="2022-09-03T02:08:49.769" v="9215" actId="1076"/>
          <ac:spMkLst>
            <pc:docMk/>
            <pc:sldMk cId="2349217037" sldId="271"/>
            <ac:spMk id="2" creationId="{1EECEAAF-4EE4-F089-0C2A-B33A4F7F4151}"/>
          </ac:spMkLst>
        </pc:spChg>
        <pc:spChg chg="mod">
          <ac:chgData name="Fernando Rosenblatt" userId="843b7615efdaf64e" providerId="LiveId" clId="{94500C4B-BA55-4D94-AC5B-85BAD203734E}" dt="2022-09-03T02:08:43.466" v="9213" actId="404"/>
          <ac:spMkLst>
            <pc:docMk/>
            <pc:sldMk cId="2349217037" sldId="271"/>
            <ac:spMk id="3" creationId="{67A4C130-2EA0-AA63-424D-093354167370}"/>
          </ac:spMkLst>
        </pc:spChg>
      </pc:sldChg>
      <pc:sldChg chg="addSp delSp modSp new mod">
        <pc:chgData name="Fernando Rosenblatt" userId="843b7615efdaf64e" providerId="LiveId" clId="{94500C4B-BA55-4D94-AC5B-85BAD203734E}" dt="2022-08-13T21:01:10.002" v="4416" actId="962"/>
        <pc:sldMkLst>
          <pc:docMk/>
          <pc:sldMk cId="1649113601" sldId="272"/>
        </pc:sldMkLst>
        <pc:spChg chg="del">
          <ac:chgData name="Fernando Rosenblatt" userId="843b7615efdaf64e" providerId="LiveId" clId="{94500C4B-BA55-4D94-AC5B-85BAD203734E}" dt="2022-08-13T21:01:04.771" v="4413" actId="478"/>
          <ac:spMkLst>
            <pc:docMk/>
            <pc:sldMk cId="1649113601" sldId="272"/>
            <ac:spMk id="2" creationId="{88B0A247-FA93-47D9-7251-891E009E5237}"/>
          </ac:spMkLst>
        </pc:spChg>
        <pc:spChg chg="del">
          <ac:chgData name="Fernando Rosenblatt" userId="843b7615efdaf64e" providerId="LiveId" clId="{94500C4B-BA55-4D94-AC5B-85BAD203734E}" dt="2022-08-13T21:01:04.130" v="4412" actId="478"/>
          <ac:spMkLst>
            <pc:docMk/>
            <pc:sldMk cId="1649113601" sldId="272"/>
            <ac:spMk id="3" creationId="{DF153324-0DA1-B7B8-242E-35DDB44AAA82}"/>
          </ac:spMkLst>
        </pc:spChg>
        <pc:picChg chg="add mod">
          <ac:chgData name="Fernando Rosenblatt" userId="843b7615efdaf64e" providerId="LiveId" clId="{94500C4B-BA55-4D94-AC5B-85BAD203734E}" dt="2022-08-13T21:01:10.002" v="4416" actId="962"/>
          <ac:picMkLst>
            <pc:docMk/>
            <pc:sldMk cId="1649113601" sldId="272"/>
            <ac:picMk id="5" creationId="{76343602-02EA-6CFF-29BD-FBFAFF53B3E7}"/>
          </ac:picMkLst>
        </pc:picChg>
      </pc:sldChg>
      <pc:sldChg chg="modSp new mod modAnim">
        <pc:chgData name="Fernando Rosenblatt" userId="843b7615efdaf64e" providerId="LiveId" clId="{94500C4B-BA55-4D94-AC5B-85BAD203734E}" dt="2022-08-14T17:16:24.219" v="7124"/>
        <pc:sldMkLst>
          <pc:docMk/>
          <pc:sldMk cId="3357946756" sldId="273"/>
        </pc:sldMkLst>
        <pc:spChg chg="mod">
          <ac:chgData name="Fernando Rosenblatt" userId="843b7615efdaf64e" providerId="LiveId" clId="{94500C4B-BA55-4D94-AC5B-85BAD203734E}" dt="2022-08-13T21:41:39.537" v="5359" actId="2711"/>
          <ac:spMkLst>
            <pc:docMk/>
            <pc:sldMk cId="3357946756" sldId="273"/>
            <ac:spMk id="2" creationId="{AC94F158-3D1D-B1F9-6AB7-9DB5D482F941}"/>
          </ac:spMkLst>
        </pc:spChg>
        <pc:spChg chg="mod">
          <ac:chgData name="Fernando Rosenblatt" userId="843b7615efdaf64e" providerId="LiveId" clId="{94500C4B-BA55-4D94-AC5B-85BAD203734E}" dt="2022-08-13T21:43:20.187" v="5393"/>
          <ac:spMkLst>
            <pc:docMk/>
            <pc:sldMk cId="3357946756" sldId="273"/>
            <ac:spMk id="3" creationId="{A5500049-7AF6-2A00-E78B-4B031DFD8F59}"/>
          </ac:spMkLst>
        </pc:spChg>
      </pc:sldChg>
      <pc:sldChg chg="modSp new mod modAnim">
        <pc:chgData name="Fernando Rosenblatt" userId="843b7615efdaf64e" providerId="LiveId" clId="{94500C4B-BA55-4D94-AC5B-85BAD203734E}" dt="2022-09-03T02:09:23.313" v="9216" actId="404"/>
        <pc:sldMkLst>
          <pc:docMk/>
          <pc:sldMk cId="1223367569" sldId="274"/>
        </pc:sldMkLst>
        <pc:spChg chg="mod">
          <ac:chgData name="Fernando Rosenblatt" userId="843b7615efdaf64e" providerId="LiveId" clId="{94500C4B-BA55-4D94-AC5B-85BAD203734E}" dt="2022-08-13T21:45:53.560" v="5449" actId="2711"/>
          <ac:spMkLst>
            <pc:docMk/>
            <pc:sldMk cId="1223367569" sldId="274"/>
            <ac:spMk id="2" creationId="{16438F9F-35C8-0E24-D34F-274C564B93B3}"/>
          </ac:spMkLst>
        </pc:spChg>
        <pc:spChg chg="mod">
          <ac:chgData name="Fernando Rosenblatt" userId="843b7615efdaf64e" providerId="LiveId" clId="{94500C4B-BA55-4D94-AC5B-85BAD203734E}" dt="2022-09-03T02:09:23.313" v="9216" actId="404"/>
          <ac:spMkLst>
            <pc:docMk/>
            <pc:sldMk cId="1223367569" sldId="274"/>
            <ac:spMk id="3" creationId="{82547E65-A331-BB07-FF55-BA69EF48B2D7}"/>
          </ac:spMkLst>
        </pc:spChg>
      </pc:sldChg>
      <pc:sldChg chg="modSp new mod modAnim">
        <pc:chgData name="Fernando Rosenblatt" userId="843b7615efdaf64e" providerId="LiveId" clId="{94500C4B-BA55-4D94-AC5B-85BAD203734E}" dt="2022-09-03T02:09:51.950" v="9219" actId="1076"/>
        <pc:sldMkLst>
          <pc:docMk/>
          <pc:sldMk cId="795964913" sldId="275"/>
        </pc:sldMkLst>
        <pc:spChg chg="mod">
          <ac:chgData name="Fernando Rosenblatt" userId="843b7615efdaf64e" providerId="LiveId" clId="{94500C4B-BA55-4D94-AC5B-85BAD203734E}" dt="2022-08-14T17:05:09.356" v="6059" actId="2711"/>
          <ac:spMkLst>
            <pc:docMk/>
            <pc:sldMk cId="795964913" sldId="275"/>
            <ac:spMk id="2" creationId="{2719BD2B-1550-0BB8-AF67-D744569BC195}"/>
          </ac:spMkLst>
        </pc:spChg>
        <pc:spChg chg="mod">
          <ac:chgData name="Fernando Rosenblatt" userId="843b7615efdaf64e" providerId="LiveId" clId="{94500C4B-BA55-4D94-AC5B-85BAD203734E}" dt="2022-09-03T02:09:51.950" v="9219" actId="1076"/>
          <ac:spMkLst>
            <pc:docMk/>
            <pc:sldMk cId="795964913" sldId="275"/>
            <ac:spMk id="3" creationId="{04687268-CBCA-CC3E-5AD3-3399700D896B}"/>
          </ac:spMkLst>
        </pc:spChg>
      </pc:sldChg>
      <pc:sldChg chg="modSp new mod modAnim">
        <pc:chgData name="Fernando Rosenblatt" userId="843b7615efdaf64e" providerId="LiveId" clId="{94500C4B-BA55-4D94-AC5B-85BAD203734E}" dt="2022-09-03T02:10:03.653" v="9220" actId="403"/>
        <pc:sldMkLst>
          <pc:docMk/>
          <pc:sldMk cId="3954864099" sldId="276"/>
        </pc:sldMkLst>
        <pc:spChg chg="mod">
          <ac:chgData name="Fernando Rosenblatt" userId="843b7615efdaf64e" providerId="LiveId" clId="{94500C4B-BA55-4D94-AC5B-85BAD203734E}" dt="2022-08-14T20:25:11.418" v="8086" actId="14100"/>
          <ac:spMkLst>
            <pc:docMk/>
            <pc:sldMk cId="3954864099" sldId="276"/>
            <ac:spMk id="2" creationId="{1E2FA41B-E9F5-A9A3-0E7C-90A6199D0A6C}"/>
          </ac:spMkLst>
        </pc:spChg>
        <pc:spChg chg="mod">
          <ac:chgData name="Fernando Rosenblatt" userId="843b7615efdaf64e" providerId="LiveId" clId="{94500C4B-BA55-4D94-AC5B-85BAD203734E}" dt="2022-09-03T02:10:03.653" v="9220" actId="403"/>
          <ac:spMkLst>
            <pc:docMk/>
            <pc:sldMk cId="3954864099" sldId="276"/>
            <ac:spMk id="3" creationId="{224538D8-5115-F488-5BF8-DED5FF755344}"/>
          </ac:spMkLst>
        </pc:spChg>
      </pc:sldChg>
      <pc:sldChg chg="modSp new mod modAnim">
        <pc:chgData name="Fernando Rosenblatt" userId="843b7615efdaf64e" providerId="LiveId" clId="{94500C4B-BA55-4D94-AC5B-85BAD203734E}" dt="2022-09-03T01:59:31.787" v="9129" actId="27636"/>
        <pc:sldMkLst>
          <pc:docMk/>
          <pc:sldMk cId="3220555879" sldId="277"/>
        </pc:sldMkLst>
        <pc:spChg chg="mod">
          <ac:chgData name="Fernando Rosenblatt" userId="843b7615efdaf64e" providerId="LiveId" clId="{94500C4B-BA55-4D94-AC5B-85BAD203734E}" dt="2022-08-14T20:28:15.875" v="8205" actId="2711"/>
          <ac:spMkLst>
            <pc:docMk/>
            <pc:sldMk cId="3220555879" sldId="277"/>
            <ac:spMk id="2" creationId="{9D8D37CF-3129-4686-EB13-70B9343F118B}"/>
          </ac:spMkLst>
        </pc:spChg>
        <pc:spChg chg="mod">
          <ac:chgData name="Fernando Rosenblatt" userId="843b7615efdaf64e" providerId="LiveId" clId="{94500C4B-BA55-4D94-AC5B-85BAD203734E}" dt="2022-09-03T01:59:31.787" v="9129" actId="27636"/>
          <ac:spMkLst>
            <pc:docMk/>
            <pc:sldMk cId="3220555879" sldId="277"/>
            <ac:spMk id="3" creationId="{DC0AD572-546D-7DD5-C0D0-25CB7B7AE2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BF051-0EC3-4BC7-A559-9998D09AFD2B}" type="datetimeFigureOut">
              <a:rPr lang="es-CL" smtClean="0"/>
              <a:t>05-09-2022</a:t>
            </a:fld>
            <a:endParaRPr lang="es-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C8E4B-307F-4CC2-BAA7-E53CB7063CAF}" type="slidenum">
              <a:rPr lang="es-CL" smtClean="0"/>
              <a:t>‹#›</a:t>
            </a:fld>
            <a:endParaRPr lang="es-CL"/>
          </a:p>
        </p:txBody>
      </p:sp>
    </p:spTree>
    <p:extLst>
      <p:ext uri="{BB962C8B-B14F-4D97-AF65-F5344CB8AC3E}">
        <p14:creationId xmlns:p14="http://schemas.microsoft.com/office/powerpoint/2010/main" val="429113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dirty="0">
                <a:latin typeface="Times New Roman" panose="02020603050405020304" pitchFamily="18" charset="0"/>
                <a:cs typeface="Times New Roman" panose="02020603050405020304" pitchFamily="18" charset="0"/>
              </a:rPr>
              <a:t>El desarrollo económico aumenta la desigualdad económica al tiempo que la movilización social reduce la legitimidad de esa desigualdad.</a:t>
            </a:r>
          </a:p>
          <a:p>
            <a:endParaRPr lang="es-CL" dirty="0"/>
          </a:p>
        </p:txBody>
      </p:sp>
      <p:sp>
        <p:nvSpPr>
          <p:cNvPr id="4" name="Slide Number Placeholder 3"/>
          <p:cNvSpPr>
            <a:spLocks noGrp="1"/>
          </p:cNvSpPr>
          <p:nvPr>
            <p:ph type="sldNum" sz="quarter" idx="5"/>
          </p:nvPr>
        </p:nvSpPr>
        <p:spPr/>
        <p:txBody>
          <a:bodyPr/>
          <a:lstStyle/>
          <a:p>
            <a:fld id="{CC2C8E4B-307F-4CC2-BAA7-E53CB7063CAF}" type="slidenum">
              <a:rPr lang="es-CL" smtClean="0"/>
              <a:t>4</a:t>
            </a:fld>
            <a:endParaRPr lang="es-CL"/>
          </a:p>
        </p:txBody>
      </p:sp>
    </p:spTree>
    <p:extLst>
      <p:ext uri="{BB962C8B-B14F-4D97-AF65-F5344CB8AC3E}">
        <p14:creationId xmlns:p14="http://schemas.microsoft.com/office/powerpoint/2010/main" val="246895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“Two sequences of change may initially be identified. In cases of state incorporation, the incorporation project was principally concerned with state control of the labor movement and was implemented under an authoritarian regime. Consequently, the initial regime breakdown brought with it a process of democratization. In the cases of party incorporation, the incorporation period promoted progressive social policies and the political mobilization of the working class, and the regime under which incorporation occurred was in most cases more democratic and competitive. Here the incorporation period triggered a strong conservative reaction, which in most cases ultimately led to a coup and a period of authoritarian rule, followed later by the institution of some form of more competitive, civilian electoral regime.”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“We argue that an important part of the explanation of these contrasting regime outcomes is the structure of contestation and cooperation in the national political arena, which was in important respects the legacy of incorporation and of the reaction to it.” (9).</a:t>
            </a:r>
            <a:endParaRPr lang="es-CL"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s-CL" dirty="0"/>
          </a:p>
        </p:txBody>
      </p:sp>
      <p:sp>
        <p:nvSpPr>
          <p:cNvPr id="4" name="Slide Number Placeholder 3"/>
          <p:cNvSpPr>
            <a:spLocks noGrp="1"/>
          </p:cNvSpPr>
          <p:nvPr>
            <p:ph type="sldNum" sz="quarter" idx="5"/>
          </p:nvPr>
        </p:nvSpPr>
        <p:spPr/>
        <p:txBody>
          <a:bodyPr/>
          <a:lstStyle/>
          <a:p>
            <a:fld id="{CC2C8E4B-307F-4CC2-BAA7-E53CB7063CAF}" type="slidenum">
              <a:rPr lang="es-CL" smtClean="0"/>
              <a:t>14</a:t>
            </a:fld>
            <a:endParaRPr lang="es-CL"/>
          </a:p>
        </p:txBody>
      </p:sp>
    </p:spTree>
    <p:extLst>
      <p:ext uri="{BB962C8B-B14F-4D97-AF65-F5344CB8AC3E}">
        <p14:creationId xmlns:p14="http://schemas.microsoft.com/office/powerpoint/2010/main" val="417021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CC2C8E4B-307F-4CC2-BAA7-E53CB7063CAF}" type="slidenum">
              <a:rPr lang="es-CL" smtClean="0"/>
              <a:t>16</a:t>
            </a:fld>
            <a:endParaRPr lang="es-CL"/>
          </a:p>
        </p:txBody>
      </p:sp>
    </p:spTree>
    <p:extLst>
      <p:ext uri="{BB962C8B-B14F-4D97-AF65-F5344CB8AC3E}">
        <p14:creationId xmlns:p14="http://schemas.microsoft.com/office/powerpoint/2010/main" val="331595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“First, clientelistic linkages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target</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benefits to individuals (private goods) and small groups (local club goods) who have proven, or are expected, to be supporters of winning politicians with control over resources. Programmatic linkages deliver benefits to large groups (functional club goods) and the entire polity (collective goods). Targeting benefits also facilitates “credit claiming” by politicians for benefits reaching electoral constituencies. Second, clientelistic linkages rely on some kind of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monitoring or enforcement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of direct exchanges…Third, even where monitoring and enforcement may be weak or absent, a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high predictability and low elasticity of constituency partisan affiliation as a result of the supreme salience of specific targeted benefits for the group</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may deliver a reasonably high level of certainty and contractual enforcement of direct exchanges…” (23).</a:t>
            </a:r>
            <a:endParaRPr lang="es-CL"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s-CL" dirty="0"/>
          </a:p>
        </p:txBody>
      </p:sp>
      <p:sp>
        <p:nvSpPr>
          <p:cNvPr id="4" name="Slide Number Placeholder 3"/>
          <p:cNvSpPr>
            <a:spLocks noGrp="1"/>
          </p:cNvSpPr>
          <p:nvPr>
            <p:ph type="sldNum" sz="quarter" idx="5"/>
          </p:nvPr>
        </p:nvSpPr>
        <p:spPr/>
        <p:txBody>
          <a:bodyPr/>
          <a:lstStyle/>
          <a:p>
            <a:fld id="{CC2C8E4B-307F-4CC2-BAA7-E53CB7063CAF}" type="slidenum">
              <a:rPr lang="es-CL" smtClean="0"/>
              <a:t>17</a:t>
            </a:fld>
            <a:endParaRPr lang="es-CL"/>
          </a:p>
        </p:txBody>
      </p:sp>
    </p:spTree>
    <p:extLst>
      <p:ext uri="{BB962C8B-B14F-4D97-AF65-F5344CB8AC3E}">
        <p14:creationId xmlns:p14="http://schemas.microsoft.com/office/powerpoint/2010/main" val="37860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4920-A67E-2D7F-4BE8-7FAF00032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L"/>
          </a:p>
        </p:txBody>
      </p:sp>
      <p:sp>
        <p:nvSpPr>
          <p:cNvPr id="3" name="Subtitle 2">
            <a:extLst>
              <a:ext uri="{FF2B5EF4-FFF2-40B4-BE49-F238E27FC236}">
                <a16:creationId xmlns:a16="http://schemas.microsoft.com/office/drawing/2014/main" id="{5FD32A2A-35AB-635B-F686-836F3716A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L"/>
          </a:p>
        </p:txBody>
      </p:sp>
      <p:sp>
        <p:nvSpPr>
          <p:cNvPr id="4" name="Date Placeholder 3">
            <a:extLst>
              <a:ext uri="{FF2B5EF4-FFF2-40B4-BE49-F238E27FC236}">
                <a16:creationId xmlns:a16="http://schemas.microsoft.com/office/drawing/2014/main" id="{352BDAA4-AE73-362E-1B68-1A369E4CA951}"/>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2477E9CC-CB69-AE84-ED5A-016F59804B58}"/>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DB2ADFBC-A7D4-AF42-5B64-4F86585112AB}"/>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355571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2079-E5CC-28BE-B592-0C0C0852E593}"/>
              </a:ext>
            </a:extLst>
          </p:cNvPr>
          <p:cNvSpPr>
            <a:spLocks noGrp="1"/>
          </p:cNvSpPr>
          <p:nvPr>
            <p:ph type="title"/>
          </p:nvPr>
        </p:nvSpPr>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A5190549-97D5-322A-89E2-CAC5A26F8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EBE95616-A8C1-8B2F-CF22-685BFD567669}"/>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8C40D540-4FA4-A74C-6D5C-BD9E262D8143}"/>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AD4A9611-4B51-9CCD-F7DC-8AA5080899D8}"/>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360729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55787-D40E-BED5-5B1D-A5A6D4FEE4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FACF4317-2DF8-75F3-DFDF-D4B73ACB4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DBC51B72-F5ED-FF9F-5CA0-8CB8DAC741AB}"/>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8934D59A-81FA-58AA-8CAC-D64AE1ADFFD4}"/>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DC8211E9-D4A3-82EB-3606-54BD2BA32A24}"/>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44239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AB72-0BF8-0D6D-3483-482C76D5C32E}"/>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118D58B7-CB9D-726D-DE21-3C71251BD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E63BA48A-1D4C-158E-1B9F-3C4D73C2804D}"/>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0CB15067-E62D-E024-E3E3-62820D80BBDA}"/>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EF571125-1D08-5849-B05E-4ADF7C19856F}"/>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155722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77D7-342A-BD22-12EE-9D8C2B39F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B03FA7FE-FE95-DBB1-14FA-883D6D453D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B4D85-8934-5BBC-ACDF-7BF30CB73DE7}"/>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90E0DEE8-9E23-C969-276B-A3D9C374E060}"/>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74848070-36FC-1276-A84F-BB5C851E4398}"/>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30890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EC1B-1233-D848-80F9-C05E38B17478}"/>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8CF9531E-DBDF-4367-3A16-2E79C3643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655F0F91-2372-44A6-6A9E-BA509C118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70CE9C3C-C44F-9F33-A68B-D0710F216B79}"/>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6" name="Footer Placeholder 5">
            <a:extLst>
              <a:ext uri="{FF2B5EF4-FFF2-40B4-BE49-F238E27FC236}">
                <a16:creationId xmlns:a16="http://schemas.microsoft.com/office/drawing/2014/main" id="{F27C4AD6-B3C9-B15F-35C9-27CB711F0153}"/>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CEE78A31-31E6-4F69-B021-1C06579EB565}"/>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41979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319C-9715-D19D-BA36-4B1321E75C13}"/>
              </a:ext>
            </a:extLst>
          </p:cNvPr>
          <p:cNvSpPr>
            <a:spLocks noGrp="1"/>
          </p:cNvSpPr>
          <p:nvPr>
            <p:ph type="title"/>
          </p:nvPr>
        </p:nvSpPr>
        <p:spPr>
          <a:xfrm>
            <a:off x="839788" y="365125"/>
            <a:ext cx="10515600" cy="1325563"/>
          </a:xfr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30EAB85E-139A-798E-5762-3902B80B1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0058E-B818-6507-3CA9-953B970C3F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82210EB8-E4F3-7312-4910-9CF07D5C3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D951E3-BC9C-23EC-5926-AF38CD639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2B11A406-468A-57D7-D285-1D2DA54FD920}"/>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8" name="Footer Placeholder 7">
            <a:extLst>
              <a:ext uri="{FF2B5EF4-FFF2-40B4-BE49-F238E27FC236}">
                <a16:creationId xmlns:a16="http://schemas.microsoft.com/office/drawing/2014/main" id="{ED1B8260-548E-4B60-58C4-18DF091F5B8B}"/>
              </a:ext>
            </a:extLst>
          </p:cNvPr>
          <p:cNvSpPr>
            <a:spLocks noGrp="1"/>
          </p:cNvSpPr>
          <p:nvPr>
            <p:ph type="ftr" sz="quarter" idx="11"/>
          </p:nvPr>
        </p:nvSpPr>
        <p:spPr/>
        <p:txBody>
          <a:bodyPr/>
          <a:lstStyle/>
          <a:p>
            <a:endParaRPr lang="es-CL"/>
          </a:p>
        </p:txBody>
      </p:sp>
      <p:sp>
        <p:nvSpPr>
          <p:cNvPr id="9" name="Slide Number Placeholder 8">
            <a:extLst>
              <a:ext uri="{FF2B5EF4-FFF2-40B4-BE49-F238E27FC236}">
                <a16:creationId xmlns:a16="http://schemas.microsoft.com/office/drawing/2014/main" id="{F2CE5DFF-D6F0-7991-331B-A3520ADE2670}"/>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241773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D8A1-B3F6-C366-7699-A584613958A1}"/>
              </a:ext>
            </a:extLst>
          </p:cNvPr>
          <p:cNvSpPr>
            <a:spLocks noGrp="1"/>
          </p:cNvSpPr>
          <p:nvPr>
            <p:ph type="title"/>
          </p:nvPr>
        </p:nvSpPr>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072D1451-CF10-FDEF-89AF-FDEEC9CD98E9}"/>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4" name="Footer Placeholder 3">
            <a:extLst>
              <a:ext uri="{FF2B5EF4-FFF2-40B4-BE49-F238E27FC236}">
                <a16:creationId xmlns:a16="http://schemas.microsoft.com/office/drawing/2014/main" id="{224FA58E-3A4D-F0EC-1D1B-55EAAEB7E8EE}"/>
              </a:ext>
            </a:extLst>
          </p:cNvPr>
          <p:cNvSpPr>
            <a:spLocks noGrp="1"/>
          </p:cNvSpPr>
          <p:nvPr>
            <p:ph type="ftr" sz="quarter" idx="11"/>
          </p:nvPr>
        </p:nvSpPr>
        <p:spPr/>
        <p:txBody>
          <a:bodyPr/>
          <a:lstStyle/>
          <a:p>
            <a:endParaRPr lang="es-CL"/>
          </a:p>
        </p:txBody>
      </p:sp>
      <p:sp>
        <p:nvSpPr>
          <p:cNvPr id="5" name="Slide Number Placeholder 4">
            <a:extLst>
              <a:ext uri="{FF2B5EF4-FFF2-40B4-BE49-F238E27FC236}">
                <a16:creationId xmlns:a16="http://schemas.microsoft.com/office/drawing/2014/main" id="{010E1065-3F29-09FB-2BE7-A267B621229B}"/>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211693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98A23-2D2D-506E-F93B-93D7858A41AD}"/>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3" name="Footer Placeholder 2">
            <a:extLst>
              <a:ext uri="{FF2B5EF4-FFF2-40B4-BE49-F238E27FC236}">
                <a16:creationId xmlns:a16="http://schemas.microsoft.com/office/drawing/2014/main" id="{FC4E3F28-9440-78E3-68DC-88EDFD49A3B9}"/>
              </a:ext>
            </a:extLst>
          </p:cNvPr>
          <p:cNvSpPr>
            <a:spLocks noGrp="1"/>
          </p:cNvSpPr>
          <p:nvPr>
            <p:ph type="ftr" sz="quarter" idx="11"/>
          </p:nvPr>
        </p:nvSpPr>
        <p:spPr/>
        <p:txBody>
          <a:bodyPr/>
          <a:lstStyle/>
          <a:p>
            <a:endParaRPr lang="es-CL"/>
          </a:p>
        </p:txBody>
      </p:sp>
      <p:sp>
        <p:nvSpPr>
          <p:cNvPr id="4" name="Slide Number Placeholder 3">
            <a:extLst>
              <a:ext uri="{FF2B5EF4-FFF2-40B4-BE49-F238E27FC236}">
                <a16:creationId xmlns:a16="http://schemas.microsoft.com/office/drawing/2014/main" id="{30CE9D66-436A-7C96-2ECF-C104C2712F1D}"/>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19431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09F1-DD28-95FD-67C8-0C28D0670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F3A819B7-E346-458E-D13B-71DD2E041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43BEEFE6-0DF0-6C89-0946-939771C40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94EF4-D39F-3F08-53B2-BA3E8918B98D}"/>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6" name="Footer Placeholder 5">
            <a:extLst>
              <a:ext uri="{FF2B5EF4-FFF2-40B4-BE49-F238E27FC236}">
                <a16:creationId xmlns:a16="http://schemas.microsoft.com/office/drawing/2014/main" id="{D7C57D53-0A44-D201-2540-2EB9E410EC87}"/>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234028FF-0991-847E-B49E-D159CD83B3B6}"/>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69110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3C43-5A2C-33F7-6368-E0D452566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A8AC5802-C634-5B4D-D239-6943CE0E8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B1028591-1699-DF5F-96BE-289638714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9A0DB-DBFE-893F-F06D-534AFF5A57FF}"/>
              </a:ext>
            </a:extLst>
          </p:cNvPr>
          <p:cNvSpPr>
            <a:spLocks noGrp="1"/>
          </p:cNvSpPr>
          <p:nvPr>
            <p:ph type="dt" sz="half" idx="10"/>
          </p:nvPr>
        </p:nvSpPr>
        <p:spPr/>
        <p:txBody>
          <a:bodyPr/>
          <a:lstStyle/>
          <a:p>
            <a:fld id="{0C8A3EF2-DEAC-4C73-BBAA-F3989A6899DB}" type="datetimeFigureOut">
              <a:rPr lang="es-CL" smtClean="0"/>
              <a:t>05-09-2022</a:t>
            </a:fld>
            <a:endParaRPr lang="es-CL"/>
          </a:p>
        </p:txBody>
      </p:sp>
      <p:sp>
        <p:nvSpPr>
          <p:cNvPr id="6" name="Footer Placeholder 5">
            <a:extLst>
              <a:ext uri="{FF2B5EF4-FFF2-40B4-BE49-F238E27FC236}">
                <a16:creationId xmlns:a16="http://schemas.microsoft.com/office/drawing/2014/main" id="{E4098C72-3BB5-8395-9C82-19658FE8E2C6}"/>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EF1670A6-EDF5-A852-B82C-568D0E2C262F}"/>
              </a:ext>
            </a:extLst>
          </p:cNvPr>
          <p:cNvSpPr>
            <a:spLocks noGrp="1"/>
          </p:cNvSpPr>
          <p:nvPr>
            <p:ph type="sldNum" sz="quarter" idx="12"/>
          </p:nvPr>
        </p:nvSpPr>
        <p:spPr/>
        <p:txBody>
          <a:bodyPr/>
          <a:lstStyle/>
          <a:p>
            <a:fld id="{C2291584-D3B9-4592-8AC6-B70D6E91062A}" type="slidenum">
              <a:rPr lang="es-CL" smtClean="0"/>
              <a:t>‹#›</a:t>
            </a:fld>
            <a:endParaRPr lang="es-CL"/>
          </a:p>
        </p:txBody>
      </p:sp>
    </p:spTree>
    <p:extLst>
      <p:ext uri="{BB962C8B-B14F-4D97-AF65-F5344CB8AC3E}">
        <p14:creationId xmlns:p14="http://schemas.microsoft.com/office/powerpoint/2010/main" val="50471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F4BF2-4A9D-C828-2483-4CC481F9F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L"/>
          </a:p>
        </p:txBody>
      </p:sp>
      <p:sp>
        <p:nvSpPr>
          <p:cNvPr id="3" name="Text Placeholder 2">
            <a:extLst>
              <a:ext uri="{FF2B5EF4-FFF2-40B4-BE49-F238E27FC236}">
                <a16:creationId xmlns:a16="http://schemas.microsoft.com/office/drawing/2014/main" id="{594AD805-47A3-0B99-1065-91E5AE64E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A1186C28-BE14-B865-55E8-99101C045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A3EF2-DEAC-4C73-BBAA-F3989A6899DB}" type="datetimeFigureOut">
              <a:rPr lang="es-CL" smtClean="0"/>
              <a:t>05-09-2022</a:t>
            </a:fld>
            <a:endParaRPr lang="es-CL"/>
          </a:p>
        </p:txBody>
      </p:sp>
      <p:sp>
        <p:nvSpPr>
          <p:cNvPr id="5" name="Footer Placeholder 4">
            <a:extLst>
              <a:ext uri="{FF2B5EF4-FFF2-40B4-BE49-F238E27FC236}">
                <a16:creationId xmlns:a16="http://schemas.microsoft.com/office/drawing/2014/main" id="{84D20311-BB14-B635-0F39-1CB8FC1B9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a:extLst>
              <a:ext uri="{FF2B5EF4-FFF2-40B4-BE49-F238E27FC236}">
                <a16:creationId xmlns:a16="http://schemas.microsoft.com/office/drawing/2014/main" id="{7CA663E5-6EB8-797C-3BA8-D04CCFAEA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91584-D3B9-4592-8AC6-B70D6E91062A}" type="slidenum">
              <a:rPr lang="es-CL" smtClean="0"/>
              <a:t>‹#›</a:t>
            </a:fld>
            <a:endParaRPr lang="es-CL"/>
          </a:p>
        </p:txBody>
      </p:sp>
    </p:spTree>
    <p:extLst>
      <p:ext uri="{BB962C8B-B14F-4D97-AF65-F5344CB8AC3E}">
        <p14:creationId xmlns:p14="http://schemas.microsoft.com/office/powerpoint/2010/main" val="108045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7250-086C-548F-681C-BC399A3239A2}"/>
              </a:ext>
            </a:extLst>
          </p:cNvPr>
          <p:cNvSpPr>
            <a:spLocks noGrp="1"/>
          </p:cNvSpPr>
          <p:nvPr>
            <p:ph type="ctrTitle"/>
          </p:nvPr>
        </p:nvSpPr>
        <p:spPr>
          <a:xfrm>
            <a:off x="1524000" y="1352282"/>
            <a:ext cx="9144000" cy="1372070"/>
          </a:xfrm>
        </p:spPr>
        <p:txBody>
          <a:bodyPr>
            <a:normAutofit fontScale="90000"/>
          </a:bodyPr>
          <a:lstStyle/>
          <a:p>
            <a:r>
              <a:rPr lang="es-MX" sz="4800" b="1" dirty="0">
                <a:latin typeface="Times New Roman" panose="02020603050405020304" pitchFamily="18" charset="0"/>
                <a:cs typeface="Times New Roman" panose="02020603050405020304" pitchFamily="18" charset="0"/>
              </a:rPr>
              <a:t>Organización y poder en democracias desiguales</a:t>
            </a:r>
            <a:endParaRPr lang="es-CL" sz="4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1EA5C-BF26-1356-8BC6-37AAEB20DF40}"/>
              </a:ext>
            </a:extLst>
          </p:cNvPr>
          <p:cNvSpPr>
            <a:spLocks noGrp="1"/>
          </p:cNvSpPr>
          <p:nvPr>
            <p:ph type="subTitle" idx="1"/>
          </p:nvPr>
        </p:nvSpPr>
        <p:spPr/>
        <p:txBody>
          <a:bodyPr/>
          <a:lstStyle/>
          <a:p>
            <a:r>
              <a:rPr lang="es-UY" sz="2800" dirty="0">
                <a:latin typeface="Times New Roman" panose="02020603050405020304" pitchFamily="18" charset="0"/>
                <a:cs typeface="Times New Roman" panose="02020603050405020304" pitchFamily="18" charset="0"/>
              </a:rPr>
              <a:t>Clase 1</a:t>
            </a:r>
          </a:p>
          <a:p>
            <a:endParaRPr lang="es-UY" sz="2800" dirty="0">
              <a:latin typeface="Times New Roman" panose="02020603050405020304" pitchFamily="18" charset="0"/>
              <a:cs typeface="Times New Roman" panose="02020603050405020304" pitchFamily="18" charset="0"/>
            </a:endParaRPr>
          </a:p>
          <a:p>
            <a:r>
              <a:rPr lang="es-UY" sz="2800" dirty="0">
                <a:latin typeface="Times New Roman" panose="02020603050405020304" pitchFamily="18" charset="0"/>
                <a:cs typeface="Times New Roman" panose="02020603050405020304" pitchFamily="18" charset="0"/>
              </a:rPr>
              <a:t>Fernando Rosenblatt</a:t>
            </a:r>
          </a:p>
          <a:p>
            <a:endParaRPr lang="es-UY" dirty="0"/>
          </a:p>
        </p:txBody>
      </p:sp>
    </p:spTree>
    <p:extLst>
      <p:ext uri="{BB962C8B-B14F-4D97-AF65-F5344CB8AC3E}">
        <p14:creationId xmlns:p14="http://schemas.microsoft.com/office/powerpoint/2010/main" val="97119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D88CB02-4AB7-A1E1-53C3-203CE2F3D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683" y="1282994"/>
            <a:ext cx="7828018" cy="4401879"/>
          </a:xfrm>
          <a:prstGeom prst="rect">
            <a:avLst/>
          </a:prstGeom>
        </p:spPr>
      </p:pic>
      <p:sp>
        <p:nvSpPr>
          <p:cNvPr id="5" name="TextBox 4">
            <a:extLst>
              <a:ext uri="{FF2B5EF4-FFF2-40B4-BE49-F238E27FC236}">
                <a16:creationId xmlns:a16="http://schemas.microsoft.com/office/drawing/2014/main" id="{1D4BB9B4-0F6A-6B36-BFED-1A5B66606BD5}"/>
              </a:ext>
            </a:extLst>
          </p:cNvPr>
          <p:cNvSpPr txBox="1"/>
          <p:nvPr/>
        </p:nvSpPr>
        <p:spPr>
          <a:xfrm>
            <a:off x="8242127" y="6130083"/>
            <a:ext cx="3588705"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Piñeiro Rodríguez y Rosenblatt 2020</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14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6343602-02EA-6CFF-29BD-FBFAFF53B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3048"/>
            <a:ext cx="12176760" cy="6851904"/>
          </a:xfrm>
          <a:prstGeom prst="rect">
            <a:avLst/>
          </a:prstGeom>
        </p:spPr>
      </p:pic>
    </p:spTree>
    <p:extLst>
      <p:ext uri="{BB962C8B-B14F-4D97-AF65-F5344CB8AC3E}">
        <p14:creationId xmlns:p14="http://schemas.microsoft.com/office/powerpoint/2010/main" val="164911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264E-2CB1-CF3C-0C63-5655BF1DC247}"/>
              </a:ext>
            </a:extLst>
          </p:cNvPr>
          <p:cNvSpPr>
            <a:spLocks noGrp="1"/>
          </p:cNvSpPr>
          <p:nvPr>
            <p:ph type="title"/>
          </p:nvPr>
        </p:nvSpPr>
        <p:spPr>
          <a:xfrm>
            <a:off x="838200" y="365126"/>
            <a:ext cx="10515600" cy="1119798"/>
          </a:xfrm>
        </p:spPr>
        <p:txBody>
          <a:bodyPr/>
          <a:lstStyle/>
          <a:p>
            <a:r>
              <a:rPr lang="es-UY" dirty="0">
                <a:latin typeface="Times New Roman" panose="02020603050405020304" pitchFamily="18" charset="0"/>
                <a:cs typeface="Times New Roman" panose="02020603050405020304" pitchFamily="18" charset="0"/>
              </a:rPr>
              <a:t>Incorporación política de sectores populares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A32140-0E85-448F-8D15-0893508075BA}"/>
              </a:ext>
            </a:extLst>
          </p:cNvPr>
          <p:cNvSpPr>
            <a:spLocks noGrp="1"/>
          </p:cNvSpPr>
          <p:nvPr>
            <p:ph idx="1"/>
          </p:nvPr>
        </p:nvSpPr>
        <p:spPr>
          <a:xfrm>
            <a:off x="838200" y="2194957"/>
            <a:ext cx="10515600" cy="2871421"/>
          </a:xfrm>
        </p:spPr>
        <p:txBody>
          <a:bodyPr>
            <a:normAutofit/>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En el proceso de modernización capitalista aparece el movimiento sindical organizado. </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La incorporación del movimiento obrero fue diferente en diferentes países de América Latina. </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Un aspecto crucial fue la forma en que reaccionó el Estado para lidiar con el movimiento sindical.</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En algunos casos, se buscó </a:t>
            </a:r>
            <a:r>
              <a:rPr lang="es-UY" sz="2000" u="sng" dirty="0">
                <a:latin typeface="Times New Roman" panose="02020603050405020304" pitchFamily="18" charset="0"/>
                <a:cs typeface="Times New Roman" panose="02020603050405020304" pitchFamily="18" charset="0"/>
              </a:rPr>
              <a:t>controlarlo</a:t>
            </a:r>
            <a:r>
              <a:rPr lang="es-UY" sz="2000" dirty="0">
                <a:latin typeface="Times New Roman" panose="02020603050405020304" pitchFamily="18" charset="0"/>
                <a:cs typeface="Times New Roman" panose="02020603050405020304" pitchFamily="18" charset="0"/>
              </a:rPr>
              <a:t>. En otros, además de la intención de controlar, se buscó cultivar el apoyo de la clase trabajadora. En estos últimos, los partidos tuvieron un rol central. </a:t>
            </a:r>
            <a:endParaRPr lang="es-CL"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AD2F8D-A085-AB26-C331-40C617A2E2A7}"/>
              </a:ext>
            </a:extLst>
          </p:cNvPr>
          <p:cNvSpPr txBox="1"/>
          <p:nvPr/>
        </p:nvSpPr>
        <p:spPr>
          <a:xfrm>
            <a:off x="8500057" y="6040192"/>
            <a:ext cx="3065172" cy="369332"/>
          </a:xfrm>
          <a:prstGeom prst="rect">
            <a:avLst/>
          </a:prstGeom>
          <a:noFill/>
        </p:spPr>
        <p:txBody>
          <a:bodyPr wrap="square" rtlCol="0">
            <a:spAutoFit/>
          </a:bodyPr>
          <a:lstStyle/>
          <a:p>
            <a:r>
              <a:rPr lang="es-UY" dirty="0" err="1">
                <a:latin typeface="Times New Roman" panose="02020603050405020304" pitchFamily="18" charset="0"/>
                <a:cs typeface="Times New Roman" panose="02020603050405020304" pitchFamily="18" charset="0"/>
              </a:rPr>
              <a:t>Berins</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Collier</a:t>
            </a:r>
            <a:r>
              <a:rPr lang="es-UY" dirty="0">
                <a:latin typeface="Times New Roman" panose="02020603050405020304" pitchFamily="18" charset="0"/>
                <a:cs typeface="Times New Roman" panose="02020603050405020304" pitchFamily="18" charset="0"/>
              </a:rPr>
              <a:t> y </a:t>
            </a:r>
            <a:r>
              <a:rPr lang="es-UY" dirty="0" err="1">
                <a:latin typeface="Times New Roman" panose="02020603050405020304" pitchFamily="18" charset="0"/>
                <a:cs typeface="Times New Roman" panose="02020603050405020304" pitchFamily="18" charset="0"/>
              </a:rPr>
              <a:t>Collier</a:t>
            </a:r>
            <a:r>
              <a:rPr lang="es-UY" dirty="0">
                <a:latin typeface="Times New Roman" panose="02020603050405020304" pitchFamily="18" charset="0"/>
                <a:cs typeface="Times New Roman" panose="02020603050405020304" pitchFamily="18" charset="0"/>
              </a:rPr>
              <a:t> 1991</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00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264E-2CB1-CF3C-0C63-5655BF1DC247}"/>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Incorporación política de sectores populares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A32140-0E85-448F-8D15-0893508075BA}"/>
              </a:ext>
            </a:extLst>
          </p:cNvPr>
          <p:cNvSpPr>
            <a:spLocks noGrp="1"/>
          </p:cNvSpPr>
          <p:nvPr>
            <p:ph idx="1"/>
          </p:nvPr>
        </p:nvSpPr>
        <p:spPr>
          <a:xfrm>
            <a:off x="838200" y="1825625"/>
            <a:ext cx="10515600" cy="3863975"/>
          </a:xfrm>
        </p:spPr>
        <p:txBody>
          <a:bodyPr>
            <a:normAutofit/>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A principios del siglo XX cambió la relación Estado – movimiento sindical. </a:t>
            </a:r>
            <a:r>
              <a:rPr lang="es-CL" sz="2000" dirty="0">
                <a:latin typeface="Times New Roman" panose="02020603050405020304" pitchFamily="18" charset="0"/>
                <a:cs typeface="Times New Roman" panose="02020603050405020304" pitchFamily="18" charset="0"/>
              </a:rPr>
              <a:t>Antes, predominaba la represión de la organización de la clase trabajadora y de la protesta. Si bien la represión continuó, fue acompañada de la legalización e institucionalización de la organización de la clase trabajadora. </a:t>
            </a:r>
          </a:p>
          <a:p>
            <a:pPr marL="0" indent="0">
              <a:lnSpc>
                <a:spcPct val="100000"/>
              </a:lnSpc>
              <a:spcBef>
                <a:spcPts val="0"/>
              </a:spcBef>
              <a:buNone/>
            </a:pPr>
            <a:endParaRPr lang="es-CL"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CL" sz="2000" dirty="0">
                <a:latin typeface="Times New Roman" panose="02020603050405020304" pitchFamily="18" charset="0"/>
                <a:cs typeface="Times New Roman" panose="02020603050405020304" pitchFamily="18" charset="0"/>
              </a:rPr>
              <a:t>De exclusión a incorporación. </a:t>
            </a:r>
          </a:p>
          <a:p>
            <a:pPr marL="0" indent="0">
              <a:lnSpc>
                <a:spcPct val="100000"/>
              </a:lnSpc>
              <a:spcBef>
                <a:spcPts val="0"/>
              </a:spcBef>
              <a:buNone/>
            </a:pPr>
            <a:endParaRPr lang="es-CL"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sz="2000" dirty="0">
                <a:latin typeface="Times New Roman" panose="02020603050405020304" pitchFamily="18" charset="0"/>
                <a:cs typeface="Times New Roman" panose="02020603050405020304" pitchFamily="18" charset="0"/>
              </a:rPr>
              <a:t>En el caso de la incorporación estatal, el actor principal a través de la cual se inició el período de incorporación fue el aparato legal y burocrático del Estado, y el objetivo principal era el control y la despolitización del movimiento obrero. En el caso de la incorporación liderada por un partido, el actor central de la incorporación fue un partido político y el objetivo fundamental de los líderes políticos, además del control, era la movilización del apoyo de la clase trabajadora a través de este partido o movimiento.</a:t>
            </a:r>
            <a:endParaRPr lang="es-UY"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AD2F8D-A085-AB26-C331-40C617A2E2A7}"/>
              </a:ext>
            </a:extLst>
          </p:cNvPr>
          <p:cNvSpPr txBox="1"/>
          <p:nvPr/>
        </p:nvSpPr>
        <p:spPr>
          <a:xfrm>
            <a:off x="8500057" y="6040192"/>
            <a:ext cx="3065172" cy="369332"/>
          </a:xfrm>
          <a:prstGeom prst="rect">
            <a:avLst/>
          </a:prstGeom>
          <a:noFill/>
        </p:spPr>
        <p:txBody>
          <a:bodyPr wrap="square" rtlCol="0">
            <a:spAutoFit/>
          </a:bodyPr>
          <a:lstStyle/>
          <a:p>
            <a:r>
              <a:rPr lang="es-UY" dirty="0" err="1">
                <a:latin typeface="Times New Roman" panose="02020603050405020304" pitchFamily="18" charset="0"/>
                <a:cs typeface="Times New Roman" panose="02020603050405020304" pitchFamily="18" charset="0"/>
              </a:rPr>
              <a:t>Berins</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Collier</a:t>
            </a:r>
            <a:r>
              <a:rPr lang="es-UY" dirty="0">
                <a:latin typeface="Times New Roman" panose="02020603050405020304" pitchFamily="18" charset="0"/>
                <a:cs typeface="Times New Roman" panose="02020603050405020304" pitchFamily="18" charset="0"/>
              </a:rPr>
              <a:t> y </a:t>
            </a:r>
            <a:r>
              <a:rPr lang="es-UY" dirty="0" err="1">
                <a:latin typeface="Times New Roman" panose="02020603050405020304" pitchFamily="18" charset="0"/>
                <a:cs typeface="Times New Roman" panose="02020603050405020304" pitchFamily="18" charset="0"/>
              </a:rPr>
              <a:t>Collier</a:t>
            </a:r>
            <a:r>
              <a:rPr lang="es-UY" dirty="0">
                <a:latin typeface="Times New Roman" panose="02020603050405020304" pitchFamily="18" charset="0"/>
                <a:cs typeface="Times New Roman" panose="02020603050405020304" pitchFamily="18" charset="0"/>
              </a:rPr>
              <a:t> 1991</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81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with medium confidence">
            <a:extLst>
              <a:ext uri="{FF2B5EF4-FFF2-40B4-BE49-F238E27FC236}">
                <a16:creationId xmlns:a16="http://schemas.microsoft.com/office/drawing/2014/main" id="{90302023-9984-759F-B5A3-E1C809A41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062"/>
            <a:ext cx="12192000" cy="6619875"/>
          </a:xfrm>
          <a:prstGeom prst="rect">
            <a:avLst/>
          </a:prstGeom>
        </p:spPr>
      </p:pic>
    </p:spTree>
    <p:extLst>
      <p:ext uri="{BB962C8B-B14F-4D97-AF65-F5344CB8AC3E}">
        <p14:creationId xmlns:p14="http://schemas.microsoft.com/office/powerpoint/2010/main" val="371856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8B45-A96E-FC40-095F-ABB00CDDE22A}"/>
              </a:ext>
            </a:extLst>
          </p:cNvPr>
          <p:cNvSpPr>
            <a:spLocks noGrp="1"/>
          </p:cNvSpPr>
          <p:nvPr>
            <p:ph type="title"/>
          </p:nvPr>
        </p:nvSpPr>
        <p:spPr/>
        <p:txBody>
          <a:bodyPr>
            <a:normAutofit/>
          </a:bodyPr>
          <a:lstStyle/>
          <a:p>
            <a:r>
              <a:rPr lang="es-UY" sz="3200" dirty="0">
                <a:latin typeface="Times New Roman" panose="02020603050405020304" pitchFamily="18" charset="0"/>
                <a:cs typeface="Times New Roman" panose="02020603050405020304" pitchFamily="18" charset="0"/>
              </a:rPr>
              <a:t>¿Por qué es importante pensar en procesos de incorporación?</a:t>
            </a:r>
            <a:endParaRPr lang="es-CL"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2F6A08-09D0-F02F-B9E4-76C7126EECB9}"/>
              </a:ext>
            </a:extLst>
          </p:cNvPr>
          <p:cNvSpPr>
            <a:spLocks noGrp="1"/>
          </p:cNvSpPr>
          <p:nvPr>
            <p:ph idx="1"/>
          </p:nvPr>
        </p:nvSpPr>
        <p:spPr>
          <a:xfrm>
            <a:off x="838200" y="2378929"/>
            <a:ext cx="10515600" cy="1878867"/>
          </a:xfrm>
        </p:spPr>
        <p:txBody>
          <a:bodyPr>
            <a:normAutofit lnSpcReduction="10000"/>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La importancia de la historia</a:t>
            </a:r>
            <a:r>
              <a:rPr lang="es-CL" sz="20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s-CL" sz="2000"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s-CL" sz="2000" dirty="0">
                <a:latin typeface="Times New Roman" panose="02020603050405020304" pitchFamily="18" charset="0"/>
                <a:cs typeface="Times New Roman" panose="02020603050405020304" pitchFamily="18" charset="0"/>
              </a:rPr>
              <a:t>	La importancia de la interacción de factores causales.</a:t>
            </a:r>
          </a:p>
          <a:p>
            <a:pPr marL="0" indent="0">
              <a:lnSpc>
                <a:spcPct val="100000"/>
              </a:lnSpc>
              <a:spcBef>
                <a:spcPts val="0"/>
              </a:spcBef>
              <a:buNone/>
            </a:pPr>
            <a:r>
              <a:rPr lang="es-CL" sz="2000" dirty="0">
                <a:latin typeface="Times New Roman" panose="02020603050405020304" pitchFamily="18" charset="0"/>
                <a:cs typeface="Times New Roman" panose="02020603050405020304" pitchFamily="18" charset="0"/>
              </a:rPr>
              <a:t>	La importancia de los procesos y de las secuencias.</a:t>
            </a:r>
          </a:p>
          <a:p>
            <a:pPr marL="0" indent="0">
              <a:lnSpc>
                <a:spcPct val="100000"/>
              </a:lnSpc>
              <a:spcBef>
                <a:spcPts val="0"/>
              </a:spcBef>
              <a:buNone/>
            </a:pPr>
            <a:r>
              <a:rPr lang="es-CL" sz="2000" dirty="0">
                <a:latin typeface="Times New Roman" panose="02020603050405020304" pitchFamily="18" charset="0"/>
                <a:cs typeface="Times New Roman" panose="02020603050405020304" pitchFamily="18" charset="0"/>
              </a:rPr>
              <a:t>	La importancia del </a:t>
            </a:r>
            <a:r>
              <a:rPr lang="es-CL" sz="2000" i="1" dirty="0" err="1">
                <a:latin typeface="Times New Roman" panose="02020603050405020304" pitchFamily="18" charset="0"/>
                <a:cs typeface="Times New Roman" panose="02020603050405020304" pitchFamily="18" charset="0"/>
              </a:rPr>
              <a:t>path</a:t>
            </a:r>
            <a:r>
              <a:rPr lang="es-CL" sz="2000" i="1" dirty="0">
                <a:latin typeface="Times New Roman" panose="02020603050405020304" pitchFamily="18" charset="0"/>
                <a:cs typeface="Times New Roman" panose="02020603050405020304" pitchFamily="18" charset="0"/>
              </a:rPr>
              <a:t> </a:t>
            </a:r>
            <a:r>
              <a:rPr lang="es-CL" sz="2000" i="1" dirty="0" err="1">
                <a:latin typeface="Times New Roman" panose="02020603050405020304" pitchFamily="18" charset="0"/>
                <a:cs typeface="Times New Roman" panose="02020603050405020304" pitchFamily="18" charset="0"/>
              </a:rPr>
              <a:t>dependence</a:t>
            </a:r>
            <a:r>
              <a:rPr lang="es-CL" sz="20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s-CL" sz="2000" i="1" dirty="0">
                <a:latin typeface="Times New Roman" panose="02020603050405020304" pitchFamily="18" charset="0"/>
                <a:cs typeface="Times New Roman" panose="02020603050405020304" pitchFamily="18" charset="0"/>
              </a:rPr>
              <a:t>	</a:t>
            </a:r>
            <a:endParaRPr lang="es-C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0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C0D9-B1B3-9C51-C897-E03293B2BDFB}"/>
              </a:ext>
            </a:extLst>
          </p:cNvPr>
          <p:cNvSpPr>
            <a:spLocks noGrp="1"/>
          </p:cNvSpPr>
          <p:nvPr>
            <p:ph type="title"/>
          </p:nvPr>
        </p:nvSpPr>
        <p:spPr/>
        <p:txBody>
          <a:bodyPr>
            <a:normAutofit/>
          </a:bodyPr>
          <a:lstStyle/>
          <a:p>
            <a:r>
              <a:rPr lang="es-UY" sz="3200" dirty="0">
                <a:latin typeface="Times New Roman" panose="02020603050405020304" pitchFamily="18" charset="0"/>
                <a:cs typeface="Times New Roman" panose="02020603050405020304" pitchFamily="18" charset="0"/>
              </a:rPr>
              <a:t>Más allá de la historia…</a:t>
            </a:r>
            <a:endParaRPr lang="es-CL"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A3E0F7-4490-F738-3215-3856EDA52D28}"/>
              </a:ext>
            </a:extLst>
          </p:cNvPr>
          <p:cNvSpPr>
            <a:spLocks noGrp="1"/>
          </p:cNvSpPr>
          <p:nvPr>
            <p:ph idx="1"/>
          </p:nvPr>
        </p:nvSpPr>
        <p:spPr>
          <a:xfrm>
            <a:off x="838200" y="1825626"/>
            <a:ext cx="10515600" cy="4059360"/>
          </a:xfrm>
        </p:spPr>
        <p:txBody>
          <a:bodyPr>
            <a:normAutofit fontScale="77500" lnSpcReduction="20000"/>
          </a:bodyPr>
          <a:lstStyle/>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¿Cuáles son los determinantes de la reproducción del involucramiento de los sectores populares en la política?</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rol de variables estructurales en el involucramiento permanente y en la organización de los sectores populares?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poder de agencia de los sectores populares?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rol de las formas de organización en generar transformaciones en esta relación?</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rol de las dinámicas de protesta en generar transformaciones?</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4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EAAF-4EE4-F089-0C2A-B33A4F7F4151}"/>
              </a:ext>
            </a:extLst>
          </p:cNvPr>
          <p:cNvSpPr>
            <a:spLocks noGrp="1"/>
          </p:cNvSpPr>
          <p:nvPr>
            <p:ph type="title"/>
          </p:nvPr>
        </p:nvSpPr>
        <p:spPr>
          <a:xfrm>
            <a:off x="838200" y="451094"/>
            <a:ext cx="10515600" cy="955675"/>
          </a:xfrm>
        </p:spPr>
        <p:txBody>
          <a:bodyPr/>
          <a:lstStyle/>
          <a:p>
            <a:r>
              <a:rPr lang="es-UY" dirty="0">
                <a:latin typeface="Times New Roman" panose="02020603050405020304" pitchFamily="18" charset="0"/>
                <a:cs typeface="Times New Roman" panose="02020603050405020304" pitchFamily="18" charset="0"/>
              </a:rPr>
              <a:t>La conexión en sociedades desiguales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A4C130-2EA0-AA63-424D-093354167370}"/>
              </a:ext>
            </a:extLst>
          </p:cNvPr>
          <p:cNvSpPr>
            <a:spLocks noGrp="1"/>
          </p:cNvSpPr>
          <p:nvPr>
            <p:ph idx="1"/>
          </p:nvPr>
        </p:nvSpPr>
        <p:spPr/>
        <p:txBody>
          <a:bodyPr>
            <a:noAutofit/>
          </a:bodyPr>
          <a:lstStyle/>
          <a:p>
            <a:pPr marL="0" indent="0">
              <a:lnSpc>
                <a:spcPct val="120000"/>
              </a:lnSpc>
              <a:spcBef>
                <a:spcPts val="0"/>
              </a:spcBef>
              <a:buNone/>
            </a:pPr>
            <a:r>
              <a:rPr lang="es-UY" sz="1400" dirty="0">
                <a:latin typeface="Times New Roman" panose="02020603050405020304" pitchFamily="18" charset="0"/>
                <a:cs typeface="Times New Roman" panose="02020603050405020304" pitchFamily="18" charset="0"/>
              </a:rPr>
              <a:t>El vínculo entre partidos y sociedad puede ser programático o clientelar.</a:t>
            </a:r>
          </a:p>
          <a:p>
            <a:pPr marL="0" indent="0">
              <a:lnSpc>
                <a:spcPct val="120000"/>
              </a:lnSpc>
              <a:spcBef>
                <a:spcPts val="0"/>
              </a:spcBef>
              <a:buNone/>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sz="1400" dirty="0">
                <a:latin typeface="Times New Roman" panose="02020603050405020304" pitchFamily="18" charset="0"/>
                <a:cs typeface="Times New Roman" panose="02020603050405020304" pitchFamily="18" charset="0"/>
              </a:rPr>
              <a:t>Para la literatura, en sociedades desiguales predomina el vínculo clientelar. </a:t>
            </a:r>
          </a:p>
          <a:p>
            <a:pPr marL="0" indent="0">
              <a:lnSpc>
                <a:spcPct val="120000"/>
              </a:lnSpc>
              <a:spcBef>
                <a:spcPts val="0"/>
              </a:spcBef>
              <a:buNone/>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400" dirty="0">
                <a:latin typeface="Times New Roman" panose="02020603050405020304" pitchFamily="18" charset="0"/>
                <a:cs typeface="Times New Roman" panose="02020603050405020304" pitchFamily="18" charset="0"/>
              </a:rPr>
              <a:t>“…clientelistic accountability represents a transaction, the direct exchange of a citizen´s vote in return for direct payments or continuing access to employment, goods, and services.” (</a:t>
            </a:r>
            <a:r>
              <a:rPr lang="en-US" sz="1400" dirty="0" err="1">
                <a:latin typeface="Times New Roman" panose="02020603050405020304" pitchFamily="18" charset="0"/>
                <a:cs typeface="Times New Roman" panose="02020603050405020304" pitchFamily="18" charset="0"/>
              </a:rPr>
              <a:t>Kitschelt</a:t>
            </a:r>
            <a:r>
              <a:rPr lang="en-US" sz="1400" dirty="0">
                <a:latin typeface="Times New Roman" panose="02020603050405020304" pitchFamily="18" charset="0"/>
                <a:cs typeface="Times New Roman" panose="02020603050405020304" pitchFamily="18" charset="0"/>
              </a:rPr>
              <a:t> y Wilkinson 2007, 2)</a:t>
            </a: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sz="1400" dirty="0">
                <a:latin typeface="Times New Roman" panose="02020603050405020304" pitchFamily="18" charset="0"/>
                <a:cs typeface="Times New Roman" panose="02020603050405020304" pitchFamily="18" charset="0"/>
              </a:rPr>
              <a:t>Dicen </a:t>
            </a:r>
            <a:r>
              <a:rPr lang="es-UY" sz="1400" dirty="0" err="1">
                <a:latin typeface="Times New Roman" panose="02020603050405020304" pitchFamily="18" charset="0"/>
                <a:cs typeface="Times New Roman" panose="02020603050405020304" pitchFamily="18" charset="0"/>
              </a:rPr>
              <a:t>Kitschelt</a:t>
            </a:r>
            <a:r>
              <a:rPr lang="es-UY" sz="1400" dirty="0">
                <a:latin typeface="Times New Roman" panose="02020603050405020304" pitchFamily="18" charset="0"/>
                <a:cs typeface="Times New Roman" panose="02020603050405020304" pitchFamily="18" charset="0"/>
              </a:rPr>
              <a:t> y Wilkinson: </a:t>
            </a:r>
          </a:p>
          <a:p>
            <a:pPr marL="0" indent="0">
              <a:lnSpc>
                <a:spcPct val="120000"/>
              </a:lnSpc>
              <a:spcBef>
                <a:spcPts val="0"/>
              </a:spcBef>
              <a:buNone/>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sz="1400" dirty="0">
                <a:latin typeface="Times New Roman" panose="02020603050405020304" pitchFamily="18" charset="0"/>
                <a:cs typeface="Times New Roman" panose="02020603050405020304" pitchFamily="18" charset="0"/>
              </a:rPr>
              <a:t>En las nuevas democracias no todos los partidos compiten por votos en función de programas.</a:t>
            </a:r>
          </a:p>
          <a:p>
            <a:pPr marL="0" indent="0">
              <a:lnSpc>
                <a:spcPct val="120000"/>
              </a:lnSpc>
              <a:spcBef>
                <a:spcPts val="0"/>
              </a:spcBef>
              <a:buNone/>
            </a:pPr>
            <a:r>
              <a:rPr lang="es-UY" sz="1400" dirty="0">
                <a:latin typeface="Times New Roman" panose="02020603050405020304" pitchFamily="18" charset="0"/>
                <a:cs typeface="Times New Roman" panose="02020603050405020304" pitchFamily="18" charset="0"/>
              </a:rPr>
              <a:t>El clientelismo no desapareció con la modernización.</a:t>
            </a:r>
          </a:p>
          <a:p>
            <a:pPr marL="0" indent="0">
              <a:lnSpc>
                <a:spcPct val="120000"/>
              </a:lnSpc>
              <a:spcBef>
                <a:spcPts val="0"/>
              </a:spcBef>
              <a:buNone/>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tabLst>
                <a:tab pos="4391025" algn="l"/>
              </a:tabLst>
            </a:pPr>
            <a:r>
              <a:rPr lang="es-UY" sz="1400" dirty="0">
                <a:latin typeface="Times New Roman" panose="02020603050405020304" pitchFamily="18" charset="0"/>
                <a:cs typeface="Times New Roman" panose="02020603050405020304" pitchFamily="18" charset="0"/>
              </a:rPr>
              <a:t>¿Qué explica el clientelismo? La politización de la economía, el desarrollo socioeconómico y la competencia </a:t>
            </a:r>
            <a:r>
              <a:rPr lang="es-UY" sz="1400" dirty="0" err="1">
                <a:latin typeface="Times New Roman" panose="02020603050405020304" pitchFamily="18" charset="0"/>
                <a:cs typeface="Times New Roman" panose="02020603050405020304" pitchFamily="18" charset="0"/>
              </a:rPr>
              <a:t>inter-partidaria</a:t>
            </a:r>
            <a:r>
              <a:rPr lang="es-UY" sz="1400" dirty="0">
                <a:latin typeface="Times New Roman" panose="02020603050405020304" pitchFamily="18" charset="0"/>
                <a:cs typeface="Times New Roman" panose="02020603050405020304" pitchFamily="18" charset="0"/>
              </a:rPr>
              <a:t>.</a:t>
            </a:r>
          </a:p>
          <a:p>
            <a:pPr marL="0" indent="0">
              <a:lnSpc>
                <a:spcPct val="120000"/>
              </a:lnSpc>
              <a:spcBef>
                <a:spcPts val="0"/>
              </a:spcBef>
              <a:buNone/>
              <a:tabLst>
                <a:tab pos="4391025" algn="l"/>
              </a:tabLst>
            </a:pPr>
            <a:endParaRPr lang="es-UY"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tabLst>
                <a:tab pos="4391025" algn="l"/>
              </a:tabLst>
            </a:pPr>
            <a:r>
              <a:rPr lang="es-UY" sz="1400" dirty="0">
                <a:latin typeface="Times New Roman" panose="02020603050405020304" pitchFamily="18" charset="0"/>
                <a:cs typeface="Times New Roman" panose="02020603050405020304" pitchFamily="18" charset="0"/>
              </a:rPr>
              <a:t>Mona </a:t>
            </a:r>
            <a:r>
              <a:rPr lang="es-UY" sz="1400" dirty="0" err="1">
                <a:latin typeface="Times New Roman" panose="02020603050405020304" pitchFamily="18" charset="0"/>
                <a:cs typeface="Times New Roman" panose="02020603050405020304" pitchFamily="18" charset="0"/>
              </a:rPr>
              <a:t>Lyne</a:t>
            </a:r>
            <a:r>
              <a:rPr lang="es-UY" sz="1400" dirty="0">
                <a:latin typeface="Times New Roman" panose="02020603050405020304" pitchFamily="18" charset="0"/>
                <a:cs typeface="Times New Roman" panose="02020603050405020304" pitchFamily="18" charset="0"/>
              </a:rPr>
              <a:t> da una visión diferente. Dice que es un problema de social </a:t>
            </a:r>
            <a:r>
              <a:rPr lang="es-UY" sz="1400" dirty="0" err="1">
                <a:latin typeface="Times New Roman" panose="02020603050405020304" pitchFamily="18" charset="0"/>
                <a:cs typeface="Times New Roman" panose="02020603050405020304" pitchFamily="18" charset="0"/>
              </a:rPr>
              <a:t>choice</a:t>
            </a:r>
            <a:r>
              <a:rPr lang="es-UY" sz="1400" dirty="0">
                <a:latin typeface="Times New Roman" panose="02020603050405020304" pitchFamily="18" charset="0"/>
                <a:cs typeface="Times New Roman" panose="02020603050405020304" pitchFamily="18" charset="0"/>
              </a:rPr>
              <a:t>: sancionar o premiar a un gobernante depende de las acciones de muchos. </a:t>
            </a:r>
            <a:endParaRPr lang="es-C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2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F158-3D1D-B1F9-6AB7-9DB5D482F941}"/>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Veamos más en detalle el argumento…</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500049-7AF6-2A00-E78B-4B031DFD8F59}"/>
              </a:ext>
            </a:extLst>
          </p:cNvPr>
          <p:cNvSpPr>
            <a:spLocks noGrp="1"/>
          </p:cNvSpPr>
          <p:nvPr>
            <p:ph idx="1"/>
          </p:nvPr>
        </p:nvSpPr>
        <p:spPr/>
        <p:txBody>
          <a:bodyPr>
            <a:normAutofit fontScale="62500" lnSpcReduction="2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“…the difference in excludability that defines clientelistic versus collective goods means that voters have powerful incentives to doubt the collective goods commitments of other voters. The voter who opts for a collective goods candidate while a winning coalition chooses a clientelistic candidate receives neither collective nor clientelistic goods. At the same time, those in the clientelistic coalition have used their vote to secure their place in a system of exclusionary politics. Conversely, a voter who voter for a clientelistic candidate while a winning coalition elects a collective goods candidate still receives the collective goods.” (</a:t>
            </a:r>
            <a:r>
              <a:rPr lang="en-US" dirty="0" err="1">
                <a:latin typeface="Times New Roman" panose="02020603050405020304" pitchFamily="18" charset="0"/>
                <a:cs typeface="Times New Roman" panose="02020603050405020304" pitchFamily="18" charset="0"/>
              </a:rPr>
              <a:t>Lyne</a:t>
            </a:r>
            <a:r>
              <a:rPr lang="en-US" dirty="0">
                <a:latin typeface="Times New Roman" panose="02020603050405020304" pitchFamily="18" charset="0"/>
                <a:cs typeface="Times New Roman" panose="02020603050405020304" pitchFamily="18" charset="0"/>
              </a:rPr>
              <a:t> 2007, 162)</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“…due to the fact that clientelistic goods are excludable goods tied directly to the delivery of their votes, voters attempting to use elections to procure collective goods will find themselves in an n-person prisoner´s dilemma, with its well-known free-rider problems…The voter´s dilemma thus implies that it is not a simple increase in income that makes it possible for voters to choose collective goods. The collective nature of the choice means that it is only when voters can ignore the effects of free-riding on their own welfare that they will find it possible to use elections to hold politicians accountable for collective goods.” (</a:t>
            </a:r>
            <a:r>
              <a:rPr lang="en-US" dirty="0" err="1">
                <a:latin typeface="Times New Roman" panose="02020603050405020304" pitchFamily="18" charset="0"/>
                <a:cs typeface="Times New Roman" panose="02020603050405020304" pitchFamily="18" charset="0"/>
              </a:rPr>
              <a:t>Lyne</a:t>
            </a:r>
            <a:r>
              <a:rPr lang="en-US" dirty="0">
                <a:latin typeface="Times New Roman" panose="02020603050405020304" pitchFamily="18" charset="0"/>
                <a:cs typeface="Times New Roman" panose="02020603050405020304" pitchFamily="18" charset="0"/>
              </a:rPr>
              <a:t> 2007, 163).</a:t>
            </a:r>
          </a:p>
          <a:p>
            <a:pPr marL="0" indent="0">
              <a:buNone/>
            </a:pPr>
            <a:endParaRPr lang="es-CL" dirty="0"/>
          </a:p>
        </p:txBody>
      </p:sp>
    </p:spTree>
    <p:extLst>
      <p:ext uri="{BB962C8B-B14F-4D97-AF65-F5344CB8AC3E}">
        <p14:creationId xmlns:p14="http://schemas.microsoft.com/office/powerpoint/2010/main" val="33579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8F9F-35C8-0E24-D34F-274C564B93B3}"/>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Entonces….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547E65-A331-BB07-FF55-BA69EF48B2D7}"/>
              </a:ext>
            </a:extLst>
          </p:cNvPr>
          <p:cNvSpPr>
            <a:spLocks noGrp="1"/>
          </p:cNvSpPr>
          <p:nvPr>
            <p:ph idx="1"/>
          </p:nvPr>
        </p:nvSpPr>
        <p:spPr/>
        <p:txBody>
          <a:bodyPr/>
          <a:lstStyle/>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La importancia de la organización…</a:t>
            </a:r>
          </a:p>
          <a:p>
            <a:pPr marL="0" indent="0">
              <a:lnSpc>
                <a:spcPct val="10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En el caso de Taylor-Robinson, la imposibilidad de los pobres de controlar a los gobernantes, sumado a instituciones que no facilitan la capacidad de sancionar malos gobernantes, reduce los incentivos de los legisladores de representar los intereses de los pobres. La representación es clientelar (beneficios particularistas para individuos o infraestructura local), en el mejor de los casos</a:t>
            </a:r>
            <a:r>
              <a:rPr lang="es-UY" dirty="0">
                <a:latin typeface="Times New Roman" panose="02020603050405020304" pitchFamily="18" charset="0"/>
                <a:cs typeface="Times New Roman" panose="02020603050405020304" pitchFamily="18" charset="0"/>
              </a:rPr>
              <a:t>. </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36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74B4-02DA-05D3-B63F-8E873DF652D4}"/>
              </a:ext>
            </a:extLst>
          </p:cNvPr>
          <p:cNvSpPr>
            <a:spLocks noGrp="1"/>
          </p:cNvSpPr>
          <p:nvPr>
            <p:ph type="title"/>
          </p:nvPr>
        </p:nvSpPr>
        <p:spPr/>
        <p:txBody>
          <a:bodyPr>
            <a:normAutofit/>
          </a:bodyPr>
          <a:lstStyle/>
          <a:p>
            <a:r>
              <a:rPr lang="es-UY" sz="4000" dirty="0">
                <a:latin typeface="Times New Roman" panose="02020603050405020304" pitchFamily="18" charset="0"/>
                <a:cs typeface="Times New Roman" panose="02020603050405020304" pitchFamily="18" charset="0"/>
              </a:rPr>
              <a:t>Objetivos del curso</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7928BB-7E11-ABD3-A74D-DD12C07F3E4C}"/>
              </a:ext>
            </a:extLst>
          </p:cNvPr>
          <p:cNvSpPr>
            <a:spLocks noGrp="1"/>
          </p:cNvSpPr>
          <p:nvPr>
            <p:ph idx="1"/>
          </p:nvPr>
        </p:nvSpPr>
        <p:spPr>
          <a:xfrm>
            <a:off x="838200" y="1825625"/>
            <a:ext cx="10515600" cy="3801452"/>
          </a:xfrm>
        </p:spPr>
        <p:txBody>
          <a:bodyPr>
            <a:normAutofit fontScale="70000" lnSpcReduction="20000"/>
          </a:bodyPr>
          <a:lstStyle/>
          <a:p>
            <a:pPr indent="0">
              <a:lnSpc>
                <a:spcPct val="120000"/>
              </a:lnSpc>
              <a:spcBef>
                <a:spcPts val="0"/>
              </a:spcBef>
              <a:buNone/>
            </a:pPr>
            <a:r>
              <a:rPr lang="es-CL" b="1" dirty="0">
                <a:effectLst/>
                <a:latin typeface="Times New Roman" panose="02020603050405020304" pitchFamily="18" charset="0"/>
                <a:ea typeface="Calibri" panose="020F0502020204030204" pitchFamily="34" charset="0"/>
                <a:cs typeface="Times New Roman" panose="02020603050405020304" pitchFamily="18" charset="0"/>
              </a:rPr>
              <a:t>Objetivo general:</a:t>
            </a:r>
            <a:r>
              <a:rPr lang="es-CL" dirty="0">
                <a:effectLst/>
                <a:latin typeface="Times New Roman" panose="02020603050405020304" pitchFamily="18" charset="0"/>
                <a:ea typeface="Calibri" panose="020F0502020204030204" pitchFamily="34" charset="0"/>
                <a:cs typeface="Times New Roman" panose="02020603050405020304" pitchFamily="18" charset="0"/>
              </a:rPr>
              <a:t> Revisar los argumentos teóricos sobre la relación entre organización política, poder político e institucionalización.</a:t>
            </a:r>
          </a:p>
          <a:p>
            <a:pPr indent="0">
              <a:lnSpc>
                <a:spcPct val="120000"/>
              </a:lnSpc>
              <a:spcBef>
                <a:spcPts val="0"/>
              </a:spcBef>
              <a:buNone/>
            </a:pPr>
            <a:endParaRPr lang="es-CL"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20000"/>
              </a:lnSpc>
              <a:spcBef>
                <a:spcPts val="0"/>
              </a:spcBef>
              <a:buNone/>
            </a:pPr>
            <a:r>
              <a:rPr lang="es-CL" b="1" dirty="0">
                <a:effectLst/>
                <a:latin typeface="Times New Roman" panose="02020603050405020304" pitchFamily="18" charset="0"/>
                <a:ea typeface="Calibri" panose="020F0502020204030204" pitchFamily="34" charset="0"/>
                <a:cs typeface="Times New Roman" panose="02020603050405020304" pitchFamily="18" charset="0"/>
              </a:rPr>
              <a:t>Objetivos específicos:</a:t>
            </a:r>
          </a:p>
          <a:p>
            <a:pPr indent="0">
              <a:lnSpc>
                <a:spcPct val="120000"/>
              </a:lnSpc>
              <a:spcBef>
                <a:spcPts val="0"/>
              </a:spcBef>
              <a:buNone/>
            </a:pPr>
            <a:endParaRPr lang="es-CL"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20000"/>
              </a:lnSpc>
              <a:spcBef>
                <a:spcPts val="0"/>
              </a:spcBef>
              <a:buNone/>
            </a:pPr>
            <a:r>
              <a:rPr lang="es-CL" dirty="0">
                <a:effectLst/>
                <a:latin typeface="Times New Roman" panose="02020603050405020304" pitchFamily="18" charset="0"/>
                <a:ea typeface="Calibri" panose="020F0502020204030204" pitchFamily="34" charset="0"/>
                <a:cs typeface="Times New Roman" panose="02020603050405020304" pitchFamily="18" charset="0"/>
              </a:rPr>
              <a:t>1. Estudiar las principales líneas teóricas que analizan el rol de la participación y la representación en las democracias contemporáneas.</a:t>
            </a:r>
          </a:p>
          <a:p>
            <a:pPr indent="0">
              <a:lnSpc>
                <a:spcPct val="120000"/>
              </a:lnSpc>
              <a:spcBef>
                <a:spcPts val="0"/>
              </a:spcBef>
              <a:buNone/>
            </a:pPr>
            <a:r>
              <a:rPr lang="es-CL" dirty="0">
                <a:effectLst/>
                <a:latin typeface="Times New Roman" panose="02020603050405020304" pitchFamily="18" charset="0"/>
                <a:ea typeface="Calibri" panose="020F0502020204030204" pitchFamily="34" charset="0"/>
                <a:cs typeface="Times New Roman" panose="02020603050405020304" pitchFamily="18" charset="0"/>
              </a:rPr>
              <a:t>2. Analizar la relación entre participación y organización en las democracias contemporáneas.</a:t>
            </a:r>
          </a:p>
          <a:p>
            <a:pPr indent="0">
              <a:lnSpc>
                <a:spcPct val="120000"/>
              </a:lnSpc>
              <a:spcBef>
                <a:spcPts val="0"/>
              </a:spcBef>
              <a:buNone/>
            </a:pPr>
            <a:r>
              <a:rPr lang="es-CL" dirty="0">
                <a:effectLst/>
                <a:latin typeface="Times New Roman" panose="02020603050405020304" pitchFamily="18" charset="0"/>
                <a:ea typeface="Calibri" panose="020F0502020204030204" pitchFamily="34" charset="0"/>
                <a:cs typeface="Times New Roman" panose="02020603050405020304" pitchFamily="18" charset="0"/>
              </a:rPr>
              <a:t>3. Estudiar los determinantes de la reproducción de organizaciones y participación política intensa.</a:t>
            </a:r>
          </a:p>
          <a:p>
            <a:pPr indent="0">
              <a:lnSpc>
                <a:spcPct val="120000"/>
              </a:lnSpc>
              <a:spcBef>
                <a:spcPts val="0"/>
              </a:spcBef>
              <a:buNone/>
            </a:pPr>
            <a:r>
              <a:rPr lang="es-CL" dirty="0">
                <a:effectLst/>
                <a:latin typeface="Times New Roman" panose="02020603050405020304" pitchFamily="18" charset="0"/>
                <a:ea typeface="Calibri" panose="020F0502020204030204" pitchFamily="34" charset="0"/>
                <a:cs typeface="Times New Roman" panose="02020603050405020304" pitchFamily="18" charset="0"/>
              </a:rPr>
              <a:t>4. Analizar las dificultades de los procesos de incorporación de los sectores populares en democracia en América Latina.</a:t>
            </a:r>
          </a:p>
          <a:p>
            <a:pPr marL="0" indent="0">
              <a:buNone/>
            </a:pPr>
            <a:endParaRPr lang="es-CL" dirty="0"/>
          </a:p>
        </p:txBody>
      </p:sp>
    </p:spTree>
    <p:extLst>
      <p:ext uri="{BB962C8B-B14F-4D97-AF65-F5344CB8AC3E}">
        <p14:creationId xmlns:p14="http://schemas.microsoft.com/office/powerpoint/2010/main" val="288056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D2B-1550-0BB8-AF67-D744569BC195}"/>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¿El vínculo es siempre clientelar?</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687268-CBCA-CC3E-5AD3-3399700D896B}"/>
              </a:ext>
            </a:extLst>
          </p:cNvPr>
          <p:cNvSpPr>
            <a:spLocks noGrp="1"/>
          </p:cNvSpPr>
          <p:nvPr>
            <p:ph idx="1"/>
          </p:nvPr>
        </p:nvSpPr>
        <p:spPr>
          <a:xfrm>
            <a:off x="838200" y="1966302"/>
            <a:ext cx="10515600" cy="3637329"/>
          </a:xfrm>
        </p:spPr>
        <p:txBody>
          <a:bodyPr>
            <a:normAutofit/>
          </a:bodyPr>
          <a:lstStyle/>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No.</a:t>
            </a:r>
          </a:p>
          <a:p>
            <a:pPr marL="0" indent="0">
              <a:lnSpc>
                <a:spcPct val="10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Existe vinculación programática.</a:t>
            </a:r>
          </a:p>
          <a:p>
            <a:pPr marL="0" indent="0">
              <a:lnSpc>
                <a:spcPct val="10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Existe representación segmentada (Luna 2014).</a:t>
            </a:r>
          </a:p>
          <a:p>
            <a:pPr marL="0" indent="0">
              <a:lnSpc>
                <a:spcPct val="100000"/>
              </a:lnSpc>
              <a:spcBef>
                <a:spcPts val="0"/>
              </a:spcBef>
              <a:buNone/>
            </a:pPr>
            <a:endParaRPr lang="es-CL"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CL" sz="2400" dirty="0">
                <a:latin typeface="Times New Roman" panose="02020603050405020304" pitchFamily="18" charset="0"/>
                <a:cs typeface="Times New Roman" panose="02020603050405020304" pitchFamily="18" charset="0"/>
              </a:rPr>
              <a:t>Pero, más allá del tipo de vinculación, ¿cuál es nivel (intensidad) del involucramiento político de los sectores populares? ¿de qué depende?</a:t>
            </a:r>
            <a:endParaRPr lang="es-U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9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A41B-E9F5-A9A3-0E7C-90A6199D0A6C}"/>
              </a:ext>
            </a:extLst>
          </p:cNvPr>
          <p:cNvSpPr>
            <a:spLocks noGrp="1"/>
          </p:cNvSpPr>
          <p:nvPr>
            <p:ph type="title"/>
          </p:nvPr>
        </p:nvSpPr>
        <p:spPr>
          <a:xfrm>
            <a:off x="838200" y="365126"/>
            <a:ext cx="10515600" cy="742458"/>
          </a:xfrm>
        </p:spPr>
        <p:txBody>
          <a:bodyPr>
            <a:normAutofit/>
          </a:bodyPr>
          <a:lstStyle/>
          <a:p>
            <a:r>
              <a:rPr lang="es-UY" sz="4000" dirty="0">
                <a:latin typeface="Times New Roman" panose="02020603050405020304" pitchFamily="18" charset="0"/>
                <a:cs typeface="Times New Roman" panose="02020603050405020304" pitchFamily="18" charset="0"/>
              </a:rPr>
              <a:t>Involucramiento político de sectores populares</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4538D8-5115-F488-5BF8-DED5FF755344}"/>
              </a:ext>
            </a:extLst>
          </p:cNvPr>
          <p:cNvSpPr>
            <a:spLocks noGrp="1"/>
          </p:cNvSpPr>
          <p:nvPr>
            <p:ph idx="1"/>
          </p:nvPr>
        </p:nvSpPr>
        <p:spPr>
          <a:xfrm>
            <a:off x="412124" y="1300766"/>
            <a:ext cx="11500834" cy="5192109"/>
          </a:xfrm>
        </p:spPr>
        <p:txBody>
          <a:bodyPr>
            <a:noAutofit/>
          </a:bodyPr>
          <a:lstStyle/>
          <a:p>
            <a:pPr marL="0" indent="0">
              <a:lnSpc>
                <a:spcPct val="100000"/>
              </a:lnSpc>
              <a:spcBef>
                <a:spcPts val="0"/>
              </a:spcBef>
              <a:buNone/>
            </a:pPr>
            <a:r>
              <a:rPr lang="es-UY" sz="1800" dirty="0" err="1">
                <a:latin typeface="Times New Roman" panose="02020603050405020304" pitchFamily="18" charset="0"/>
                <a:cs typeface="Times New Roman" panose="02020603050405020304" pitchFamily="18" charset="0"/>
              </a:rPr>
              <a:t>Solt</a:t>
            </a:r>
            <a:r>
              <a:rPr lang="es-UY" sz="1800" dirty="0">
                <a:latin typeface="Times New Roman" panose="02020603050405020304" pitchFamily="18" charset="0"/>
                <a:cs typeface="Times New Roman" panose="02020603050405020304" pitchFamily="18" charset="0"/>
              </a:rPr>
              <a:t> (2008): la desigualdad afecta el involucramiento político.</a:t>
            </a:r>
          </a:p>
          <a:p>
            <a:pPr marL="0" indent="0">
              <a:lnSpc>
                <a:spcPct val="100000"/>
              </a:lnSpc>
              <a:spcBef>
                <a:spcPts val="0"/>
              </a:spcBef>
              <a:buNone/>
            </a:pPr>
            <a:endParaRPr lang="es-UY"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1800" dirty="0">
                <a:latin typeface="Times New Roman" panose="02020603050405020304" pitchFamily="18" charset="0"/>
                <a:cs typeface="Times New Roman" panose="02020603050405020304" pitchFamily="18" charset="0"/>
              </a:rPr>
              <a:t>(1) Teoría del poder relativo: relación lineal entre poder económico y poder político. Esto genera marginación de la política de los pobres, pero también poco involucramiento de los ricos, porque sus intereses no están amenazados.</a:t>
            </a:r>
          </a:p>
          <a:p>
            <a:pPr marL="0" indent="0">
              <a:lnSpc>
                <a:spcPct val="100000"/>
              </a:lnSpc>
              <a:spcBef>
                <a:spcPts val="0"/>
              </a:spcBef>
              <a:buNone/>
            </a:pPr>
            <a:endParaRPr lang="es-UY"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1800" dirty="0">
                <a:latin typeface="Times New Roman" panose="02020603050405020304" pitchFamily="18" charset="0"/>
                <a:cs typeface="Times New Roman" panose="02020603050405020304" pitchFamily="18" charset="0"/>
              </a:rPr>
              <a:t>(2) Teoría del conflicto: </a:t>
            </a:r>
            <a:r>
              <a:rPr lang="es-MX" sz="1800" dirty="0">
                <a:latin typeface="Times New Roman" panose="02020603050405020304" pitchFamily="18" charset="0"/>
                <a:cs typeface="Times New Roman" panose="02020603050405020304" pitchFamily="18" charset="0"/>
              </a:rPr>
              <a:t>niveles más altos de desigualdad provocan divergencias en las preferencias políticas que alimentan debates sobre el curso apropiado de política; estos debates luego causan mayores niveles de movilización política. La polarización entre ricos y pobres aumenta con la desigualdad. En esta lógica encontramos los argumentos de </a:t>
            </a:r>
            <a:r>
              <a:rPr lang="es-MX" sz="1800" dirty="0" err="1">
                <a:latin typeface="Times New Roman" panose="02020603050405020304" pitchFamily="18" charset="0"/>
                <a:cs typeface="Times New Roman" panose="02020603050405020304" pitchFamily="18" charset="0"/>
              </a:rPr>
              <a:t>Acemoglu</a:t>
            </a:r>
            <a:r>
              <a:rPr lang="es-MX" sz="1800" dirty="0">
                <a:latin typeface="Times New Roman" panose="02020603050405020304" pitchFamily="18" charset="0"/>
                <a:cs typeface="Times New Roman" panose="02020603050405020304" pitchFamily="18" charset="0"/>
              </a:rPr>
              <a:t> y Robinson (2006) o Boix (2003). </a:t>
            </a:r>
          </a:p>
          <a:p>
            <a:pPr marL="0" indent="0">
              <a:lnSpc>
                <a:spcPct val="100000"/>
              </a:lnSpc>
              <a:spcBef>
                <a:spcPts val="0"/>
              </a:spcBef>
              <a:buNone/>
            </a:pPr>
            <a:endParaRPr lang="es-MX"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1800" dirty="0">
                <a:latin typeface="Times New Roman" panose="02020603050405020304" pitchFamily="18" charset="0"/>
                <a:cs typeface="Times New Roman" panose="02020603050405020304" pitchFamily="18" charset="0"/>
              </a:rPr>
              <a:t>(3) Teoría de los recursos: la participación tiene un costo y el involucramiento depende de los recursos individuales. Comparte con (1) la predicción de la relación negativa entre desigualdad e involucramiento político, pero nivel socioeconómico a nivel individual tiene una relación positiva con involucramiento. </a:t>
            </a:r>
          </a:p>
          <a:p>
            <a:pPr marL="0" indent="0">
              <a:lnSpc>
                <a:spcPct val="100000"/>
              </a:lnSpc>
              <a:spcBef>
                <a:spcPts val="0"/>
              </a:spcBef>
              <a:buNone/>
            </a:pPr>
            <a:endParaRPr lang="es-UY"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1800" dirty="0" err="1">
                <a:latin typeface="Times New Roman" panose="02020603050405020304" pitchFamily="18" charset="0"/>
                <a:cs typeface="Times New Roman" panose="02020603050405020304" pitchFamily="18" charset="0"/>
              </a:rPr>
              <a:t>Solt</a:t>
            </a:r>
            <a:r>
              <a:rPr lang="es-UY" sz="1800" dirty="0">
                <a:latin typeface="Times New Roman" panose="02020603050405020304" pitchFamily="18" charset="0"/>
                <a:cs typeface="Times New Roman" panose="02020603050405020304" pitchFamily="18" charset="0"/>
              </a:rPr>
              <a:t> las testea y dice que, empíricamente, la que se sostiene es (1). </a:t>
            </a:r>
          </a:p>
          <a:p>
            <a:pPr marL="0" indent="0">
              <a:lnSpc>
                <a:spcPct val="100000"/>
              </a:lnSpc>
              <a:spcBef>
                <a:spcPts val="0"/>
              </a:spcBef>
              <a:buNone/>
            </a:pPr>
            <a:endParaRPr lang="es-UY"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1800" dirty="0">
                <a:latin typeface="Times New Roman" panose="02020603050405020304" pitchFamily="18" charset="0"/>
                <a:cs typeface="Times New Roman" panose="02020603050405020304" pitchFamily="18" charset="0"/>
              </a:rPr>
              <a:t>Pero, ¿por qué hay variaciones en los niveles de involucramiento político de los sectores populares en sociedades con niveles similares de desigualdad (América Latina)?</a:t>
            </a:r>
          </a:p>
        </p:txBody>
      </p:sp>
    </p:spTree>
    <p:extLst>
      <p:ext uri="{BB962C8B-B14F-4D97-AF65-F5344CB8AC3E}">
        <p14:creationId xmlns:p14="http://schemas.microsoft.com/office/powerpoint/2010/main" val="39548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37CF-3129-4686-EB13-70B9343F118B}"/>
              </a:ext>
            </a:extLst>
          </p:cNvPr>
          <p:cNvSpPr>
            <a:spLocks noGrp="1"/>
          </p:cNvSpPr>
          <p:nvPr>
            <p:ph type="title"/>
          </p:nvPr>
        </p:nvSpPr>
        <p:spPr/>
        <p:txBody>
          <a:bodyPr>
            <a:normAutofit/>
          </a:bodyPr>
          <a:lstStyle/>
          <a:p>
            <a:r>
              <a:rPr lang="es-UY" sz="4000" dirty="0">
                <a:latin typeface="Times New Roman" panose="02020603050405020304" pitchFamily="18" charset="0"/>
                <a:cs typeface="Times New Roman" panose="02020603050405020304" pitchFamily="18" charset="0"/>
              </a:rPr>
              <a:t>El involucramiento político de sectores populares</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0AD572-546D-7DD5-C0D0-25CB7B7AE288}"/>
              </a:ext>
            </a:extLst>
          </p:cNvPr>
          <p:cNvSpPr>
            <a:spLocks noGrp="1"/>
          </p:cNvSpPr>
          <p:nvPr>
            <p:ph idx="1"/>
          </p:nvPr>
        </p:nvSpPr>
        <p:spPr>
          <a:xfrm>
            <a:off x="643943" y="1825625"/>
            <a:ext cx="10934163" cy="4351338"/>
          </a:xfrm>
        </p:spPr>
        <p:txBody>
          <a:bodyPr>
            <a:normAutofit fontScale="70000" lnSpcReduction="20000"/>
          </a:bodyPr>
          <a:lstStyle/>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¿Cómo se solucionan los dilemas de acción colectiva de los sectores populares?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efecto de la activación (o no) del conflicto distributivo?</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¿Cuál es el rol de las organizaciones partidarias? </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Dice </a:t>
            </a:r>
            <a:r>
              <a:rPr lang="es-UY">
                <a:latin typeface="Times New Roman" panose="02020603050405020304" pitchFamily="18" charset="0"/>
                <a:cs typeface="Times New Roman" panose="02020603050405020304" pitchFamily="18" charset="0"/>
              </a:rPr>
              <a:t>Schlozman</a:t>
            </a:r>
            <a:r>
              <a:rPr lang="es-UY" dirty="0">
                <a:latin typeface="Times New Roman" panose="02020603050405020304" pitchFamily="18" charset="0"/>
                <a:cs typeface="Times New Roman" panose="02020603050405020304" pitchFamily="18" charset="0"/>
              </a:rPr>
              <a:t>: los partidos organizan el conflicto social y, entonces, estructuran las posibilidades de los movimientos de lograr una influencia permanente. </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	Capacidad de agregación de intereses</a:t>
            </a: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	Conexión orgánica</a:t>
            </a: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Anchoring</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groups</a:t>
            </a:r>
            <a:r>
              <a:rPr lang="es-UY" dirty="0">
                <a:latin typeface="Times New Roman" panose="02020603050405020304" pitchFamily="18" charset="0"/>
                <a:cs typeface="Times New Roman" panose="02020603050405020304" pitchFamily="18" charset="0"/>
              </a:rPr>
              <a:t>”</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5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BE31-7998-B794-E74E-95DBF5A281FF}"/>
              </a:ext>
            </a:extLst>
          </p:cNvPr>
          <p:cNvSpPr>
            <a:spLocks noGrp="1"/>
          </p:cNvSpPr>
          <p:nvPr>
            <p:ph type="title"/>
          </p:nvPr>
        </p:nvSpPr>
        <p:spPr>
          <a:xfrm>
            <a:off x="838200" y="365125"/>
            <a:ext cx="10515600" cy="1103067"/>
          </a:xfrm>
        </p:spPr>
        <p:txBody>
          <a:bodyPr/>
          <a:lstStyle/>
          <a:p>
            <a:r>
              <a:rPr lang="es-UY" dirty="0">
                <a:latin typeface="Times New Roman" panose="02020603050405020304" pitchFamily="18" charset="0"/>
                <a:cs typeface="Times New Roman" panose="02020603050405020304" pitchFamily="18" charset="0"/>
              </a:rPr>
              <a:t>Módulo I: Participación y Poder</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061267-3B8D-98B1-4BD8-3EAD40B1C939}"/>
              </a:ext>
            </a:extLst>
          </p:cNvPr>
          <p:cNvSpPr>
            <a:spLocks noGrp="1"/>
          </p:cNvSpPr>
          <p:nvPr>
            <p:ph idx="1"/>
          </p:nvPr>
        </p:nvSpPr>
        <p:spPr/>
        <p:txBody>
          <a:bodyPr>
            <a:normAutofit fontScale="92500" lnSpcReduction="10000"/>
          </a:bodyPr>
          <a:lstStyle/>
          <a:p>
            <a:pPr marL="0" indent="0">
              <a:lnSpc>
                <a:spcPct val="110000"/>
              </a:lnSpc>
              <a:spcBef>
                <a:spcPts val="0"/>
              </a:spcBef>
              <a:buNone/>
            </a:pPr>
            <a:r>
              <a:rPr lang="es-UY" dirty="0">
                <a:latin typeface="Times New Roman" panose="02020603050405020304" pitchFamily="18" charset="0"/>
                <a:cs typeface="Times New Roman" panose="02020603050405020304" pitchFamily="18" charset="0"/>
              </a:rPr>
              <a:t>La participación de los sectores populares es un gran desafío político de los procesos de modernización.</a:t>
            </a:r>
          </a:p>
          <a:p>
            <a:pPr marL="0" indent="0">
              <a:lnSpc>
                <a:spcPct val="11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dirty="0">
                <a:latin typeface="Times New Roman" panose="02020603050405020304" pitchFamily="18" charset="0"/>
                <a:cs typeface="Times New Roman" panose="02020603050405020304" pitchFamily="18" charset="0"/>
              </a:rPr>
              <a:t>¿Cómo compatibilizar modernización con participación y mantener el orden político? (Huntington).</a:t>
            </a:r>
          </a:p>
          <a:p>
            <a:pPr marL="0" indent="0">
              <a:lnSpc>
                <a:spcPct val="11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dirty="0">
                <a:latin typeface="Times New Roman" panose="02020603050405020304" pitchFamily="18" charset="0"/>
                <a:cs typeface="Times New Roman" panose="02020603050405020304" pitchFamily="18" charset="0"/>
              </a:rPr>
              <a:t>¿Cómo fue el proceso de incorporación política de los sectores populares?</a:t>
            </a:r>
          </a:p>
          <a:p>
            <a:pPr marL="0" indent="0">
              <a:lnSpc>
                <a:spcPct val="11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dirty="0">
                <a:latin typeface="Times New Roman" panose="02020603050405020304" pitchFamily="18" charset="0"/>
                <a:cs typeface="Times New Roman" panose="02020603050405020304" pitchFamily="18" charset="0"/>
              </a:rPr>
              <a:t>¿Cuáles son los determinantes de la participación política (permanente, organizada) de los sectores populares?</a:t>
            </a:r>
          </a:p>
          <a:p>
            <a:pPr marL="0" indent="0">
              <a:buNone/>
            </a:pPr>
            <a:endParaRPr lang="es-U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6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3606-52D4-82B8-5387-A348F7722C08}"/>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Orden Político, Modernización e Instituciones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77CAA9-45FE-2F94-3308-8A5EB36849B4}"/>
              </a:ext>
            </a:extLst>
          </p:cNvPr>
          <p:cNvSpPr>
            <a:spLocks noGrp="1"/>
          </p:cNvSpPr>
          <p:nvPr>
            <p:ph idx="1"/>
          </p:nvPr>
        </p:nvSpPr>
        <p:spPr>
          <a:xfrm>
            <a:off x="838200" y="1825625"/>
            <a:ext cx="10515600" cy="4166672"/>
          </a:xfrm>
        </p:spPr>
        <p:txBody>
          <a:bodyPr>
            <a:normAutofit fontScale="62500" lnSpcReduction="20000"/>
          </a:bodyPr>
          <a:lstStyle/>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El desarrollo político no acompaña el desarrollo económico y social. </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La modernización involucra cambios sociales y la desintegración del sistema político tradicional, pero no necesariamente involucra un cambio hacia una sistema político moderno.</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En las sociedades en desarrollo, dice Huntington, predomina la violencia y la inseguridad. La modernidad, dice, trae estabilidad, pero la modernización, inestabilidad. </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Su tesis: el cambio social acelerado y la movilización de nuevos actores políticos ocurre sin un desarrollo de las instituciones políticas.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¿Cómo lograr orden (desarrollo) político en sociedades que atraviesan procesos de modernización (acelerados)?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Con instituciones: fuertes, adaptables y coherentes. </a:t>
            </a:r>
            <a:endParaRPr lang="es-CL"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C3A649-AE61-F5A1-A158-5982C8706670}"/>
              </a:ext>
            </a:extLst>
          </p:cNvPr>
          <p:cNvSpPr txBox="1"/>
          <p:nvPr/>
        </p:nvSpPr>
        <p:spPr>
          <a:xfrm>
            <a:off x="9643676" y="5966748"/>
            <a:ext cx="1769301"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Huntington 1968</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3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039A-13F8-91ED-E8AE-13A00E9BE678}"/>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La estabilidad</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BFF61A6-7547-6D42-7AFD-563D3D79DE62}"/>
              </a:ext>
            </a:extLst>
          </p:cNvPr>
          <p:cNvSpPr>
            <a:spLocks noGrp="1"/>
          </p:cNvSpPr>
          <p:nvPr>
            <p:ph idx="1"/>
          </p:nvPr>
        </p:nvSpPr>
        <p:spPr>
          <a:xfrm>
            <a:off x="838200" y="2212120"/>
            <a:ext cx="10515600" cy="2172311"/>
          </a:xfrm>
        </p:spPr>
        <p:txBody>
          <a:bodyPr>
            <a:normAutofit/>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La estabilidad de un sistema político depende de la relación del nivel de participación política y el nivel de institucionalización política.</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Al aumentar la participación política debe aumentar la institucionalización (adaptabilidad, complejidad, autonomía y coherencia de las instituciones políticas) de las instituciones políticas, para sostener la estabilidad.</a:t>
            </a:r>
            <a:endParaRPr lang="es-C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92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FD7E5-1B0A-589B-7520-7A46F544EBF7}"/>
              </a:ext>
            </a:extLst>
          </p:cNvPr>
          <p:cNvSpPr>
            <a:spLocks noGrp="1"/>
          </p:cNvSpPr>
          <p:nvPr>
            <p:ph idx="1"/>
          </p:nvPr>
        </p:nvSpPr>
        <p:spPr>
          <a:xfrm>
            <a:off x="838200" y="2194957"/>
            <a:ext cx="10515600" cy="2777637"/>
          </a:xfrm>
        </p:spPr>
        <p:txBody>
          <a:bodyPr>
            <a:normAutofit/>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Cuanto más complejas y heterogéneas son las sociedades, la construcción y mantenimiento de la comunidad política depende del funcionamiento de las instituciones políticas. </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El grado de comunidad en una sociedad compleja depende de la fortaleza y alcance de sus instituciones políticas. Las instituciones son la manifestación del consenso moral y del interés mutuo.</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Sin instituciones políticas fuertes la sociedad pierde los medios para definir y realizar sus intereses comunes. </a:t>
            </a:r>
          </a:p>
        </p:txBody>
      </p:sp>
      <p:sp>
        <p:nvSpPr>
          <p:cNvPr id="4" name="Title 1">
            <a:extLst>
              <a:ext uri="{FF2B5EF4-FFF2-40B4-BE49-F238E27FC236}">
                <a16:creationId xmlns:a16="http://schemas.microsoft.com/office/drawing/2014/main" id="{DF9EECA6-4675-4C40-9353-9A2A8C5FDD2D}"/>
              </a:ext>
            </a:extLst>
          </p:cNvPr>
          <p:cNvSpPr>
            <a:spLocks noGrp="1"/>
          </p:cNvSpPr>
          <p:nvPr>
            <p:ph type="title"/>
          </p:nvPr>
        </p:nvSpPr>
        <p:spPr>
          <a:xfrm>
            <a:off x="838200" y="496371"/>
            <a:ext cx="10515600" cy="1080721"/>
          </a:xfrm>
        </p:spPr>
        <p:txBody>
          <a:bodyPr/>
          <a:lstStyle/>
          <a:p>
            <a:r>
              <a:rPr lang="es-UY" dirty="0">
                <a:latin typeface="Times New Roman" panose="02020603050405020304" pitchFamily="18" charset="0"/>
                <a:cs typeface="Times New Roman" panose="02020603050405020304" pitchFamily="18" charset="0"/>
              </a:rPr>
              <a:t>Orden Político, Modernización e Instituciones</a:t>
            </a:r>
            <a:endParaRPr lang="es-CL"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01E8BC7-6115-B899-4994-DAC70C65BEDE}"/>
              </a:ext>
            </a:extLst>
          </p:cNvPr>
          <p:cNvSpPr txBox="1"/>
          <p:nvPr/>
        </p:nvSpPr>
        <p:spPr>
          <a:xfrm>
            <a:off x="9584499" y="5288912"/>
            <a:ext cx="1769301"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Huntington 1968</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03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868-2611-AD75-9233-0B60B21EF0DC}"/>
              </a:ext>
            </a:extLst>
          </p:cNvPr>
          <p:cNvSpPr>
            <a:spLocks noGrp="1"/>
          </p:cNvSpPr>
          <p:nvPr>
            <p:ph type="title"/>
          </p:nvPr>
        </p:nvSpPr>
        <p:spPr>
          <a:xfrm>
            <a:off x="838200" y="451095"/>
            <a:ext cx="10515600" cy="1002567"/>
          </a:xfrm>
        </p:spPr>
        <p:txBody>
          <a:bodyPr/>
          <a:lstStyle/>
          <a:p>
            <a:r>
              <a:rPr lang="es-UY" dirty="0">
                <a:latin typeface="Times New Roman" panose="02020603050405020304" pitchFamily="18" charset="0"/>
                <a:cs typeface="Times New Roman" panose="02020603050405020304" pitchFamily="18" charset="0"/>
              </a:rPr>
              <a:t>Institucionalización Política</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EC6A49-5783-3740-719E-D5A0C2C85EA5}"/>
              </a:ext>
            </a:extLst>
          </p:cNvPr>
          <p:cNvSpPr>
            <a:spLocks noGrp="1"/>
          </p:cNvSpPr>
          <p:nvPr>
            <p:ph idx="1"/>
          </p:nvPr>
        </p:nvSpPr>
        <p:spPr>
          <a:xfrm>
            <a:off x="838200" y="2154407"/>
            <a:ext cx="10515600" cy="2754190"/>
          </a:xfrm>
        </p:spPr>
        <p:txBody>
          <a:bodyPr>
            <a:normAutofit/>
          </a:bodyPr>
          <a:lstStyle/>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Las instituciones son patrones estables, valorados y recurrentes de comportamiento.</a:t>
            </a:r>
          </a:p>
          <a:p>
            <a:pPr marL="0" indent="0">
              <a:lnSpc>
                <a:spcPct val="10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La institucionalización es el proceso por el que las organizaciones y los procedimientos adquieren valor y estabilidad. </a:t>
            </a:r>
          </a:p>
          <a:p>
            <a:pPr marL="0" indent="0">
              <a:lnSpc>
                <a:spcPct val="10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400" dirty="0">
                <a:latin typeface="Times New Roman" panose="02020603050405020304" pitchFamily="18" charset="0"/>
                <a:cs typeface="Times New Roman" panose="02020603050405020304" pitchFamily="18" charset="0"/>
              </a:rPr>
              <a:t>El nivel de institucionalización puede ser definido por la adaptabilidad, complejidad, autonomía y coherencia de sus organizaciones y procedimientos. </a:t>
            </a:r>
            <a:endParaRPr lang="es-CL"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B8B7975-59A5-7B4B-5880-69AE0CAA683C}"/>
              </a:ext>
            </a:extLst>
          </p:cNvPr>
          <p:cNvSpPr txBox="1"/>
          <p:nvPr/>
        </p:nvSpPr>
        <p:spPr>
          <a:xfrm>
            <a:off x="9424845" y="5609343"/>
            <a:ext cx="1769301"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Huntington 1968</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64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FEFF663-97CB-485A-678F-15EF735CEBC6}"/>
              </a:ext>
            </a:extLst>
          </p:cNvPr>
          <p:cNvPicPr>
            <a:picLocks noChangeAspect="1"/>
          </p:cNvPicPr>
          <p:nvPr/>
        </p:nvPicPr>
        <p:blipFill rotWithShape="1">
          <a:blip r:embed="rId2">
            <a:extLst>
              <a:ext uri="{28A0092B-C50C-407E-A947-70E740481C1C}">
                <a14:useLocalDpi xmlns:a14="http://schemas.microsoft.com/office/drawing/2010/main" val="0"/>
              </a:ext>
            </a:extLst>
          </a:blip>
          <a:srcRect r="8762"/>
          <a:stretch/>
        </p:blipFill>
        <p:spPr>
          <a:xfrm>
            <a:off x="1626428" y="0"/>
            <a:ext cx="8155928" cy="6858000"/>
          </a:xfrm>
          <a:prstGeom prst="rect">
            <a:avLst/>
          </a:prstGeom>
        </p:spPr>
      </p:pic>
      <p:cxnSp>
        <p:nvCxnSpPr>
          <p:cNvPr id="7" name="Straight Arrow Connector 6">
            <a:extLst>
              <a:ext uri="{FF2B5EF4-FFF2-40B4-BE49-F238E27FC236}">
                <a16:creationId xmlns:a16="http://schemas.microsoft.com/office/drawing/2014/main" id="{385DC2D1-4FAF-637F-8574-E4928DF493FE}"/>
              </a:ext>
            </a:extLst>
          </p:cNvPr>
          <p:cNvCxnSpPr/>
          <p:nvPr/>
        </p:nvCxnSpPr>
        <p:spPr>
          <a:xfrm flipV="1">
            <a:off x="5524500" y="3009900"/>
            <a:ext cx="4540250" cy="120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FD4EF30-EC26-A8C9-7174-D8622AC12775}"/>
              </a:ext>
            </a:extLst>
          </p:cNvPr>
          <p:cNvSpPr txBox="1"/>
          <p:nvPr/>
        </p:nvSpPr>
        <p:spPr>
          <a:xfrm>
            <a:off x="10064750" y="2762250"/>
            <a:ext cx="2076450" cy="2031325"/>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En estas sociedades, las instituciones políticas son lo suficientemente fuertes para legitimar el proceso político.</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8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B27D-F985-2027-CF1F-0DF9F8E75C66}"/>
              </a:ext>
            </a:extLst>
          </p:cNvPr>
          <p:cNvSpPr>
            <a:spLocks noGrp="1"/>
          </p:cNvSpPr>
          <p:nvPr>
            <p:ph type="title"/>
          </p:nvPr>
        </p:nvSpPr>
        <p:spPr>
          <a:xfrm>
            <a:off x="838200" y="474541"/>
            <a:ext cx="10515600" cy="1049460"/>
          </a:xfrm>
        </p:spPr>
        <p:txBody>
          <a:bodyPr/>
          <a:lstStyle/>
          <a:p>
            <a:r>
              <a:rPr lang="es-UY" dirty="0">
                <a:latin typeface="Times New Roman" panose="02020603050405020304" pitchFamily="18" charset="0"/>
                <a:cs typeface="Times New Roman" panose="02020603050405020304" pitchFamily="18" charset="0"/>
              </a:rPr>
              <a:t>Los partidos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2502F3-343C-6C38-E26E-AC3A320AA618}"/>
              </a:ext>
            </a:extLst>
          </p:cNvPr>
          <p:cNvSpPr>
            <a:spLocks noGrp="1"/>
          </p:cNvSpPr>
          <p:nvPr>
            <p:ph idx="1"/>
          </p:nvPr>
        </p:nvSpPr>
        <p:spPr>
          <a:xfrm>
            <a:off x="838200" y="2106979"/>
            <a:ext cx="10515600" cy="1785083"/>
          </a:xfrm>
        </p:spPr>
        <p:txBody>
          <a:bodyPr>
            <a:normAutofit/>
          </a:bodyPr>
          <a:lstStyle/>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Los sistemas políticos modernos necesitan partidos porque requieren instituciones para organizar la participación de las masas en la política.</a:t>
            </a:r>
          </a:p>
          <a:p>
            <a:pPr marL="0" indent="0">
              <a:lnSpc>
                <a:spcPct val="100000"/>
              </a:lnSpc>
              <a:spcBef>
                <a:spcPts val="0"/>
              </a:spcBef>
              <a:buNone/>
            </a:pPr>
            <a:endParaRPr lang="es-UY"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UY" sz="2000" dirty="0">
                <a:latin typeface="Times New Roman" panose="02020603050405020304" pitchFamily="18" charset="0"/>
                <a:cs typeface="Times New Roman" panose="02020603050405020304" pitchFamily="18" charset="0"/>
              </a:rPr>
              <a:t>Los partidos organizan la participación, agregan intereses, para funcionar como conexión entre las </a:t>
            </a:r>
            <a:r>
              <a:rPr lang="es-UY" sz="2000" dirty="0" err="1">
                <a:latin typeface="Times New Roman" panose="02020603050405020304" pitchFamily="18" charset="0"/>
                <a:cs typeface="Times New Roman" panose="02020603050405020304" pitchFamily="18" charset="0"/>
              </a:rPr>
              <a:t>fuerzs</a:t>
            </a:r>
            <a:r>
              <a:rPr lang="es-UY" sz="2000" dirty="0">
                <a:latin typeface="Times New Roman" panose="02020603050405020304" pitchFamily="18" charset="0"/>
                <a:cs typeface="Times New Roman" panose="02020603050405020304" pitchFamily="18" charset="0"/>
              </a:rPr>
              <a:t> sociales y el gobierno.</a:t>
            </a:r>
            <a:endParaRPr lang="es-C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5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2110</Words>
  <Application>Microsoft Office PowerPoint</Application>
  <PresentationFormat>Widescreen</PresentationFormat>
  <Paragraphs>157</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 Antiqua</vt:lpstr>
      <vt:lpstr>Calibri</vt:lpstr>
      <vt:lpstr>Calibri Light</vt:lpstr>
      <vt:lpstr>Times New Roman</vt:lpstr>
      <vt:lpstr>Office Theme</vt:lpstr>
      <vt:lpstr>Organización y poder en democracias desiguales</vt:lpstr>
      <vt:lpstr>Objetivos del curso</vt:lpstr>
      <vt:lpstr>Módulo I: Participación y Poder</vt:lpstr>
      <vt:lpstr>Orden Político, Modernización e Instituciones</vt:lpstr>
      <vt:lpstr>La estabilidad</vt:lpstr>
      <vt:lpstr>Orden Político, Modernización e Instituciones</vt:lpstr>
      <vt:lpstr>Institucionalización Política</vt:lpstr>
      <vt:lpstr>PowerPoint Presentation</vt:lpstr>
      <vt:lpstr>Los partidos</vt:lpstr>
      <vt:lpstr>PowerPoint Presentation</vt:lpstr>
      <vt:lpstr>PowerPoint Presentation</vt:lpstr>
      <vt:lpstr>Incorporación política de sectores populares</vt:lpstr>
      <vt:lpstr>Incorporación política de sectores populares</vt:lpstr>
      <vt:lpstr>PowerPoint Presentation</vt:lpstr>
      <vt:lpstr>¿Por qué es importante pensar en procesos de incorporación?</vt:lpstr>
      <vt:lpstr>Más allá de la historia…</vt:lpstr>
      <vt:lpstr>La conexión en sociedades desiguales</vt:lpstr>
      <vt:lpstr>Veamos más en detalle el argumento…</vt:lpstr>
      <vt:lpstr>Entonces….</vt:lpstr>
      <vt:lpstr>¿El vínculo es siempre clientelar?</vt:lpstr>
      <vt:lpstr>Involucramiento político de sectores populares</vt:lpstr>
      <vt:lpstr>El involucramiento político de sectores populares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y poder en democracias desiguales</dc:title>
  <dc:creator>Fernando Rosenblatt</dc:creator>
  <cp:lastModifiedBy>Fernando Rosenblatt</cp:lastModifiedBy>
  <cp:revision>3</cp:revision>
  <dcterms:created xsi:type="dcterms:W3CDTF">2022-08-12T00:45:08Z</dcterms:created>
  <dcterms:modified xsi:type="dcterms:W3CDTF">2022-09-05T15:53:18Z</dcterms:modified>
</cp:coreProperties>
</file>