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9" r:id="rId6"/>
    <p:sldId id="260" r:id="rId7"/>
    <p:sldId id="271" r:id="rId8"/>
    <p:sldId id="280" r:id="rId9"/>
    <p:sldId id="281" r:id="rId10"/>
    <p:sldId id="282" r:id="rId11"/>
    <p:sldId id="283" r:id="rId12"/>
    <p:sldId id="284" r:id="rId13"/>
    <p:sldId id="285" r:id="rId14"/>
    <p:sldId id="261" r:id="rId15"/>
    <p:sldId id="262" r:id="rId16"/>
    <p:sldId id="263" r:id="rId17"/>
    <p:sldId id="264" r:id="rId18"/>
    <p:sldId id="265" r:id="rId19"/>
    <p:sldId id="266" r:id="rId20"/>
    <p:sldId id="267" r:id="rId21"/>
    <p:sldId id="286" r:id="rId22"/>
    <p:sldId id="268" r:id="rId23"/>
    <p:sldId id="269" r:id="rId24"/>
    <p:sldId id="270" r:id="rId25"/>
    <p:sldId id="272" r:id="rId26"/>
    <p:sldId id="273" r:id="rId27"/>
    <p:sldId id="274" r:id="rId28"/>
    <p:sldId id="275" r:id="rId29"/>
    <p:sldId id="276" r:id="rId30"/>
    <p:sldId id="277" r:id="rId31"/>
    <p:sldId id="278"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p:cViewPr varScale="1">
        <p:scale>
          <a:sx n="82" d="100"/>
          <a:sy n="82" d="100"/>
        </p:scale>
        <p:origin x="149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rts/_rels/chart1.xml.rels><?xml version="1.0" encoding="UTF-8" standalone="yes"?>
<Relationships xmlns="http://schemas.openxmlformats.org/package/2006/relationships"><Relationship Id="rId1" Type="http://schemas.openxmlformats.org/officeDocument/2006/relationships/oleObject" Target="file:///C:\Users\Natalia\Downloads\cuadros%20clara%20modificados%20natali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0"/>
    <c:plotArea>
      <c:layout>
        <c:manualLayout>
          <c:layoutTarget val="inner"/>
          <c:xMode val="edge"/>
          <c:yMode val="edge"/>
          <c:x val="4.7054411355906142E-2"/>
          <c:y val="2.4028828146079009E-2"/>
          <c:w val="0.94623045309871645"/>
          <c:h val="0.61655516495474338"/>
        </c:manualLayout>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Hoja1!$J$4:$J$49</c:f>
              <c:strCache>
                <c:ptCount val="46"/>
                <c:pt idx="0">
                  <c:v>Alemania</c:v>
                </c:pt>
                <c:pt idx="1">
                  <c:v>Angola</c:v>
                </c:pt>
                <c:pt idx="2">
                  <c:v>Argentina</c:v>
                </c:pt>
                <c:pt idx="3">
                  <c:v>Armenia</c:v>
                </c:pt>
                <c:pt idx="4">
                  <c:v>Australia</c:v>
                </c:pt>
                <c:pt idx="5">
                  <c:v>Azerbaiyan</c:v>
                </c:pt>
                <c:pt idx="6">
                  <c:v>Benin</c:v>
                </c:pt>
                <c:pt idx="7">
                  <c:v>Brasil</c:v>
                </c:pt>
                <c:pt idx="8">
                  <c:v>Camerun</c:v>
                </c:pt>
                <c:pt idx="9">
                  <c:v>Canada</c:v>
                </c:pt>
                <c:pt idx="10">
                  <c:v>China</c:v>
                </c:pt>
                <c:pt idx="11">
                  <c:v>Colombia</c:v>
                </c:pt>
                <c:pt idx="12">
                  <c:v>Congo</c:v>
                </c:pt>
                <c:pt idx="13">
                  <c:v>Cuba</c:v>
                </c:pt>
                <c:pt idx="14">
                  <c:v>Ecuador</c:v>
                </c:pt>
                <c:pt idx="15">
                  <c:v>Egipto</c:v>
                </c:pt>
                <c:pt idx="16">
                  <c:v>El Salvador</c:v>
                </c:pt>
                <c:pt idx="17">
                  <c:v>España</c:v>
                </c:pt>
                <c:pt idx="18">
                  <c:v>Estados Unidos</c:v>
                </c:pt>
                <c:pt idx="19">
                  <c:v>Francia</c:v>
                </c:pt>
                <c:pt idx="20">
                  <c:v>Gambia</c:v>
                </c:pt>
                <c:pt idx="21">
                  <c:v>Ghana</c:v>
                </c:pt>
                <c:pt idx="22">
                  <c:v>Gran Bretaña</c:v>
                </c:pt>
                <c:pt idx="23">
                  <c:v>Haiti</c:v>
                </c:pt>
                <c:pt idx="24">
                  <c:v>Holanda</c:v>
                </c:pt>
                <c:pt idx="25">
                  <c:v>Honduras</c:v>
                </c:pt>
                <c:pt idx="26">
                  <c:v>India</c:v>
                </c:pt>
                <c:pt idx="27">
                  <c:v>Israel</c:v>
                </c:pt>
                <c:pt idx="28">
                  <c:v>Italia</c:v>
                </c:pt>
                <c:pt idx="29">
                  <c:v>Japon</c:v>
                </c:pt>
                <c:pt idx="30">
                  <c:v>Kazakistan</c:v>
                </c:pt>
                <c:pt idx="31">
                  <c:v>Libano</c:v>
                </c:pt>
                <c:pt idx="32">
                  <c:v>Libia</c:v>
                </c:pt>
                <c:pt idx="33">
                  <c:v>Mexico</c:v>
                </c:pt>
                <c:pt idx="34">
                  <c:v>Paquistan</c:v>
                </c:pt>
                <c:pt idx="35">
                  <c:v>Peru</c:v>
                </c:pt>
                <c:pt idx="36">
                  <c:v>Republica Checa</c:v>
                </c:pt>
                <c:pt idx="37">
                  <c:v>Republica Dominicana</c:v>
                </c:pt>
                <c:pt idx="38">
                  <c:v>Rusia</c:v>
                </c:pt>
                <c:pt idx="39">
                  <c:v>Siria</c:v>
                </c:pt>
                <c:pt idx="40">
                  <c:v>Suecia</c:v>
                </c:pt>
                <c:pt idx="41">
                  <c:v>Tailandia</c:v>
                </c:pt>
                <c:pt idx="42">
                  <c:v>Tanzania</c:v>
                </c:pt>
                <c:pt idx="43">
                  <c:v>Turquia</c:v>
                </c:pt>
                <c:pt idx="44">
                  <c:v>Uruguay</c:v>
                </c:pt>
                <c:pt idx="45">
                  <c:v>Venezuela</c:v>
                </c:pt>
              </c:strCache>
            </c:strRef>
          </c:cat>
          <c:val>
            <c:numRef>
              <c:f>Hoja1!$L$4:$L$49</c:f>
              <c:numCache>
                <c:formatCode>0.0</c:formatCode>
                <c:ptCount val="46"/>
                <c:pt idx="0">
                  <c:v>0.43000000000000016</c:v>
                </c:pt>
                <c:pt idx="1">
                  <c:v>1.3</c:v>
                </c:pt>
                <c:pt idx="2">
                  <c:v>0.87000000000000033</c:v>
                </c:pt>
                <c:pt idx="3">
                  <c:v>0.87000000000000033</c:v>
                </c:pt>
                <c:pt idx="4">
                  <c:v>0.43000000000000016</c:v>
                </c:pt>
                <c:pt idx="5">
                  <c:v>0.43000000000000016</c:v>
                </c:pt>
                <c:pt idx="6">
                  <c:v>0.87000000000000033</c:v>
                </c:pt>
                <c:pt idx="7">
                  <c:v>20.77999999999999</c:v>
                </c:pt>
                <c:pt idx="8">
                  <c:v>1.73</c:v>
                </c:pt>
                <c:pt idx="9">
                  <c:v>0.43000000000000016</c:v>
                </c:pt>
                <c:pt idx="10">
                  <c:v>0.43000000000000016</c:v>
                </c:pt>
                <c:pt idx="11">
                  <c:v>4.76</c:v>
                </c:pt>
                <c:pt idx="12">
                  <c:v>0.87000000000000033</c:v>
                </c:pt>
                <c:pt idx="13">
                  <c:v>10.82</c:v>
                </c:pt>
                <c:pt idx="14">
                  <c:v>2.16</c:v>
                </c:pt>
                <c:pt idx="15">
                  <c:v>0.43000000000000016</c:v>
                </c:pt>
                <c:pt idx="16">
                  <c:v>0.43000000000000016</c:v>
                </c:pt>
                <c:pt idx="17">
                  <c:v>0.87000000000000033</c:v>
                </c:pt>
                <c:pt idx="18">
                  <c:v>2.16</c:v>
                </c:pt>
                <c:pt idx="19">
                  <c:v>0.43000000000000016</c:v>
                </c:pt>
                <c:pt idx="20">
                  <c:v>0.43000000000000016</c:v>
                </c:pt>
                <c:pt idx="21">
                  <c:v>0.43000000000000016</c:v>
                </c:pt>
                <c:pt idx="22">
                  <c:v>0.43000000000000016</c:v>
                </c:pt>
                <c:pt idx="23">
                  <c:v>1.73</c:v>
                </c:pt>
                <c:pt idx="24">
                  <c:v>0.43000000000000016</c:v>
                </c:pt>
                <c:pt idx="25">
                  <c:v>0.43000000000000016</c:v>
                </c:pt>
                <c:pt idx="26">
                  <c:v>3.46</c:v>
                </c:pt>
                <c:pt idx="27">
                  <c:v>0.43000000000000016</c:v>
                </c:pt>
                <c:pt idx="28">
                  <c:v>2.6</c:v>
                </c:pt>
                <c:pt idx="29">
                  <c:v>0.43000000000000016</c:v>
                </c:pt>
                <c:pt idx="30">
                  <c:v>0.43000000000000016</c:v>
                </c:pt>
                <c:pt idx="31">
                  <c:v>0.43000000000000016</c:v>
                </c:pt>
                <c:pt idx="32">
                  <c:v>0.43000000000000016</c:v>
                </c:pt>
                <c:pt idx="33">
                  <c:v>2.16</c:v>
                </c:pt>
                <c:pt idx="34">
                  <c:v>0.43000000000000016</c:v>
                </c:pt>
                <c:pt idx="35">
                  <c:v>1.3</c:v>
                </c:pt>
                <c:pt idx="36">
                  <c:v>0.43000000000000016</c:v>
                </c:pt>
                <c:pt idx="37">
                  <c:v>6.49</c:v>
                </c:pt>
                <c:pt idx="38">
                  <c:v>10.82</c:v>
                </c:pt>
                <c:pt idx="39">
                  <c:v>0.87000000000000033</c:v>
                </c:pt>
                <c:pt idx="40">
                  <c:v>0.43000000000000016</c:v>
                </c:pt>
                <c:pt idx="41">
                  <c:v>0.43000000000000016</c:v>
                </c:pt>
                <c:pt idx="42">
                  <c:v>0.43000000000000016</c:v>
                </c:pt>
                <c:pt idx="43">
                  <c:v>1.3</c:v>
                </c:pt>
                <c:pt idx="44">
                  <c:v>0.43000000000000016</c:v>
                </c:pt>
                <c:pt idx="45">
                  <c:v>10.82</c:v>
                </c:pt>
              </c:numCache>
            </c:numRef>
          </c:val>
          <c:extLst>
            <c:ext xmlns:c16="http://schemas.microsoft.com/office/drawing/2014/chart" uri="{C3380CC4-5D6E-409C-BE32-E72D297353CC}">
              <c16:uniqueId val="{00000000-13BB-4032-B69A-6D8470764F79}"/>
            </c:ext>
          </c:extLst>
        </c:ser>
        <c:dLbls>
          <c:showLegendKey val="0"/>
          <c:showVal val="0"/>
          <c:showCatName val="0"/>
          <c:showSerName val="0"/>
          <c:showPercent val="0"/>
          <c:showBubbleSize val="0"/>
        </c:dLbls>
        <c:gapWidth val="150"/>
        <c:axId val="166102528"/>
        <c:axId val="166104448"/>
      </c:barChart>
      <c:catAx>
        <c:axId val="166102528"/>
        <c:scaling>
          <c:orientation val="minMax"/>
        </c:scaling>
        <c:delete val="0"/>
        <c:axPos val="b"/>
        <c:numFmt formatCode="General" sourceLinked="1"/>
        <c:majorTickMark val="out"/>
        <c:minorTickMark val="none"/>
        <c:tickLblPos val="nextTo"/>
        <c:crossAx val="166104448"/>
        <c:crosses val="autoZero"/>
        <c:auto val="1"/>
        <c:lblAlgn val="ctr"/>
        <c:lblOffset val="100"/>
        <c:noMultiLvlLbl val="0"/>
      </c:catAx>
      <c:valAx>
        <c:axId val="166104448"/>
        <c:scaling>
          <c:orientation val="minMax"/>
        </c:scaling>
        <c:delete val="0"/>
        <c:axPos val="l"/>
        <c:numFmt formatCode="0.0" sourceLinked="1"/>
        <c:majorTickMark val="out"/>
        <c:minorTickMark val="none"/>
        <c:tickLblPos val="nextTo"/>
        <c:crossAx val="166102528"/>
        <c:crosses val="autoZero"/>
        <c:crossBetween val="between"/>
      </c:valAx>
      <c:spPr>
        <a:noFill/>
        <a:ln w="25400">
          <a:noFill/>
        </a:ln>
      </c:spPr>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2291198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4135847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8121285-A00D-4B27-9195-1E31796894CB}" type="slidenum">
              <a:rPr lang="es-ES" smtClean="0"/>
              <a:t>‹Nº›</a:t>
            </a:fld>
            <a:endParaRPr lang="es-E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81297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56EDADC-4B72-4803-B620-A29BBC9055BC}" type="datetimeFigureOut">
              <a:rPr lang="es-ES" smtClean="0"/>
              <a:t>04/11/2024</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807590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56EDADC-4B72-4803-B620-A29BBC9055BC}" type="datetimeFigureOut">
              <a:rPr lang="es-ES" smtClean="0"/>
              <a:t>04/11/2024</a:t>
            </a:fld>
            <a:endParaRPr lang="es-ES"/>
          </a:p>
        </p:txBody>
      </p:sp>
      <p:sp>
        <p:nvSpPr>
          <p:cNvPr id="6" name="Footer Placeholder 5"/>
          <p:cNvSpPr>
            <a:spLocks noGrp="1"/>
          </p:cNvSpPr>
          <p:nvPr>
            <p:ph type="ftr" sz="quarter" idx="11"/>
          </p:nvPr>
        </p:nvSpPr>
        <p:spPr/>
        <p:txBody>
          <a:bodyPr/>
          <a:lstStyle/>
          <a:p>
            <a:endParaRPr lang="es-E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121285-A00D-4B27-9195-1E31796894CB}" type="slidenum">
              <a:rPr lang="es-ES" smtClean="0"/>
              <a:t>‹Nº›</a:t>
            </a:fld>
            <a:endParaRPr lang="es-E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2872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B56EDADC-4B72-4803-B620-A29BBC9055BC}" type="datetimeFigureOut">
              <a:rPr lang="es-ES" smtClean="0"/>
              <a:t>04/11/2024</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34381218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2941634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55225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2703985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56EDADC-4B72-4803-B620-A29BBC9055BC}" type="datetimeFigureOut">
              <a:rPr lang="es-ES" smtClean="0"/>
              <a:t>04/11/2024</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36911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56EDADC-4B72-4803-B620-A29BBC9055BC}" type="datetimeFigureOut">
              <a:rPr lang="es-ES" smtClean="0"/>
              <a:t>04/11/2024</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245848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56EDADC-4B72-4803-B620-A29BBC9055BC}" type="datetimeFigureOut">
              <a:rPr lang="es-ES" smtClean="0"/>
              <a:t>04/11/2024</a:t>
            </a:fld>
            <a:endParaRPr lang="es-ES"/>
          </a:p>
        </p:txBody>
      </p:sp>
      <p:sp>
        <p:nvSpPr>
          <p:cNvPr id="8" name="Footer Placeholder 7"/>
          <p:cNvSpPr>
            <a:spLocks noGrp="1"/>
          </p:cNvSpPr>
          <p:nvPr>
            <p:ph type="ftr" sz="quarter" idx="11"/>
          </p:nvPr>
        </p:nvSpPr>
        <p:spPr/>
        <p:txBody>
          <a:bodyPr/>
          <a:lstStyle/>
          <a:p>
            <a:endParaRPr lang="es-E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3123932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56EDADC-4B72-4803-B620-A29BBC9055BC}" type="datetimeFigureOut">
              <a:rPr lang="es-ES" smtClean="0"/>
              <a:t>04/11/2024</a:t>
            </a:fld>
            <a:endParaRPr lang="es-ES"/>
          </a:p>
        </p:txBody>
      </p:sp>
      <p:sp>
        <p:nvSpPr>
          <p:cNvPr id="4" name="Footer Placeholder 3"/>
          <p:cNvSpPr>
            <a:spLocks noGrp="1"/>
          </p:cNvSpPr>
          <p:nvPr>
            <p:ph type="ftr" sz="quarter" idx="11"/>
          </p:nvPr>
        </p:nvSpPr>
        <p:spPr/>
        <p:txBody>
          <a:bodyPr/>
          <a:lstStyle/>
          <a:p>
            <a:endParaRPr lang="es-E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1445582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6EDADC-4B72-4803-B620-A29BBC9055BC}" type="datetimeFigureOut">
              <a:rPr lang="es-ES" smtClean="0"/>
              <a:t>04/11/2024</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1878576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56EDADC-4B72-4803-B620-A29BBC9055BC}" type="datetimeFigureOut">
              <a:rPr lang="es-ES" smtClean="0"/>
              <a:t>04/11/2024</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365191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56EDADC-4B72-4803-B620-A29BBC9055BC}" type="datetimeFigureOut">
              <a:rPr lang="es-ES" smtClean="0"/>
              <a:t>04/11/2024</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8121285-A00D-4B27-9195-1E31796894CB}" type="slidenum">
              <a:rPr lang="es-ES" smtClean="0"/>
              <a:t>‹Nº›</a:t>
            </a:fld>
            <a:endParaRPr lang="es-ES"/>
          </a:p>
        </p:txBody>
      </p:sp>
    </p:spTree>
    <p:extLst>
      <p:ext uri="{BB962C8B-B14F-4D97-AF65-F5344CB8AC3E}">
        <p14:creationId xmlns:p14="http://schemas.microsoft.com/office/powerpoint/2010/main" val="37138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56EDADC-4B72-4803-B620-A29BBC9055BC}" type="datetimeFigureOut">
              <a:rPr lang="es-ES" smtClean="0"/>
              <a:t>04/11/2024</a:t>
            </a:fld>
            <a:endParaRPr lang="es-E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8121285-A00D-4B27-9195-1E31796894CB}" type="slidenum">
              <a:rPr lang="es-ES" smtClean="0"/>
              <a:t>‹Nº›</a:t>
            </a:fld>
            <a:endParaRPr lang="es-ES"/>
          </a:p>
        </p:txBody>
      </p:sp>
    </p:spTree>
    <p:extLst>
      <p:ext uri="{BB962C8B-B14F-4D97-AF65-F5344CB8AC3E}">
        <p14:creationId xmlns:p14="http://schemas.microsoft.com/office/powerpoint/2010/main" val="1989041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UY" sz="4000" dirty="0" smtClean="0"/>
              <a:t>Intervención con Poblaciones migrantes</a:t>
            </a:r>
            <a:endParaRPr lang="es-ES" sz="4000" dirty="0"/>
          </a:p>
        </p:txBody>
      </p:sp>
      <p:sp>
        <p:nvSpPr>
          <p:cNvPr id="3" name="2 Subtítulo"/>
          <p:cNvSpPr>
            <a:spLocks noGrp="1"/>
          </p:cNvSpPr>
          <p:nvPr>
            <p:ph type="subTitle" idx="1"/>
          </p:nvPr>
        </p:nvSpPr>
        <p:spPr/>
        <p:txBody>
          <a:bodyPr>
            <a:normAutofit/>
          </a:bodyPr>
          <a:lstStyle/>
          <a:p>
            <a:r>
              <a:rPr lang="es-UY" sz="2000" b="1" dirty="0" smtClean="0"/>
              <a:t>Trabajo Social</a:t>
            </a:r>
            <a:endParaRPr lang="es-ES" sz="2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p:txBody>
          <a:bodyPr>
            <a:normAutofit/>
          </a:bodyPr>
          <a:lstStyle/>
          <a:p>
            <a:r>
              <a:rPr lang="es-ES" sz="2000" dirty="0"/>
              <a:t>En cuanto al trabajo social internacional, </a:t>
            </a:r>
            <a:r>
              <a:rPr lang="es-ES" sz="2000" dirty="0" smtClean="0"/>
              <a:t>cuatro dimensiones</a:t>
            </a:r>
            <a:r>
              <a:rPr lang="es-ES" sz="2000" dirty="0"/>
              <a:t>: </a:t>
            </a:r>
            <a:endParaRPr lang="es-ES" sz="2000" dirty="0" smtClean="0"/>
          </a:p>
          <a:p>
            <a:pPr lvl="1"/>
            <a:r>
              <a:rPr lang="es-ES" sz="2000" dirty="0" smtClean="0"/>
              <a:t>prácticas </a:t>
            </a:r>
            <a:r>
              <a:rPr lang="es-ES" sz="2000" dirty="0"/>
              <a:t>domésticas internacionalmente relacionadas y </a:t>
            </a:r>
            <a:r>
              <a:rPr lang="es-ES" sz="2000" dirty="0" smtClean="0"/>
              <a:t>su defensa</a:t>
            </a:r>
            <a:r>
              <a:rPr lang="es-ES" sz="2000" dirty="0"/>
              <a:t>, </a:t>
            </a:r>
            <a:endParaRPr lang="es-ES" sz="2000" dirty="0" smtClean="0"/>
          </a:p>
          <a:p>
            <a:pPr lvl="1"/>
            <a:r>
              <a:rPr lang="es-ES" sz="2000" dirty="0" smtClean="0"/>
              <a:t>intercambio </a:t>
            </a:r>
            <a:r>
              <a:rPr lang="es-ES" sz="2000" dirty="0"/>
              <a:t>profesional, </a:t>
            </a:r>
            <a:endParaRPr lang="es-ES" sz="2000" dirty="0" smtClean="0"/>
          </a:p>
          <a:p>
            <a:pPr lvl="1"/>
            <a:r>
              <a:rPr lang="es-ES" sz="2000" dirty="0" smtClean="0"/>
              <a:t>práctica </a:t>
            </a:r>
            <a:r>
              <a:rPr lang="es-ES" sz="2000" dirty="0"/>
              <a:t>internacional, </a:t>
            </a:r>
            <a:r>
              <a:rPr lang="es-ES" sz="2000" dirty="0" smtClean="0"/>
              <a:t>y</a:t>
            </a:r>
          </a:p>
          <a:p>
            <a:pPr lvl="1"/>
            <a:r>
              <a:rPr lang="es-ES" sz="2000" dirty="0" smtClean="0"/>
              <a:t> </a:t>
            </a:r>
            <a:r>
              <a:rPr lang="es-ES" sz="2000" dirty="0"/>
              <a:t>desarrollo </a:t>
            </a:r>
            <a:r>
              <a:rPr lang="es-ES" sz="2000" dirty="0" smtClean="0"/>
              <a:t>de políticas </a:t>
            </a:r>
            <a:r>
              <a:rPr lang="es-ES" sz="2000" dirty="0"/>
              <a:t>internacionales y de apoyo (</a:t>
            </a:r>
            <a:r>
              <a:rPr lang="es-ES" sz="2000" dirty="0" err="1"/>
              <a:t>Healy</a:t>
            </a:r>
            <a:r>
              <a:rPr lang="es-ES" sz="2000" dirty="0"/>
              <a:t>, 2007). </a:t>
            </a:r>
            <a:endParaRPr lang="es-UY" sz="2000" dirty="0"/>
          </a:p>
        </p:txBody>
      </p:sp>
    </p:spTree>
    <p:extLst>
      <p:ext uri="{BB962C8B-B14F-4D97-AF65-F5344CB8AC3E}">
        <p14:creationId xmlns:p14="http://schemas.microsoft.com/office/powerpoint/2010/main" val="1239002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p:txBody>
          <a:bodyPr>
            <a:normAutofit/>
          </a:bodyPr>
          <a:lstStyle/>
          <a:p>
            <a:r>
              <a:rPr lang="es-ES" sz="2000" dirty="0"/>
              <a:t>El trabajo </a:t>
            </a:r>
            <a:r>
              <a:rPr lang="es-ES" sz="2000" dirty="0" smtClean="0"/>
              <a:t>social internacional </a:t>
            </a:r>
            <a:r>
              <a:rPr lang="es-ES" sz="2000" dirty="0"/>
              <a:t>incluye actividades </a:t>
            </a:r>
            <a:r>
              <a:rPr lang="es-ES" sz="2000" dirty="0" smtClean="0"/>
              <a:t>como:</a:t>
            </a:r>
          </a:p>
          <a:p>
            <a:pPr lvl="1"/>
            <a:r>
              <a:rPr lang="es-ES" sz="2000" dirty="0" smtClean="0"/>
              <a:t> </a:t>
            </a:r>
            <a:r>
              <a:rPr lang="es-ES" sz="2000" dirty="0"/>
              <a:t>el trabajo en agencias de </a:t>
            </a:r>
            <a:r>
              <a:rPr lang="es-ES" sz="2000" dirty="0" smtClean="0"/>
              <a:t>desarrollo del </a:t>
            </a:r>
            <a:r>
              <a:rPr lang="es-ES" sz="2000" dirty="0"/>
              <a:t>Sur (ONGD), </a:t>
            </a:r>
            <a:endParaRPr lang="es-ES" sz="2000" dirty="0" smtClean="0"/>
          </a:p>
          <a:p>
            <a:pPr lvl="1"/>
            <a:r>
              <a:rPr lang="es-ES" sz="2000" dirty="0" smtClean="0"/>
              <a:t>trabajo </a:t>
            </a:r>
            <a:r>
              <a:rPr lang="es-ES" sz="2000" dirty="0"/>
              <a:t>en agencias oficiales internacionales de desarrollo</a:t>
            </a:r>
            <a:r>
              <a:rPr lang="es-ES" sz="2000" dirty="0" smtClean="0"/>
              <a:t>,</a:t>
            </a:r>
            <a:r>
              <a:rPr lang="es-UY" sz="2000" dirty="0" smtClean="0"/>
              <a:t> </a:t>
            </a:r>
          </a:p>
          <a:p>
            <a:pPr lvl="1"/>
            <a:r>
              <a:rPr lang="es-ES" sz="2000" dirty="0" smtClean="0"/>
              <a:t>el </a:t>
            </a:r>
            <a:r>
              <a:rPr lang="es-ES" sz="2000" dirty="0"/>
              <a:t>trabajo sobre temáticas transnacionales </a:t>
            </a:r>
            <a:r>
              <a:rPr lang="es-ES" sz="2000" dirty="0" smtClean="0"/>
              <a:t>y</a:t>
            </a:r>
          </a:p>
          <a:p>
            <a:pPr lvl="1"/>
            <a:r>
              <a:rPr lang="es-ES" sz="2000" dirty="0" smtClean="0"/>
              <a:t> </a:t>
            </a:r>
            <a:r>
              <a:rPr lang="es-ES" sz="2000" dirty="0"/>
              <a:t>el trabajo para </a:t>
            </a:r>
            <a:r>
              <a:rPr lang="es-ES" sz="2000" dirty="0" smtClean="0"/>
              <a:t>organizaciones de </a:t>
            </a:r>
            <a:r>
              <a:rPr lang="es-ES" sz="2000" dirty="0"/>
              <a:t>trabajo social internacional (</a:t>
            </a:r>
            <a:r>
              <a:rPr lang="es-ES" sz="2000" dirty="0" err="1"/>
              <a:t>Payne</a:t>
            </a:r>
            <a:r>
              <a:rPr lang="es-ES" sz="2000" dirty="0"/>
              <a:t> y </a:t>
            </a:r>
            <a:r>
              <a:rPr lang="es-ES" sz="2000" dirty="0" err="1"/>
              <a:t>Askeland</a:t>
            </a:r>
            <a:r>
              <a:rPr lang="es-ES" sz="2000" dirty="0"/>
              <a:t>, 2008)</a:t>
            </a:r>
          </a:p>
        </p:txBody>
      </p:sp>
    </p:spTree>
    <p:extLst>
      <p:ext uri="{BB962C8B-B14F-4D97-AF65-F5344CB8AC3E}">
        <p14:creationId xmlns:p14="http://schemas.microsoft.com/office/powerpoint/2010/main" val="220394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971601" y="2133600"/>
            <a:ext cx="7562800" cy="3959696"/>
          </a:xfrm>
        </p:spPr>
        <p:txBody>
          <a:bodyPr>
            <a:normAutofit/>
          </a:bodyPr>
          <a:lstStyle/>
          <a:p>
            <a:r>
              <a:rPr lang="es-ES" sz="2000" dirty="0" err="1"/>
              <a:t>Healy</a:t>
            </a:r>
            <a:r>
              <a:rPr lang="es-ES" sz="2000" dirty="0"/>
              <a:t> (2007) insiste en que el conocimiento internacional </a:t>
            </a:r>
            <a:r>
              <a:rPr lang="es-ES" sz="2000" dirty="0" smtClean="0"/>
              <a:t>es esencial </a:t>
            </a:r>
            <a:r>
              <a:rPr lang="es-ES" sz="2000" dirty="0"/>
              <a:t>para el trabajo social competente con inmigrantes y </a:t>
            </a:r>
            <a:r>
              <a:rPr lang="es-ES" sz="2000" dirty="0" smtClean="0"/>
              <a:t>familias transnacionales</a:t>
            </a:r>
            <a:r>
              <a:rPr lang="es-ES" sz="2000" dirty="0"/>
              <a:t>, y poder conectar los problemas domésticos y globales</a:t>
            </a:r>
            <a:r>
              <a:rPr lang="es-ES" sz="2000" dirty="0" smtClean="0"/>
              <a:t>, dado </a:t>
            </a:r>
            <a:r>
              <a:rPr lang="es-ES" sz="2000" dirty="0"/>
              <a:t>que –como ella dice– “no existe el trabajo social puramente d</a:t>
            </a:r>
            <a:r>
              <a:rPr lang="es-ES" sz="2000" dirty="0" smtClean="0"/>
              <a:t>oméstico o local </a:t>
            </a:r>
            <a:r>
              <a:rPr lang="es-ES" sz="2000" dirty="0"/>
              <a:t>en el siglo XXI” (</a:t>
            </a:r>
            <a:r>
              <a:rPr lang="es-ES" sz="2000" dirty="0" err="1"/>
              <a:t>Healy</a:t>
            </a:r>
            <a:r>
              <a:rPr lang="es-ES" sz="2000" dirty="0"/>
              <a:t>, 2004: 64). Ello cobra especial relevancia </a:t>
            </a:r>
            <a:r>
              <a:rPr lang="es-ES" sz="2000" dirty="0" smtClean="0"/>
              <a:t>si tenemos </a:t>
            </a:r>
            <a:r>
              <a:rPr lang="es-ES" sz="2000" dirty="0"/>
              <a:t>en cuenta la </a:t>
            </a:r>
            <a:r>
              <a:rPr lang="es-ES" sz="2000" dirty="0" smtClean="0"/>
              <a:t> necesidad </a:t>
            </a:r>
            <a:r>
              <a:rPr lang="es-ES" sz="2000" dirty="0"/>
              <a:t>de incorporar la comprensión de </a:t>
            </a:r>
            <a:r>
              <a:rPr lang="es-ES" sz="2000" dirty="0" smtClean="0"/>
              <a:t>la dimensión </a:t>
            </a:r>
            <a:r>
              <a:rPr lang="es-ES" sz="2000" dirty="0"/>
              <a:t>transnacional de las familias migrantes (</a:t>
            </a:r>
            <a:r>
              <a:rPr lang="es-ES" sz="2000" dirty="0" err="1"/>
              <a:t>Baldassar</a:t>
            </a:r>
            <a:r>
              <a:rPr lang="es-ES" sz="2000" dirty="0"/>
              <a:t> y Merla, 2014) </a:t>
            </a:r>
            <a:r>
              <a:rPr lang="es-ES" sz="2000" dirty="0" smtClean="0"/>
              <a:t>o el </a:t>
            </a:r>
            <a:r>
              <a:rPr lang="es-ES" sz="2000" dirty="0"/>
              <a:t>papel que juegan las remesas en sus economías domésticas y hogares</a:t>
            </a:r>
            <a:endParaRPr lang="es-UY" sz="2000" dirty="0"/>
          </a:p>
        </p:txBody>
      </p:sp>
    </p:spTree>
    <p:extLst>
      <p:ext uri="{BB962C8B-B14F-4D97-AF65-F5344CB8AC3E}">
        <p14:creationId xmlns:p14="http://schemas.microsoft.com/office/powerpoint/2010/main" val="488828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1331641" y="2133600"/>
            <a:ext cx="7202760" cy="4175720"/>
          </a:xfrm>
        </p:spPr>
        <p:txBody>
          <a:bodyPr>
            <a:normAutofit fontScale="92500" lnSpcReduction="10000"/>
          </a:bodyPr>
          <a:lstStyle/>
          <a:p>
            <a:r>
              <a:rPr lang="es-ES" dirty="0" err="1"/>
              <a:t>Boccagni</a:t>
            </a:r>
            <a:r>
              <a:rPr lang="es-ES" dirty="0"/>
              <a:t>, </a:t>
            </a:r>
            <a:r>
              <a:rPr lang="es-ES" dirty="0" err="1" smtClean="0"/>
              <a:t>Righard</a:t>
            </a:r>
            <a:r>
              <a:rPr lang="es-ES" dirty="0" smtClean="0"/>
              <a:t> y </a:t>
            </a:r>
            <a:r>
              <a:rPr lang="es-ES" dirty="0" err="1"/>
              <a:t>Bolzman</a:t>
            </a:r>
            <a:r>
              <a:rPr lang="es-ES" dirty="0"/>
              <a:t> (2015) plantean que, en paralelo con la </a:t>
            </a:r>
            <a:r>
              <a:rPr lang="es-ES" dirty="0" smtClean="0"/>
              <a:t>transnacionalización </a:t>
            </a:r>
            <a:r>
              <a:rPr lang="es-ES" dirty="0"/>
              <a:t>de </a:t>
            </a:r>
            <a:r>
              <a:rPr lang="es-ES" dirty="0" smtClean="0"/>
              <a:t>las sociedades </a:t>
            </a:r>
            <a:r>
              <a:rPr lang="es-ES" dirty="0"/>
              <a:t>en el contexto de la globalización, se hace también necesario </a:t>
            </a:r>
            <a:r>
              <a:rPr lang="es-ES" dirty="0" smtClean="0"/>
              <a:t>dar una </a:t>
            </a:r>
            <a:r>
              <a:rPr lang="es-ES" dirty="0"/>
              <a:t>dimensión transnacional al trabajo social y, muy particularmente, </a:t>
            </a:r>
            <a:r>
              <a:rPr lang="es-ES" dirty="0" smtClean="0"/>
              <a:t>al trabajo </a:t>
            </a:r>
            <a:r>
              <a:rPr lang="es-ES" dirty="0"/>
              <a:t>social con poblaciones inmigrantes, en la medida en que </a:t>
            </a:r>
            <a:r>
              <a:rPr lang="es-ES" dirty="0" smtClean="0"/>
              <a:t>sus necesidades </a:t>
            </a:r>
            <a:r>
              <a:rPr lang="es-ES" dirty="0"/>
              <a:t>involucran a contextos de vida significativos en sus países </a:t>
            </a:r>
            <a:r>
              <a:rPr lang="es-ES" dirty="0" smtClean="0"/>
              <a:t>de origen </a:t>
            </a:r>
            <a:r>
              <a:rPr lang="es-ES" dirty="0"/>
              <a:t>(</a:t>
            </a:r>
            <a:r>
              <a:rPr lang="es-ES" dirty="0" err="1"/>
              <a:t>Boccagni</a:t>
            </a:r>
            <a:r>
              <a:rPr lang="es-ES" dirty="0"/>
              <a:t> et al., 2015, p. 315). </a:t>
            </a:r>
            <a:endParaRPr lang="es-ES" dirty="0" smtClean="0"/>
          </a:p>
          <a:p>
            <a:r>
              <a:rPr lang="es-ES" dirty="0" smtClean="0"/>
              <a:t>El </a:t>
            </a:r>
            <a:r>
              <a:rPr lang="es-ES" dirty="0"/>
              <a:t>trabajo social </a:t>
            </a:r>
            <a:r>
              <a:rPr lang="es-ES" dirty="0" smtClean="0"/>
              <a:t>transnacional implicaría</a:t>
            </a:r>
            <a:r>
              <a:rPr lang="es-ES" dirty="0"/>
              <a:t>, además de tener en cuenta los entornos de vida de los clientes </a:t>
            </a:r>
            <a:r>
              <a:rPr lang="es-ES" dirty="0" smtClean="0"/>
              <a:t>y las </a:t>
            </a:r>
            <a:r>
              <a:rPr lang="es-ES" dirty="0"/>
              <a:t>redes relevantes, un seguimiento de las interacciones entre </a:t>
            </a:r>
            <a:r>
              <a:rPr lang="es-ES" dirty="0" smtClean="0"/>
              <a:t>los inmigrantes </a:t>
            </a:r>
            <a:r>
              <a:rPr lang="es-ES" dirty="0"/>
              <a:t>y sus contactos en otros lugares, así como formas </a:t>
            </a:r>
            <a:r>
              <a:rPr lang="es-ES" dirty="0" smtClean="0"/>
              <a:t>de colaboración </a:t>
            </a:r>
            <a:r>
              <a:rPr lang="es-ES" dirty="0"/>
              <a:t>virtual y transfronteriza entre agencias y profesionales en </a:t>
            </a:r>
            <a:r>
              <a:rPr lang="es-ES" dirty="0" smtClean="0"/>
              <a:t>otros países</a:t>
            </a:r>
            <a:r>
              <a:rPr lang="es-ES" dirty="0"/>
              <a:t>, lo que implica adquirir las habilidades necesarias para usar las TIC </a:t>
            </a:r>
            <a:r>
              <a:rPr lang="es-ES" dirty="0" smtClean="0"/>
              <a:t>o desarrollar </a:t>
            </a:r>
            <a:r>
              <a:rPr lang="es-ES" dirty="0"/>
              <a:t>infraestructuras adecuadas (2015: 316)</a:t>
            </a:r>
            <a:endParaRPr lang="es-UY" dirty="0"/>
          </a:p>
        </p:txBody>
      </p:sp>
    </p:spTree>
    <p:extLst>
      <p:ext uri="{BB962C8B-B14F-4D97-AF65-F5344CB8AC3E}">
        <p14:creationId xmlns:p14="http://schemas.microsoft.com/office/powerpoint/2010/main" val="3611559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2. </a:t>
            </a:r>
            <a:r>
              <a:rPr lang="es-ES" sz="3600" dirty="0" smtClean="0"/>
              <a:t>El Trabajo Social con migrantes en España</a:t>
            </a:r>
            <a:endParaRPr lang="es-ES" sz="3600" dirty="0"/>
          </a:p>
        </p:txBody>
      </p:sp>
      <p:sp>
        <p:nvSpPr>
          <p:cNvPr id="3" name="2 Marcador de contenido"/>
          <p:cNvSpPr>
            <a:spLocks noGrp="1"/>
          </p:cNvSpPr>
          <p:nvPr>
            <p:ph idx="1"/>
          </p:nvPr>
        </p:nvSpPr>
        <p:spPr>
          <a:xfrm>
            <a:off x="1043609" y="2133600"/>
            <a:ext cx="7490792" cy="4103712"/>
          </a:xfrm>
        </p:spPr>
        <p:txBody>
          <a:bodyPr>
            <a:normAutofit/>
          </a:bodyPr>
          <a:lstStyle/>
          <a:p>
            <a:r>
              <a:rPr lang="es-ES" sz="2000" dirty="0"/>
              <a:t>A</a:t>
            </a:r>
            <a:r>
              <a:rPr lang="es-ES" sz="2000" dirty="0" smtClean="0"/>
              <a:t> pesar de ser muy posiblemente unos de los profesionales sociales con mayor contacto con la población inmigrante, las y los trabajadores sociales no han generado una apreciable producción metodológica sobre su labor que se haya plasmado en la literatura especializada. Algunas aportaciones desde el trabajo social han conectado el ámbito de las políticas sociales o el sistema de servicios sociales con la inmigración, pero no se han prodigado las propuestas en el campo de la intervención</a:t>
            </a:r>
            <a:r>
              <a:rPr lang="es-ES" dirty="0" smtClean="0"/>
              <a:t>.</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UY" sz="2000" dirty="0" smtClean="0"/>
              <a:t>Si bien se han escrito varios manuales</a:t>
            </a:r>
            <a:r>
              <a:rPr lang="es-ES" sz="2000" dirty="0" smtClean="0"/>
              <a:t> estos trabajos muestran las dificultades para articular una propuesta metodológica al margen de las metodologías ya conocidas y, sobre todo, de actuar con población inmigrante de una manera sensiblemente diferente a como lo haríamos con otros grupos de población</a:t>
            </a:r>
            <a:r>
              <a:rPr lang="es-ES" dirty="0" smtClean="0"/>
              <a:t>.</a:t>
            </a:r>
            <a:endParaRPr lang="es-E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96752"/>
            <a:ext cx="8229600" cy="4929411"/>
          </a:xfrm>
        </p:spPr>
        <p:txBody>
          <a:bodyPr>
            <a:noAutofit/>
          </a:bodyPr>
          <a:lstStyle/>
          <a:p>
            <a:r>
              <a:rPr lang="es-ES" sz="2000" dirty="0" smtClean="0"/>
              <a:t>el trabajo social cotidiano con migrantes y refugiados desde los servicios sociales y las entidades del Tercer Sector en España viene estando marcado por los profesionales que trabajan en programas, áreas, servicios y recursos tan diversos como:</a:t>
            </a:r>
          </a:p>
          <a:p>
            <a:pPr lvl="1"/>
            <a:r>
              <a:rPr lang="es-ES" sz="2000" dirty="0" smtClean="0"/>
              <a:t> los de acogida e información, </a:t>
            </a:r>
          </a:p>
          <a:p>
            <a:pPr lvl="1"/>
            <a:r>
              <a:rPr lang="es-ES" sz="2000" dirty="0" smtClean="0"/>
              <a:t>integración social, </a:t>
            </a:r>
          </a:p>
          <a:p>
            <a:pPr lvl="1"/>
            <a:r>
              <a:rPr lang="es-ES" sz="2000" dirty="0" smtClean="0"/>
              <a:t>reagrupamiento familiar, </a:t>
            </a:r>
          </a:p>
          <a:p>
            <a:pPr lvl="1"/>
            <a:r>
              <a:rPr lang="es-ES" sz="2000" dirty="0" smtClean="0"/>
              <a:t>orientación jurídica, inserción laboral, </a:t>
            </a:r>
          </a:p>
          <a:p>
            <a:pPr lvl="1"/>
            <a:r>
              <a:rPr lang="es-ES" sz="2000" dirty="0" smtClean="0"/>
              <a:t>lucha contra la discriminación y el racismo, </a:t>
            </a:r>
          </a:p>
          <a:p>
            <a:pPr lvl="1"/>
            <a:r>
              <a:rPr lang="es-ES" sz="2000" dirty="0" smtClean="0"/>
              <a:t>viviendas tuteladas o albergues y centros de estancia temporal para inmigrantes, </a:t>
            </a:r>
          </a:p>
          <a:p>
            <a:pPr lvl="1"/>
            <a:r>
              <a:rPr lang="es-UY" sz="2000" dirty="0" smtClean="0"/>
              <a:t>Etc.</a:t>
            </a:r>
            <a:endParaRPr lang="es-E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9" y="624110"/>
            <a:ext cx="7130752" cy="1280890"/>
          </a:xfrm>
        </p:spPr>
        <p:txBody>
          <a:bodyPr>
            <a:normAutofit fontScale="90000"/>
          </a:bodyPr>
          <a:lstStyle/>
          <a:p>
            <a:r>
              <a:rPr lang="es-ES" sz="2400" dirty="0" smtClean="0"/>
              <a:t>3. </a:t>
            </a:r>
            <a:r>
              <a:rPr lang="es-ES" sz="2700" dirty="0" smtClean="0"/>
              <a:t>NUEVAS PROPUESTAS EN EL TRABAJO SOCIAL CON MIGRANTES Y REFUGIADOS DENTRO Y FUERA DE ESPAÑA </a:t>
            </a:r>
            <a:endParaRPr lang="es-ES" sz="2700" dirty="0"/>
          </a:p>
        </p:txBody>
      </p:sp>
      <p:sp>
        <p:nvSpPr>
          <p:cNvPr id="3" name="2 Marcador de contenido"/>
          <p:cNvSpPr>
            <a:spLocks noGrp="1"/>
          </p:cNvSpPr>
          <p:nvPr>
            <p:ph idx="1"/>
          </p:nvPr>
        </p:nvSpPr>
        <p:spPr>
          <a:xfrm>
            <a:off x="611560" y="2924945"/>
            <a:ext cx="8229600" cy="2952328"/>
          </a:xfrm>
        </p:spPr>
        <p:txBody>
          <a:bodyPr>
            <a:normAutofit/>
          </a:bodyPr>
          <a:lstStyle/>
          <a:p>
            <a:r>
              <a:rPr lang="es-ES" sz="2000" dirty="0" smtClean="0"/>
              <a:t>las propuestas de trabajo social con migrantes y refugiados de los últimos años recuperan elementos de la tradición del trabajo social, relacionados con el trabajo comunitario, la creación de redes o de grupos de ayuda mutua y auto-ayuda, mientras que otras incorporan enfoques de empoderamiento, capacidades, derechos o género.</a:t>
            </a:r>
            <a:endParaRPr lang="es-E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609" y="2133600"/>
            <a:ext cx="7490792" cy="3777622"/>
          </a:xfrm>
        </p:spPr>
        <p:txBody>
          <a:bodyPr>
            <a:normAutofit/>
          </a:bodyPr>
          <a:lstStyle/>
          <a:p>
            <a:r>
              <a:rPr lang="es-ES" sz="2000" dirty="0" smtClean="0"/>
              <a:t>Navarro, desde su experiencia de trabajo con refugiados en Grecia, formula diferentes fases de intervención que constituyen en sí una guía profesional:</a:t>
            </a:r>
          </a:p>
          <a:p>
            <a:pPr lvl="1"/>
            <a:r>
              <a:rPr lang="es-ES" sz="2000" dirty="0" smtClean="0"/>
              <a:t>1) En la fase de transición: cubrir las necesidades básicas, su seguridad y protección;</a:t>
            </a:r>
          </a:p>
          <a:p>
            <a:pPr lvl="1"/>
            <a:r>
              <a:rPr lang="es-ES" sz="2000" dirty="0" smtClean="0"/>
              <a:t>2) En el lugar de destino: atender los aspectos laborales, jurídicos, formativos, lingüísticos y sociales que den respuesta a sus necesidades económicas, residenciales y </a:t>
            </a:r>
            <a:r>
              <a:rPr lang="es-ES" sz="2000" dirty="0" err="1" smtClean="0"/>
              <a:t>sociolaborales</a:t>
            </a:r>
            <a:r>
              <a:rPr lang="es-ES" sz="2000" dirty="0" smtClean="0"/>
              <a:t>;</a:t>
            </a:r>
            <a:endParaRPr lang="es-E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609" y="2133600"/>
            <a:ext cx="7490792" cy="3777622"/>
          </a:xfrm>
        </p:spPr>
        <p:txBody>
          <a:bodyPr>
            <a:normAutofit/>
          </a:bodyPr>
          <a:lstStyle/>
          <a:p>
            <a:r>
              <a:rPr lang="es-ES" sz="2000" dirty="0" smtClean="0"/>
              <a:t>En cuanto al enfoque de género, éste es, sin duda, otro de los aportes imprescindibles para el trabajo social con poblaciones inmigrantes y el diseño de metodologías y programas de intervención.</a:t>
            </a:r>
          </a:p>
          <a:p>
            <a:r>
              <a:rPr lang="es-ES" sz="2000" dirty="0" smtClean="0"/>
              <a:t>la labor del profesional se sitúa en la intersección de la provisión de servicios, la defensa y la organización comunitaria, potenciando la capacidad de migrantes y refugiados para generar cambios sociales y políticos, al tiempo que promoviendo sus propias narrativas (</a:t>
            </a:r>
            <a:r>
              <a:rPr lang="es-ES" sz="2000" dirty="0" err="1" smtClean="0"/>
              <a:t>Haidar</a:t>
            </a:r>
            <a:r>
              <a:rPr lang="es-ES" sz="2000" dirty="0" smtClean="0"/>
              <a:t>, 2017</a:t>
            </a:r>
            <a:r>
              <a:rPr lang="es-ES" dirty="0" smtClean="0"/>
              <a:t>)</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dirty="0" smtClean="0"/>
              <a:t>La intervención con población inmigrante y refugiada ha sido un componente fundamental en los orígenes del trabajo social.</a:t>
            </a:r>
          </a:p>
          <a:p>
            <a:r>
              <a:rPr lang="es-UY" dirty="0" err="1" smtClean="0"/>
              <a:t>Lacomba</a:t>
            </a:r>
            <a:r>
              <a:rPr lang="es-UY" dirty="0" smtClean="0"/>
              <a:t> “</a:t>
            </a:r>
            <a:r>
              <a:rPr lang="es-ES" dirty="0" smtClean="0"/>
              <a:t>principal hipótesis en este artículo es que, pese a ciertos avances teóricos y metodológicos, pero contando también con significativas potencialidades, el trabajo social con migrantes y refugiados – al menos en el caso español– sigue falto de una propuesta coherente y suficientemente articulada”</a:t>
            </a:r>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31641" y="624110"/>
            <a:ext cx="7202760" cy="1280890"/>
          </a:xfrm>
        </p:spPr>
        <p:txBody>
          <a:bodyPr>
            <a:normAutofit/>
          </a:bodyPr>
          <a:lstStyle/>
          <a:p>
            <a:r>
              <a:rPr lang="es-ES" sz="2000" dirty="0" smtClean="0"/>
              <a:t>4. CONTRADICCIONES, DILEMAS Y EL PAPEL DE LA ÉTICA EN EL TRABAJO SOCIAL CON MIGRANTES Y REFUGIADOS </a:t>
            </a:r>
            <a:endParaRPr lang="es-ES" sz="2000" dirty="0"/>
          </a:p>
        </p:txBody>
      </p:sp>
      <p:sp>
        <p:nvSpPr>
          <p:cNvPr id="3" name="2 Marcador de contenido"/>
          <p:cNvSpPr>
            <a:spLocks noGrp="1"/>
          </p:cNvSpPr>
          <p:nvPr>
            <p:ph idx="1"/>
          </p:nvPr>
        </p:nvSpPr>
        <p:spPr>
          <a:xfrm>
            <a:off x="457200" y="1905000"/>
            <a:ext cx="8229600" cy="4548336"/>
          </a:xfrm>
        </p:spPr>
        <p:txBody>
          <a:bodyPr>
            <a:normAutofit/>
          </a:bodyPr>
          <a:lstStyle/>
          <a:p>
            <a:r>
              <a:rPr lang="es-ES" sz="2000" dirty="0" err="1" smtClean="0"/>
              <a:t>Franzé</a:t>
            </a:r>
            <a:r>
              <a:rPr lang="es-ES" sz="2000" dirty="0" smtClean="0"/>
              <a:t>, </a:t>
            </a:r>
            <a:r>
              <a:rPr lang="es-ES" sz="2000" dirty="0" err="1" smtClean="0"/>
              <a:t>Casellas</a:t>
            </a:r>
            <a:r>
              <a:rPr lang="es-ES" sz="2000" dirty="0" smtClean="0"/>
              <a:t> y Gregorio (1999) sintetizaron los principales dilemas a los que se enfrenta la intervención en el ámbito de la migración y el refugio: </a:t>
            </a:r>
            <a:endParaRPr lang="es-ES" sz="2000" dirty="0" smtClean="0"/>
          </a:p>
          <a:p>
            <a:pPr marL="0" indent="0">
              <a:buNone/>
            </a:pPr>
            <a:endParaRPr lang="es-ES" sz="2000" dirty="0" smtClean="0"/>
          </a:p>
          <a:p>
            <a:pPr lvl="1"/>
            <a:r>
              <a:rPr lang="es-ES" sz="2000" dirty="0" smtClean="0"/>
              <a:t>dilema </a:t>
            </a:r>
            <a:r>
              <a:rPr lang="es-ES" sz="2000" dirty="0" smtClean="0"/>
              <a:t>de la financiación en torno a la escasez de recursos y la posibilidad de destinarlos a inmigrantes irregulares;</a:t>
            </a:r>
          </a:p>
          <a:p>
            <a:pPr lvl="1"/>
            <a:r>
              <a:rPr lang="es-ES" sz="2000" dirty="0" smtClean="0"/>
              <a:t>dilema público/privado, o quién debe responsabilizarse de la atención a los inmigrantes;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971601" y="2133600"/>
            <a:ext cx="7562800" cy="3777622"/>
          </a:xfrm>
        </p:spPr>
        <p:txBody>
          <a:bodyPr/>
          <a:lstStyle/>
          <a:p>
            <a:r>
              <a:rPr lang="es-ES" sz="2000" dirty="0"/>
              <a:t>potenciación del asistencialismo con una acción limitada a la prestación de ayuda; </a:t>
            </a:r>
          </a:p>
          <a:p>
            <a:r>
              <a:rPr lang="es-ES" sz="2000" dirty="0"/>
              <a:t>dilema entre la acción generalista y especializada, o la discusión sobre si se ha de emplear una serie de programas o una metodología particular de intervención con inmigrantes; </a:t>
            </a:r>
          </a:p>
          <a:p>
            <a:r>
              <a:rPr lang="es-ES" sz="2000" dirty="0"/>
              <a:t>la variable cultural como elemento central o no de la intervención. </a:t>
            </a:r>
          </a:p>
          <a:p>
            <a:endParaRPr lang="es-UY" dirty="0"/>
          </a:p>
        </p:txBody>
      </p:sp>
    </p:spTree>
    <p:extLst>
      <p:ext uri="{BB962C8B-B14F-4D97-AF65-F5344CB8AC3E}">
        <p14:creationId xmlns:p14="http://schemas.microsoft.com/office/powerpoint/2010/main" val="4187858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1259633" y="2133600"/>
            <a:ext cx="7274768" cy="3777622"/>
          </a:xfrm>
        </p:spPr>
        <p:txBody>
          <a:bodyPr>
            <a:normAutofit/>
          </a:bodyPr>
          <a:lstStyle/>
          <a:p>
            <a:r>
              <a:rPr lang="es-ES" sz="2000" dirty="0" smtClean="0"/>
              <a:t>El trabajo social se enfrenta al problema de la creación de nuevas formas de intervención que tengan en cuenta la creciente movilidad transfronteriza de las personas cuyas vidas  tienen lugar simultáneamente entre varios lugares, pero este sigue proyectando una mirada muy localizada que contrasta con la </a:t>
            </a:r>
            <a:r>
              <a:rPr lang="es-ES" sz="2000" dirty="0" err="1" smtClean="0"/>
              <a:t>transnacionalidad</a:t>
            </a:r>
            <a:r>
              <a:rPr lang="es-ES" sz="2000" dirty="0" smtClean="0"/>
              <a:t> de las experiencias de muchos de los migrantes y refugiados</a:t>
            </a:r>
            <a:endParaRPr lang="es-E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00808"/>
            <a:ext cx="8229600" cy="4425355"/>
          </a:xfrm>
        </p:spPr>
        <p:txBody>
          <a:bodyPr>
            <a:normAutofit/>
          </a:bodyPr>
          <a:lstStyle/>
          <a:p>
            <a:r>
              <a:rPr lang="es-ES" sz="2000" dirty="0" smtClean="0"/>
              <a:t>cuando migrantes y refugiados se convierten en potenciales objetos de intervención, su condición principal de desplazados no debe hacer olvidar que su experiencia también se encuentra atravesada por otras dimensiones clave, como el género, la clase o la etnia.</a:t>
            </a:r>
          </a:p>
          <a:p>
            <a:r>
              <a:rPr lang="es-ES" sz="2000" dirty="0" smtClean="0"/>
              <a:t>el contexto político e institucional en el que se desarrolla la acción de los profesionales actúa, sin duda, como un importante corsé que dificulta las posibles innovaciones.</a:t>
            </a:r>
          </a:p>
          <a:p>
            <a:r>
              <a:rPr lang="es-ES" sz="2000" dirty="0" smtClean="0"/>
              <a:t>la ausencia de políticas sociales y de protección de carácter transnacional dirigidas a migrantes y refugiados constituye también una importante barrera para el desempeño de los profesionales</a:t>
            </a:r>
            <a:endParaRPr lang="es-E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Intendencia de Montevideo</a:t>
            </a:r>
            <a:endParaRPr lang="es-ES" dirty="0"/>
          </a:p>
        </p:txBody>
      </p:sp>
      <p:sp>
        <p:nvSpPr>
          <p:cNvPr id="3" name="2 Marcador de contenido"/>
          <p:cNvSpPr>
            <a:spLocks noGrp="1"/>
          </p:cNvSpPr>
          <p:nvPr>
            <p:ph idx="1"/>
          </p:nvPr>
        </p:nvSpPr>
        <p:spPr/>
        <p:txBody>
          <a:bodyPr/>
          <a:lstStyle/>
          <a:p>
            <a:r>
              <a:rPr lang="es-UY" dirty="0" smtClean="0"/>
              <a:t>Secretaria de Equidad </a:t>
            </a:r>
            <a:r>
              <a:rPr lang="es-UY" dirty="0" err="1" smtClean="0"/>
              <a:t>Etnico</a:t>
            </a:r>
            <a:r>
              <a:rPr lang="es-UY" dirty="0" smtClean="0"/>
              <a:t> racial y poblaciones migrantes</a:t>
            </a:r>
          </a:p>
          <a:p>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1764" y="3429000"/>
            <a:ext cx="8676456" cy="504055"/>
          </a:xfrm>
        </p:spPr>
        <p:txBody>
          <a:bodyPr>
            <a:noAutofit/>
          </a:bodyPr>
          <a:lstStyle/>
          <a:p>
            <a:r>
              <a:rPr lang="es-UY" sz="2400" dirty="0" smtClean="0"/>
              <a:t>Cantidad de consultantes según género y año de consulta</a:t>
            </a:r>
            <a:endParaRPr lang="es-UY" sz="24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4210356"/>
            <a:ext cx="7842077" cy="1728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1 Título"/>
          <p:cNvSpPr txBox="1">
            <a:spLocks/>
          </p:cNvSpPr>
          <p:nvPr/>
        </p:nvSpPr>
        <p:spPr>
          <a:xfrm>
            <a:off x="755576" y="701081"/>
            <a:ext cx="7056784" cy="50405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UY" sz="2400" dirty="0" smtClean="0"/>
              <a:t>Consultantes según género </a:t>
            </a:r>
            <a:endParaRPr lang="es-UY" sz="2400"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1680" y="1234480"/>
            <a:ext cx="5594207"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9195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8748464" cy="1224136"/>
          </a:xfrm>
        </p:spPr>
        <p:txBody>
          <a:bodyPr>
            <a:normAutofit/>
          </a:bodyPr>
          <a:lstStyle/>
          <a:p>
            <a:r>
              <a:rPr lang="es-UY" sz="2800" dirty="0" smtClean="0"/>
              <a:t>Consultantes por grupos de edad</a:t>
            </a:r>
            <a:endParaRPr lang="es-UY" sz="2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5616" y="1844824"/>
            <a:ext cx="6840760" cy="37904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81812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8"/>
            <a:ext cx="8496944" cy="1138138"/>
          </a:xfrm>
        </p:spPr>
        <p:txBody>
          <a:bodyPr>
            <a:noAutofit/>
          </a:bodyPr>
          <a:lstStyle/>
          <a:p>
            <a:r>
              <a:rPr lang="es-UY" sz="2800" dirty="0" smtClean="0"/>
              <a:t>Consultantes según país de nacimiento (2016-2018) en %</a:t>
            </a:r>
            <a:endParaRPr lang="es-UY" sz="2800" dirty="0"/>
          </a:p>
        </p:txBody>
      </p:sp>
      <p:graphicFrame>
        <p:nvGraphicFramePr>
          <p:cNvPr id="7" name="3 Gráfico"/>
          <p:cNvGraphicFramePr>
            <a:graphicFrameLocks/>
          </p:cNvGraphicFramePr>
          <p:nvPr>
            <p:extLst>
              <p:ext uri="{D42A27DB-BD31-4B8C-83A1-F6EECF244321}">
                <p14:modId xmlns:p14="http://schemas.microsoft.com/office/powerpoint/2010/main" val="2493356057"/>
              </p:ext>
            </p:extLst>
          </p:nvPr>
        </p:nvGraphicFramePr>
        <p:xfrm>
          <a:off x="41564" y="1606384"/>
          <a:ext cx="9036496" cy="40324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87121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1143000"/>
          </a:xfrm>
        </p:spPr>
        <p:txBody>
          <a:bodyPr>
            <a:normAutofit fontScale="90000"/>
          </a:bodyPr>
          <a:lstStyle/>
          <a:p>
            <a:r>
              <a:rPr lang="es-UY" sz="3600" dirty="0" smtClean="0"/>
              <a:t>Total de consultantes según continente</a:t>
            </a:r>
            <a:endParaRPr lang="es-UY" sz="3600"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628800"/>
            <a:ext cx="791005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10165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Y" sz="2800" dirty="0" smtClean="0"/>
              <a:t>Consultantes según año de consulta y condición de país de nacimiento (hispanohablante o no)</a:t>
            </a:r>
            <a:endParaRPr lang="es-UY" sz="280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556791"/>
            <a:ext cx="8208912" cy="493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743508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28800"/>
            <a:ext cx="8229600" cy="4497363"/>
          </a:xfrm>
        </p:spPr>
        <p:txBody>
          <a:bodyPr>
            <a:normAutofit/>
          </a:bodyPr>
          <a:lstStyle/>
          <a:p>
            <a:pPr marL="514350" indent="-514350">
              <a:buFont typeface="+mj-lt"/>
              <a:buAutoNum type="arabicPeriod"/>
            </a:pPr>
            <a:r>
              <a:rPr lang="es-ES" dirty="0" smtClean="0"/>
              <a:t>primer apartado del artículo: abordajes más significativos en torno la migración y el refugio</a:t>
            </a:r>
          </a:p>
          <a:p>
            <a:pPr marL="514350" indent="-514350">
              <a:buFont typeface="+mj-lt"/>
              <a:buAutoNum type="arabicPeriod"/>
            </a:pPr>
            <a:r>
              <a:rPr lang="es-ES" dirty="0" smtClean="0"/>
              <a:t>recopila las contribuciones más significativas desde el trabajo social en España.</a:t>
            </a:r>
          </a:p>
          <a:p>
            <a:pPr marL="514350" indent="-514350">
              <a:buFont typeface="+mj-lt"/>
              <a:buAutoNum type="arabicPeriod"/>
            </a:pPr>
            <a:r>
              <a:rPr lang="es-ES" dirty="0" smtClean="0"/>
              <a:t>las corrientes teóricas y metodológicas en el trabajo social con migrantes y refugiados que resultan de mayor interés en la actualidad.</a:t>
            </a:r>
          </a:p>
          <a:p>
            <a:pPr marL="514350" indent="-514350">
              <a:buFont typeface="+mj-lt"/>
              <a:buAutoNum type="arabicPeriod"/>
            </a:pPr>
            <a:r>
              <a:rPr lang="es-ES" dirty="0" smtClean="0"/>
              <a:t>balance de algunos de los dilemas y contradicciones a los que se enfrenta el trabajo social en el ámbito de la inmigración y el refugio.</a:t>
            </a:r>
          </a:p>
          <a:p>
            <a:pPr marL="514350" indent="-514350">
              <a:buFont typeface="+mj-lt"/>
              <a:buAutoNum type="arabicPeriod"/>
            </a:pPr>
            <a:r>
              <a:rPr lang="es-UY" dirty="0" smtClean="0"/>
              <a:t>Uruguay: IM</a:t>
            </a:r>
            <a:endParaRPr lang="es-ES" dirty="0" smtClean="0"/>
          </a:p>
          <a:p>
            <a:pPr marL="514350" indent="-514350">
              <a:buFont typeface="+mj-lt"/>
              <a:buAutoNum type="arabicPeriod"/>
            </a:pPr>
            <a:endParaRPr lang="es-E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Motivos de consulta a la Secretaría</a:t>
            </a:r>
            <a:endParaRPr lang="es-UY"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1412776"/>
            <a:ext cx="5585783"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3" y="3645024"/>
            <a:ext cx="5688632" cy="2209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CuadroTexto"/>
          <p:cNvSpPr txBox="1"/>
          <p:nvPr/>
        </p:nvSpPr>
        <p:spPr>
          <a:xfrm>
            <a:off x="1475656" y="6021288"/>
            <a:ext cx="6768751" cy="523220"/>
          </a:xfrm>
          <a:prstGeom prst="rect">
            <a:avLst/>
          </a:prstGeom>
          <a:noFill/>
        </p:spPr>
        <p:txBody>
          <a:bodyPr wrap="square" rtlCol="0">
            <a:spAutoFit/>
          </a:bodyPr>
          <a:lstStyle/>
          <a:p>
            <a:pPr algn="ctr"/>
            <a:r>
              <a:rPr lang="es-UY" sz="1400" dirty="0" smtClean="0"/>
              <a:t>(*)En 2018 se admite respuesta múltiple (más de un motivo) por tanto el total no es sobre la cantidad total de consultantes sino sobre la cantidad total de respuestas  registradas</a:t>
            </a:r>
            <a:endParaRPr lang="es-UY" sz="1400" dirty="0"/>
          </a:p>
        </p:txBody>
      </p:sp>
    </p:spTree>
    <p:extLst>
      <p:ext uri="{BB962C8B-B14F-4D97-AF65-F5344CB8AC3E}">
        <p14:creationId xmlns:p14="http://schemas.microsoft.com/office/powerpoint/2010/main" val="292701316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96752"/>
            <a:ext cx="8513658" cy="511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11547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UY" dirty="0"/>
              <a:t>Campo profesional</a:t>
            </a:r>
            <a:endParaRPr lang="es-ES" dirty="0"/>
          </a:p>
        </p:txBody>
      </p:sp>
      <p:sp>
        <p:nvSpPr>
          <p:cNvPr id="3" name="2 Marcador de contenido"/>
          <p:cNvSpPr>
            <a:spLocks noGrp="1"/>
          </p:cNvSpPr>
          <p:nvPr>
            <p:ph idx="1"/>
          </p:nvPr>
        </p:nvSpPr>
        <p:spPr>
          <a:xfrm>
            <a:off x="1115617" y="2133600"/>
            <a:ext cx="7418784" cy="3777622"/>
          </a:xfrm>
        </p:spPr>
        <p:txBody>
          <a:bodyPr>
            <a:normAutofit/>
          </a:bodyPr>
          <a:lstStyle/>
          <a:p>
            <a:r>
              <a:rPr lang="es-UY" dirty="0"/>
              <a:t>La configuración del campo profesional implica problematizar respecto a la legitimidad de la intervención profesional y la formación profesional.</a:t>
            </a:r>
          </a:p>
          <a:p>
            <a:r>
              <a:rPr lang="es-UY" dirty="0"/>
              <a:t>El concepto de legitimidad refiere a dos sentidos:</a:t>
            </a:r>
          </a:p>
          <a:p>
            <a:pPr lvl="1"/>
            <a:r>
              <a:rPr lang="es-UY" dirty="0"/>
              <a:t>Por el espacio socio – ocupacional instituido, fundamentalmente en el Estado.</a:t>
            </a:r>
          </a:p>
          <a:p>
            <a:pPr lvl="1"/>
            <a:r>
              <a:rPr lang="es-UY" dirty="0"/>
              <a:t>Por la identidad atribuida, explicitada en las funciones asignada a este profesional (esta asignación le da utilidad en términos de regulación de los conflictos sociales).</a:t>
            </a:r>
          </a:p>
          <a:p>
            <a:pPr lvl="1">
              <a:buNone/>
            </a:pPr>
            <a:r>
              <a:rPr lang="es-UY" dirty="0"/>
              <a:t>	</a:t>
            </a:r>
          </a:p>
          <a:p>
            <a:pPr lvl="1">
              <a:buNone/>
            </a:pPr>
            <a:r>
              <a:rPr lang="es-UY" dirty="0"/>
              <a:t>	La legitimidad tiene un punto de encuentro en la ejecución de las Políticas Sociales.</a:t>
            </a:r>
          </a:p>
        </p:txBody>
      </p:sp>
    </p:spTree>
    <p:extLst>
      <p:ext uri="{BB962C8B-B14F-4D97-AF65-F5344CB8AC3E}">
        <p14:creationId xmlns:p14="http://schemas.microsoft.com/office/powerpoint/2010/main" val="2721584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899593" y="2133600"/>
            <a:ext cx="7634808" cy="4103712"/>
          </a:xfrm>
        </p:spPr>
        <p:txBody>
          <a:bodyPr>
            <a:normAutofit/>
          </a:bodyPr>
          <a:lstStyle/>
          <a:p>
            <a:r>
              <a:rPr lang="es-UY" sz="2000" dirty="0"/>
              <a:t>La legitimidad de base es una legitimidad normativa desde el ámbito socio – ocupacional, lo cual es importante pero no es suficiente para la construcción de su campo ocupacional.</a:t>
            </a:r>
          </a:p>
          <a:p>
            <a:r>
              <a:rPr lang="es-UY" sz="2000" dirty="0"/>
              <a:t>La legitimidad </a:t>
            </a:r>
            <a:r>
              <a:rPr lang="es-UY" sz="2000" dirty="0" smtClean="0"/>
              <a:t>del </a:t>
            </a:r>
            <a:r>
              <a:rPr lang="es-UY" sz="2000" dirty="0"/>
              <a:t>campo ocupacional es producto de una practica social especializada que responde a tres premisas: </a:t>
            </a:r>
          </a:p>
          <a:p>
            <a:pPr lvl="1"/>
            <a:r>
              <a:rPr lang="es-UY" sz="2000" dirty="0"/>
              <a:t>Sus fundamentos teóricos</a:t>
            </a:r>
          </a:p>
          <a:p>
            <a:pPr lvl="1"/>
            <a:r>
              <a:rPr lang="es-UY" sz="2000" dirty="0"/>
              <a:t>Lo operativo – instrumental</a:t>
            </a:r>
          </a:p>
          <a:p>
            <a:pPr lvl="1"/>
            <a:r>
              <a:rPr lang="es-UY" sz="2000" dirty="0"/>
              <a:t>La dimensión  ético - política</a:t>
            </a:r>
            <a:endParaRPr lang="es-ES" sz="2000" dirty="0"/>
          </a:p>
        </p:txBody>
      </p:sp>
    </p:spTree>
    <p:extLst>
      <p:ext uri="{BB962C8B-B14F-4D97-AF65-F5344CB8AC3E}">
        <p14:creationId xmlns:p14="http://schemas.microsoft.com/office/powerpoint/2010/main" val="1695785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dirty="0"/>
              <a:t>INTERVENCIÓN PROFESIONAL</a:t>
            </a:r>
            <a:endParaRPr lang="es-UY" sz="3200" dirty="0"/>
          </a:p>
        </p:txBody>
      </p:sp>
      <p:sp>
        <p:nvSpPr>
          <p:cNvPr id="3" name="2 Marcador de contenido"/>
          <p:cNvSpPr>
            <a:spLocks noGrp="1"/>
          </p:cNvSpPr>
          <p:nvPr>
            <p:ph idx="1"/>
          </p:nvPr>
        </p:nvSpPr>
        <p:spPr>
          <a:xfrm>
            <a:off x="1043609" y="2133600"/>
            <a:ext cx="7490792" cy="3777622"/>
          </a:xfrm>
        </p:spPr>
        <p:txBody>
          <a:bodyPr>
            <a:normAutofit/>
          </a:bodyPr>
          <a:lstStyle/>
          <a:p>
            <a:r>
              <a:rPr lang="es-ES" dirty="0"/>
              <a:t>La intervención profesional  es un proceso que se construye a partir de las manifestaciones de la cuestión social. </a:t>
            </a:r>
          </a:p>
          <a:p>
            <a:r>
              <a:rPr lang="es-ES" dirty="0"/>
              <a:t>Estas manifestaciones son las coordenadas que estructuran el </a:t>
            </a:r>
            <a:r>
              <a:rPr lang="es-ES" b="1" dirty="0"/>
              <a:t>campo problemático</a:t>
            </a:r>
            <a:r>
              <a:rPr lang="es-ES" dirty="0"/>
              <a:t>.</a:t>
            </a:r>
          </a:p>
          <a:p>
            <a:r>
              <a:rPr lang="es-ES" sz="2000" dirty="0"/>
              <a:t>La relación entre </a:t>
            </a:r>
            <a:r>
              <a:rPr lang="es-ES" sz="2000" b="1" dirty="0"/>
              <a:t>cuestión social e intervención profesional</a:t>
            </a:r>
            <a:r>
              <a:rPr lang="es-ES" sz="2000" dirty="0"/>
              <a:t> se encuentra mediada por el proceso socio-histórico en el marco de los tipos de </a:t>
            </a:r>
            <a:r>
              <a:rPr lang="es-ES" sz="2000" b="1" dirty="0"/>
              <a:t>Estado</a:t>
            </a:r>
            <a:r>
              <a:rPr lang="es-ES" sz="2000" dirty="0"/>
              <a:t> que la instituyeron. </a:t>
            </a:r>
          </a:p>
          <a:p>
            <a:endParaRPr lang="es-UY" dirty="0"/>
          </a:p>
        </p:txBody>
      </p:sp>
    </p:spTree>
    <p:extLst>
      <p:ext uri="{BB962C8B-B14F-4D97-AF65-F5344CB8AC3E}">
        <p14:creationId xmlns:p14="http://schemas.microsoft.com/office/powerpoint/2010/main" val="4363149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sp>
        <p:nvSpPr>
          <p:cNvPr id="3" name="2 Marcador de contenido"/>
          <p:cNvSpPr>
            <a:spLocks noGrp="1"/>
          </p:cNvSpPr>
          <p:nvPr>
            <p:ph idx="1"/>
          </p:nvPr>
        </p:nvSpPr>
        <p:spPr>
          <a:xfrm>
            <a:off x="1115617" y="2133600"/>
            <a:ext cx="7418784" cy="4031704"/>
          </a:xfrm>
        </p:spPr>
        <p:txBody>
          <a:bodyPr>
            <a:normAutofit fontScale="92500" lnSpcReduction="10000"/>
          </a:bodyPr>
          <a:lstStyle/>
          <a:p>
            <a:r>
              <a:rPr lang="es-MX" sz="2400" dirty="0"/>
              <a:t>Las manifestaciones de la cuestión social se expresan en la vida cotidiana de los sujetos generando un conjunto de tensiones que afectan sus condiciones de vida y que se constituyen en obstáculos para el proceso de reproducción social.  </a:t>
            </a:r>
          </a:p>
          <a:p>
            <a:r>
              <a:rPr lang="es-ES" sz="2400" dirty="0"/>
              <a:t>La autora entiende a la  intervención como </a:t>
            </a:r>
            <a:r>
              <a:rPr lang="es-ES" sz="2400" b="1" dirty="0"/>
              <a:t>campo problemático</a:t>
            </a:r>
            <a:r>
              <a:rPr lang="es-ES" sz="2400" dirty="0"/>
              <a:t> en la medida que ella se constituye en el escenario cotidiano donde se objetivan  las manifestaciones de la cuestión social  que atraviesan la vida cotidiana de los sujetos. </a:t>
            </a:r>
            <a:endParaRPr lang="es-UY" dirty="0"/>
          </a:p>
        </p:txBody>
      </p:sp>
    </p:spTree>
    <p:extLst>
      <p:ext uri="{BB962C8B-B14F-4D97-AF65-F5344CB8AC3E}">
        <p14:creationId xmlns:p14="http://schemas.microsoft.com/office/powerpoint/2010/main" val="1638940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2" y="188640"/>
            <a:ext cx="7526288" cy="1224136"/>
          </a:xfrm>
        </p:spPr>
        <p:txBody>
          <a:bodyPr>
            <a:normAutofit/>
          </a:bodyPr>
          <a:lstStyle/>
          <a:p>
            <a:pPr algn="l"/>
            <a:r>
              <a:rPr lang="es-UY" sz="2800" dirty="0"/>
              <a:t>Campo problemático en TS surge de comprender las siguientes dimensiones:</a:t>
            </a:r>
            <a:endParaRPr lang="es-ES" sz="2800" dirty="0"/>
          </a:p>
        </p:txBody>
      </p:sp>
      <p:sp>
        <p:nvSpPr>
          <p:cNvPr id="3" name="2 Marcador de contenido"/>
          <p:cNvSpPr>
            <a:spLocks noGrp="1"/>
          </p:cNvSpPr>
          <p:nvPr>
            <p:ph idx="1"/>
          </p:nvPr>
        </p:nvSpPr>
        <p:spPr>
          <a:xfrm>
            <a:off x="179512" y="1628800"/>
            <a:ext cx="8424936" cy="4638256"/>
          </a:xfrm>
        </p:spPr>
        <p:txBody>
          <a:bodyPr>
            <a:normAutofit/>
          </a:bodyPr>
          <a:lstStyle/>
          <a:p>
            <a:r>
              <a:rPr lang="es-UY" sz="2000" dirty="0"/>
              <a:t>Comprender y explicar los hechos empíricos que problematizan la vida de los sujetos como expresión de lo social y como producto de la sociedad capitalista.</a:t>
            </a:r>
          </a:p>
          <a:p>
            <a:r>
              <a:rPr lang="es-UY" sz="2000" dirty="0"/>
              <a:t>Pensar al sujeto como agente articulador de las relaciones sociales, </a:t>
            </a:r>
            <a:r>
              <a:rPr lang="es-UY" sz="2000" dirty="0" smtClean="0"/>
              <a:t>se produce </a:t>
            </a:r>
            <a:r>
              <a:rPr lang="es-UY" sz="2000" dirty="0"/>
              <a:t>un conflicto ante la imposibilidad de generar condiciones de vida que garanticen la producción y reproducción social.</a:t>
            </a:r>
          </a:p>
          <a:p>
            <a:r>
              <a:rPr lang="es-UY" sz="2000" dirty="0"/>
              <a:t>Incorporar al análisis lo instituido y legitimado en el marco institucional.</a:t>
            </a:r>
          </a:p>
          <a:p>
            <a:r>
              <a:rPr lang="es-UY" sz="2000" dirty="0"/>
              <a:t>La particularidad de la cuestión social debe ser </a:t>
            </a:r>
            <a:r>
              <a:rPr lang="es-UY" sz="2000" dirty="0" smtClean="0"/>
              <a:t>leída </a:t>
            </a:r>
            <a:r>
              <a:rPr lang="es-UY" sz="2000" dirty="0"/>
              <a:t>en el marco de contextos socio, económico, políticos y culturales que se expresan en </a:t>
            </a:r>
            <a:r>
              <a:rPr lang="es-UY" sz="2000" dirty="0" smtClean="0"/>
              <a:t>la </a:t>
            </a:r>
            <a:r>
              <a:rPr lang="es-UY" sz="2000" dirty="0"/>
              <a:t>vida cotidiana de los sujetos</a:t>
            </a:r>
            <a:r>
              <a:rPr lang="es-UY" dirty="0"/>
              <a:t>.</a:t>
            </a:r>
            <a:endParaRPr lang="es-ES" dirty="0"/>
          </a:p>
        </p:txBody>
      </p:sp>
    </p:spTree>
    <p:extLst>
      <p:ext uri="{BB962C8B-B14F-4D97-AF65-F5344CB8AC3E}">
        <p14:creationId xmlns:p14="http://schemas.microsoft.com/office/powerpoint/2010/main" val="15875456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31640" y="228600"/>
            <a:ext cx="7504512" cy="896144"/>
          </a:xfrm>
        </p:spPr>
        <p:txBody>
          <a:bodyPr>
            <a:normAutofit/>
          </a:bodyPr>
          <a:lstStyle/>
          <a:p>
            <a:pPr algn="l"/>
            <a:r>
              <a:rPr lang="es-UY" sz="2400" dirty="0"/>
              <a:t>La intervención entendida como campo problemático en TS debe tener en cuenta:</a:t>
            </a:r>
            <a:endParaRPr lang="es-ES" sz="2400" dirty="0"/>
          </a:p>
        </p:txBody>
      </p:sp>
      <p:sp>
        <p:nvSpPr>
          <p:cNvPr id="3" name="2 Marcador de contenido"/>
          <p:cNvSpPr>
            <a:spLocks noGrp="1"/>
          </p:cNvSpPr>
          <p:nvPr>
            <p:ph idx="1"/>
          </p:nvPr>
        </p:nvSpPr>
        <p:spPr>
          <a:xfrm>
            <a:off x="1331641" y="1268760"/>
            <a:ext cx="7202760" cy="4642462"/>
          </a:xfrm>
        </p:spPr>
        <p:txBody>
          <a:bodyPr>
            <a:normAutofit/>
          </a:bodyPr>
          <a:lstStyle/>
          <a:p>
            <a:r>
              <a:rPr lang="es-UY" sz="2000" dirty="0"/>
              <a:t>Se constituye a partir de la comprensión crítica e histórica de la cuestión social contemporánea.</a:t>
            </a:r>
          </a:p>
          <a:p>
            <a:r>
              <a:rPr lang="es-UY" sz="2000" dirty="0"/>
              <a:t>La particularidad que adquiere la cuestión social debe ser problematizada y mediada por las condiciones socio – históricas de cada sociedad. Estas condiciones constituyen el contexto inmediato que permite reconocer las coordenadas de la cuestión social que se manifiestan en la vida cotidiana de los sujetos, </a:t>
            </a:r>
            <a:r>
              <a:rPr lang="es-UY" sz="2000" dirty="0" err="1"/>
              <a:t>operacionalizadas</a:t>
            </a:r>
            <a:r>
              <a:rPr lang="es-UY" sz="2000" dirty="0"/>
              <a:t> como demandas.</a:t>
            </a:r>
            <a:endParaRPr lang="es-ES" sz="2000" dirty="0"/>
          </a:p>
        </p:txBody>
      </p:sp>
    </p:spTree>
    <p:extLst>
      <p:ext uri="{BB962C8B-B14F-4D97-AF65-F5344CB8AC3E}">
        <p14:creationId xmlns:p14="http://schemas.microsoft.com/office/powerpoint/2010/main" val="2762228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899593" y="2133600"/>
            <a:ext cx="7634808" cy="3777622"/>
          </a:xfrm>
        </p:spPr>
        <p:txBody>
          <a:bodyPr>
            <a:normAutofit/>
          </a:bodyPr>
          <a:lstStyle/>
          <a:p>
            <a:r>
              <a:rPr lang="es-UY" sz="2000" dirty="0"/>
              <a:t>La comprensión de campo problemático en tanto expresión de las manifestaciones de la cuestión social, establece un conjunto de relaciones entre sujetos, instituciones y saber profesional. </a:t>
            </a:r>
          </a:p>
          <a:p>
            <a:r>
              <a:rPr lang="es-UY" sz="2000" dirty="0"/>
              <a:t>En la medida que exista una apropiación de la realidad se puede establecer procedimientos operativos.</a:t>
            </a:r>
          </a:p>
          <a:p>
            <a:r>
              <a:rPr lang="es-UY" sz="2000" dirty="0"/>
              <a:t>Las herramientas operativas serán eficientes en tanto formen parte de la perspectiva teórica que haga a la comprensión del campo problemático.</a:t>
            </a:r>
            <a:endParaRPr lang="es-ES" sz="2000" dirty="0"/>
          </a:p>
        </p:txBody>
      </p:sp>
    </p:spTree>
    <p:extLst>
      <p:ext uri="{BB962C8B-B14F-4D97-AF65-F5344CB8AC3E}">
        <p14:creationId xmlns:p14="http://schemas.microsoft.com/office/powerpoint/2010/main" val="21320565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5656" y="476672"/>
            <a:ext cx="7360496" cy="510880"/>
          </a:xfrm>
        </p:spPr>
        <p:txBody>
          <a:bodyPr>
            <a:noAutofit/>
          </a:bodyPr>
          <a:lstStyle/>
          <a:p>
            <a:r>
              <a:rPr lang="es-UY" sz="2800" dirty="0"/>
              <a:t>Definición de Intervención Profesional</a:t>
            </a:r>
            <a:endParaRPr lang="es-ES" sz="2800" dirty="0"/>
          </a:p>
        </p:txBody>
      </p:sp>
      <p:sp>
        <p:nvSpPr>
          <p:cNvPr id="3" name="2 Marcador de contenido"/>
          <p:cNvSpPr>
            <a:spLocks noGrp="1"/>
          </p:cNvSpPr>
          <p:nvPr>
            <p:ph idx="1"/>
          </p:nvPr>
        </p:nvSpPr>
        <p:spPr>
          <a:xfrm>
            <a:off x="755577" y="1484784"/>
            <a:ext cx="7778824" cy="4608512"/>
          </a:xfrm>
        </p:spPr>
        <p:txBody>
          <a:bodyPr>
            <a:normAutofit/>
          </a:bodyPr>
          <a:lstStyle/>
          <a:p>
            <a:r>
              <a:rPr lang="es-ES" sz="2000" dirty="0"/>
              <a:t>La intervención como campo problemático es la expresión de la relación contradictoria que tienen los sujetos respecto a la satisfacción de sus necesidades.</a:t>
            </a:r>
          </a:p>
          <a:p>
            <a:r>
              <a:rPr lang="es-ES" sz="2000" dirty="0"/>
              <a:t>Desde esta perspectiva, la cuestión social debe ser analizada también en clave política dado que las demandas y necesidades tienen su carácter contradictorio porque lo social  convertido en parte de la racionalidad instrumental de la sociedad, expresa el carácter hegemónico de las decisiones y reglas de juego con las que se definen las prioridades para la atención de dicha cuestión social.</a:t>
            </a:r>
          </a:p>
          <a:p>
            <a:endParaRPr lang="es-ES" dirty="0"/>
          </a:p>
          <a:p>
            <a:endParaRPr lang="es-ES" dirty="0"/>
          </a:p>
        </p:txBody>
      </p:sp>
    </p:spTree>
    <p:extLst>
      <p:ext uri="{BB962C8B-B14F-4D97-AF65-F5344CB8AC3E}">
        <p14:creationId xmlns:p14="http://schemas.microsoft.com/office/powerpoint/2010/main" val="87290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1. Abordajes significativos </a:t>
            </a:r>
            <a:endParaRPr lang="es-ES" dirty="0"/>
          </a:p>
        </p:txBody>
      </p:sp>
      <p:sp>
        <p:nvSpPr>
          <p:cNvPr id="3" name="2 Marcador de contenido"/>
          <p:cNvSpPr>
            <a:spLocks noGrp="1"/>
          </p:cNvSpPr>
          <p:nvPr>
            <p:ph idx="1"/>
          </p:nvPr>
        </p:nvSpPr>
        <p:spPr>
          <a:xfrm>
            <a:off x="1043609" y="2133600"/>
            <a:ext cx="7490792" cy="3777622"/>
          </a:xfrm>
        </p:spPr>
        <p:txBody>
          <a:bodyPr>
            <a:normAutofit/>
          </a:bodyPr>
          <a:lstStyle/>
          <a:p>
            <a:r>
              <a:rPr lang="es-ES" sz="2000" dirty="0" smtClean="0"/>
              <a:t>EEUU: las pioneras del trabajo social asumieron el rol de mediadores y defensores de los inmigrantes y su adaptación al nuevo medio. </a:t>
            </a:r>
          </a:p>
          <a:p>
            <a:pPr lvl="1"/>
            <a:r>
              <a:rPr lang="es-ES" sz="2000" dirty="0" smtClean="0"/>
              <a:t>Diseñaron un programa de reasentamiento que facilitase la integración y la aceptación de los inmigrantes llegados a una sociedad con importantes problemas de desestructuración, bajo el ideal </a:t>
            </a:r>
            <a:r>
              <a:rPr lang="es-ES" sz="2000" dirty="0" err="1" smtClean="0"/>
              <a:t>asimilacionista</a:t>
            </a:r>
            <a:r>
              <a:rPr lang="es-ES" sz="2000" dirty="0" smtClean="0"/>
              <a:t> americano de lo que luego se conocería como </a:t>
            </a:r>
            <a:r>
              <a:rPr lang="es-ES" sz="2000" dirty="0" err="1" smtClean="0"/>
              <a:t>melting</a:t>
            </a:r>
            <a:r>
              <a:rPr lang="es-ES" sz="2000" dirty="0" smtClean="0"/>
              <a:t> </a:t>
            </a:r>
            <a:r>
              <a:rPr lang="es-ES" sz="2000" dirty="0" err="1" smtClean="0"/>
              <a:t>pot</a:t>
            </a:r>
            <a:r>
              <a:rPr lang="es-ES" sz="2000" dirty="0" smtClean="0"/>
              <a:t> o crisol de cultural.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827585" y="2133600"/>
            <a:ext cx="7706816" cy="4175720"/>
          </a:xfrm>
        </p:spPr>
        <p:txBody>
          <a:bodyPr>
            <a:normAutofit/>
          </a:bodyPr>
          <a:lstStyle/>
          <a:p>
            <a:r>
              <a:rPr lang="es-ES" sz="2000" dirty="0"/>
              <a:t>la intervención profesional  es un proceso que se construye a partir de las manifestaciones de la cuestión social y dichas manifestaciones son las coordenadas que estructuran el campo problemático.</a:t>
            </a:r>
          </a:p>
          <a:p>
            <a:endParaRPr lang="es-ES" sz="2000" dirty="0"/>
          </a:p>
          <a:p>
            <a:r>
              <a:rPr lang="es-ES" sz="2000" dirty="0"/>
              <a:t>dichas manifestaciones se expresan en la vida cotidiana de los sujetos generando un conjunto de tensiones que afectan sus condiciones de vida y que se constituyen en obstáculos para el proceso de reproducción social.  </a:t>
            </a:r>
          </a:p>
        </p:txBody>
      </p:sp>
    </p:spTree>
    <p:extLst>
      <p:ext uri="{BB962C8B-B14F-4D97-AF65-F5344CB8AC3E}">
        <p14:creationId xmlns:p14="http://schemas.microsoft.com/office/powerpoint/2010/main" val="441336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827585" y="2133600"/>
            <a:ext cx="7706816" cy="4391744"/>
          </a:xfrm>
        </p:spPr>
        <p:txBody>
          <a:bodyPr>
            <a:normAutofit/>
          </a:bodyPr>
          <a:lstStyle/>
          <a:p>
            <a:r>
              <a:rPr lang="es-ES" sz="2000" dirty="0"/>
              <a:t>Entendemos la intervención como </a:t>
            </a:r>
            <a:r>
              <a:rPr lang="es-ES" sz="2000" b="1" dirty="0"/>
              <a:t>campo problemático en la medida que ella se constituye en el escenario cotidiano donde se objetivan  las manifestaciones de la cuestión social y que atraviesan la vida cotidiana de los sujetos. </a:t>
            </a:r>
          </a:p>
          <a:p>
            <a:r>
              <a:rPr lang="es-ES" sz="2000" dirty="0"/>
              <a:t>La “solución” de los llamados “problemas sociales” no depende  de la voluntad individual de los profesionales, justamente porque la intervención es parte de un trabajo colectivo en el marco del conjunto de las relaciones sociales marcado por su carácter de </a:t>
            </a:r>
            <a:r>
              <a:rPr lang="es-ES" sz="2000" b="1" dirty="0"/>
              <a:t>asalariados, cuya relación contractual exige la prestación de determinados servicios.</a:t>
            </a:r>
          </a:p>
          <a:p>
            <a:endParaRPr lang="es-ES" sz="2000" dirty="0"/>
          </a:p>
        </p:txBody>
      </p:sp>
    </p:spTree>
    <p:extLst>
      <p:ext uri="{BB962C8B-B14F-4D97-AF65-F5344CB8AC3E}">
        <p14:creationId xmlns:p14="http://schemas.microsoft.com/office/powerpoint/2010/main" val="38024834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043609" y="2133600"/>
            <a:ext cx="7490792" cy="4031704"/>
          </a:xfrm>
        </p:spPr>
        <p:txBody>
          <a:bodyPr>
            <a:normAutofit/>
          </a:bodyPr>
          <a:lstStyle/>
          <a:p>
            <a:r>
              <a:rPr lang="es-ES" sz="2000" dirty="0"/>
              <a:t>Las manifestaciones de la  cuestión social  contemporánea como la vulnerabilidad, el empobrecimiento, la fragmentación, la desocupación, la  precarización del trabajo y la marginalización, forman parte de la estructura social que afectan a grandes segmentos de la sociedad y alteran sus condiciones de vida.</a:t>
            </a:r>
          </a:p>
          <a:p>
            <a:r>
              <a:rPr lang="es-ES" sz="2000" dirty="0"/>
              <a:t>En este contexto el actual escenario está cruzado por las trayectorias que conducen a los sujetos a la  pobreza, a la vulnerabilidad y a los procesos de desafiliación que impactan en la frustración , la desesperanza y la desintegración social.   </a:t>
            </a:r>
          </a:p>
        </p:txBody>
      </p:sp>
    </p:spTree>
    <p:extLst>
      <p:ext uri="{BB962C8B-B14F-4D97-AF65-F5344CB8AC3E}">
        <p14:creationId xmlns:p14="http://schemas.microsoft.com/office/powerpoint/2010/main" val="23118526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259633" y="2133600"/>
            <a:ext cx="7274768" cy="3777622"/>
          </a:xfrm>
        </p:spPr>
        <p:txBody>
          <a:bodyPr>
            <a:normAutofit/>
          </a:bodyPr>
          <a:lstStyle/>
          <a:p>
            <a:r>
              <a:rPr lang="es-ES" sz="2400" dirty="0"/>
              <a:t>El </a:t>
            </a:r>
            <a:r>
              <a:rPr lang="es-ES" sz="2400" b="1" dirty="0"/>
              <a:t>campo problemático es la textura misma de la conflictividad que adquiere la cuestión social cuando se encarna en la vida cotidiana de los sujetos. El es el lugar donde se explicitan las trayectorias que llevan a la pobreza, a la desocupación, a la marginalización y a la exclusión y que se manifiestan como demandas individuales y autónomas de sus relaciones mutuas</a:t>
            </a:r>
          </a:p>
          <a:p>
            <a:pPr>
              <a:buNone/>
            </a:pPr>
            <a:endParaRPr lang="es-ES" dirty="0"/>
          </a:p>
        </p:txBody>
      </p:sp>
    </p:spTree>
    <p:extLst>
      <p:ext uri="{BB962C8B-B14F-4D97-AF65-F5344CB8AC3E}">
        <p14:creationId xmlns:p14="http://schemas.microsoft.com/office/powerpoint/2010/main" val="2789435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1187625" y="2133600"/>
            <a:ext cx="7346776" cy="3777622"/>
          </a:xfrm>
        </p:spPr>
        <p:txBody>
          <a:bodyPr>
            <a:normAutofit/>
          </a:bodyPr>
          <a:lstStyle/>
          <a:p>
            <a:r>
              <a:rPr lang="es-ES" sz="2400" dirty="0"/>
              <a:t>la intervención no es “sobre los problemas sociales”  o “sobre la realidad”; es, por el contrario, el desentrañamiento de las manifestaciones de dicha </a:t>
            </a:r>
            <a:r>
              <a:rPr lang="es-ES" sz="2400" b="1" dirty="0"/>
              <a:t> cuestión social y es la reconstrucción analítica de esas manifestaciones en la particularidad que adquiere en los sujetos la relación contradictoria entre sus necesidades y los medios para satisfacerlas. </a:t>
            </a:r>
          </a:p>
          <a:p>
            <a:endParaRPr lang="es-ES" sz="2400" dirty="0"/>
          </a:p>
          <a:p>
            <a:pPr>
              <a:buNone/>
            </a:pPr>
            <a:endParaRPr lang="es-ES" sz="2400" dirty="0"/>
          </a:p>
        </p:txBody>
      </p:sp>
    </p:spTree>
    <p:extLst>
      <p:ext uri="{BB962C8B-B14F-4D97-AF65-F5344CB8AC3E}">
        <p14:creationId xmlns:p14="http://schemas.microsoft.com/office/powerpoint/2010/main" val="931853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5656" y="404664"/>
            <a:ext cx="7360496" cy="798912"/>
          </a:xfrm>
        </p:spPr>
        <p:txBody>
          <a:bodyPr>
            <a:normAutofit fontScale="90000"/>
          </a:bodyPr>
          <a:lstStyle/>
          <a:p>
            <a:r>
              <a:rPr lang="es-ES" b="1" dirty="0"/>
              <a:t>Las tensiones de la intervención</a:t>
            </a:r>
            <a:br>
              <a:rPr lang="es-ES" b="1" dirty="0"/>
            </a:br>
            <a:endParaRPr lang="es-ES" dirty="0"/>
          </a:p>
        </p:txBody>
      </p:sp>
      <p:sp>
        <p:nvSpPr>
          <p:cNvPr id="3" name="2 Marcador de contenido"/>
          <p:cNvSpPr>
            <a:spLocks noGrp="1"/>
          </p:cNvSpPr>
          <p:nvPr>
            <p:ph idx="1"/>
          </p:nvPr>
        </p:nvSpPr>
        <p:spPr>
          <a:xfrm>
            <a:off x="899593" y="1628800"/>
            <a:ext cx="7634808" cy="4282422"/>
          </a:xfrm>
        </p:spPr>
        <p:txBody>
          <a:bodyPr>
            <a:normAutofit/>
          </a:bodyPr>
          <a:lstStyle/>
          <a:p>
            <a:r>
              <a:rPr lang="es-ES" sz="2400" dirty="0"/>
              <a:t>Los dilemas que han tensionado históricamente a la profesión tienen que ver con su origen pragmático agravado por la fragmentación de los social.</a:t>
            </a:r>
          </a:p>
          <a:p>
            <a:r>
              <a:rPr lang="es-ES" sz="2400" dirty="0"/>
              <a:t>Las reflexiones sobre la cuestión social no son impulsadas por una visión crítica de las ciencias sociales; provienen de la preocupación de los grupos dominantes respecto a ciertas poblaciones que constituyen un peligro para la reproducción del orden social.</a:t>
            </a:r>
          </a:p>
          <a:p>
            <a:endParaRPr lang="es-ES" sz="2400" dirty="0"/>
          </a:p>
        </p:txBody>
      </p:sp>
    </p:spTree>
    <p:extLst>
      <p:ext uri="{BB962C8B-B14F-4D97-AF65-F5344CB8AC3E}">
        <p14:creationId xmlns:p14="http://schemas.microsoft.com/office/powerpoint/2010/main" val="40903357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755577" y="2133600"/>
            <a:ext cx="7778824" cy="3777622"/>
          </a:xfrm>
        </p:spPr>
        <p:txBody>
          <a:bodyPr>
            <a:normAutofit/>
          </a:bodyPr>
          <a:lstStyle/>
          <a:p>
            <a:r>
              <a:rPr lang="es-ES" sz="2400" dirty="0"/>
              <a:t>Los conceptos de ajuste y control de lo social fueron los que moldearon los primeros dispositivos de intervención profesional.</a:t>
            </a:r>
          </a:p>
          <a:p>
            <a:r>
              <a:rPr lang="es-ES" sz="2400" dirty="0"/>
              <a:t>Esos dispositivos han sido puestos en tensión, partiendo de supuestos dicotómicos como : teoría/práctica; investigación/intervención; academia/ejercicio profesional; profesión/contexto.</a:t>
            </a:r>
          </a:p>
          <a:p>
            <a:endParaRPr lang="es-ES" dirty="0"/>
          </a:p>
        </p:txBody>
      </p:sp>
    </p:spTree>
    <p:extLst>
      <p:ext uri="{BB962C8B-B14F-4D97-AF65-F5344CB8AC3E}">
        <p14:creationId xmlns:p14="http://schemas.microsoft.com/office/powerpoint/2010/main" val="30675666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r>
              <a:rPr lang="es-ES" dirty="0"/>
              <a:t>El análisis de campo problemático se realiza desde la perspectiva de </a:t>
            </a:r>
            <a:r>
              <a:rPr lang="es-ES" dirty="0" err="1"/>
              <a:t>Boudieu</a:t>
            </a:r>
            <a:r>
              <a:rPr lang="es-ES" dirty="0"/>
              <a:t>; perspectiva relacional que pone en cuestión el objetivismo y el subjetivismo, al mismo tiempo introduce el concepto de complejidad de la realidad.</a:t>
            </a:r>
          </a:p>
          <a:p>
            <a:r>
              <a:rPr lang="es-ES" dirty="0"/>
              <a:t>El concepto de campo centra su análisis en la estructura de relaciones objetivas (lo que presupone un espacio y un momento determinado) y establece las formas que pueden tomar las interacciones y representaciones que los agentes tienen de la estructura y su posición en la misma, de sus posibilidades y sus prácticas</a:t>
            </a:r>
          </a:p>
          <a:p>
            <a:endParaRPr lang="es-ES" dirty="0"/>
          </a:p>
        </p:txBody>
      </p:sp>
    </p:spTree>
    <p:extLst>
      <p:ext uri="{BB962C8B-B14F-4D97-AF65-F5344CB8AC3E}">
        <p14:creationId xmlns:p14="http://schemas.microsoft.com/office/powerpoint/2010/main" val="33168411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lnSpcReduction="10000"/>
          </a:bodyPr>
          <a:lstStyle/>
          <a:p>
            <a:r>
              <a:rPr lang="es-ES" dirty="0"/>
              <a:t>En esta perspectiva, apelar a la relevancia de las posiciones, intereses y disputas de la intervención como campo nos remite a comprender y alejarnos de las miradas prescriptivas y normativas de la práctica profesional.</a:t>
            </a:r>
          </a:p>
          <a:p>
            <a:r>
              <a:rPr lang="es-ES" dirty="0"/>
              <a:t>Las condiciones en que produce y reproduce la profesión son producto no solo del contexto inmediato, sino </a:t>
            </a:r>
            <a:r>
              <a:rPr lang="es-ES" dirty="0" smtClean="0"/>
              <a:t>también </a:t>
            </a:r>
            <a:r>
              <a:rPr lang="es-ES" dirty="0"/>
              <a:t>de las transformación </a:t>
            </a:r>
            <a:r>
              <a:rPr lang="es-ES" dirty="0" smtClean="0"/>
              <a:t>socioeconómicas </a:t>
            </a:r>
            <a:r>
              <a:rPr lang="es-ES"/>
              <a:t>y </a:t>
            </a:r>
            <a:r>
              <a:rPr lang="es-ES" smtClean="0"/>
              <a:t>políticas </a:t>
            </a:r>
            <a:r>
              <a:rPr lang="es-ES" dirty="0"/>
              <a:t>que inciden en el campo profesional en (por lo menos) dos dimensiones: en su relación de asalariado y en la transformación de las condiciones que va generando posiciones  en relación con otros.</a:t>
            </a:r>
          </a:p>
          <a:p>
            <a:endParaRPr lang="es-ES" dirty="0"/>
          </a:p>
        </p:txBody>
      </p:sp>
    </p:spTree>
    <p:extLst>
      <p:ext uri="{BB962C8B-B14F-4D97-AF65-F5344CB8AC3E}">
        <p14:creationId xmlns:p14="http://schemas.microsoft.com/office/powerpoint/2010/main" val="21814975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a:t>Reflexiones finales</a:t>
            </a:r>
            <a:endParaRPr lang="es-ES" dirty="0"/>
          </a:p>
        </p:txBody>
      </p:sp>
      <p:sp>
        <p:nvSpPr>
          <p:cNvPr id="3" name="2 Marcador de contenido"/>
          <p:cNvSpPr>
            <a:spLocks noGrp="1"/>
          </p:cNvSpPr>
          <p:nvPr>
            <p:ph idx="1"/>
          </p:nvPr>
        </p:nvSpPr>
        <p:spPr>
          <a:xfrm>
            <a:off x="611561" y="2133600"/>
            <a:ext cx="7922840" cy="4535760"/>
          </a:xfrm>
        </p:spPr>
        <p:txBody>
          <a:bodyPr>
            <a:normAutofit/>
          </a:bodyPr>
          <a:lstStyle/>
          <a:p>
            <a:r>
              <a:rPr lang="es-UY" sz="2000" dirty="0"/>
              <a:t>En la intervención entran en juego tres actores:</a:t>
            </a:r>
          </a:p>
          <a:p>
            <a:pPr lvl="1"/>
            <a:r>
              <a:rPr lang="es-UY" sz="2000" dirty="0"/>
              <a:t>Las instituciones del Estado o privadas</a:t>
            </a:r>
          </a:p>
          <a:p>
            <a:pPr lvl="1"/>
            <a:endParaRPr lang="es-UY" sz="2000" dirty="0"/>
          </a:p>
          <a:p>
            <a:pPr lvl="1"/>
            <a:r>
              <a:rPr lang="es-UY" sz="2000" dirty="0"/>
              <a:t>Las condiciones sociales de los sujetos  en una doble perspectiva:  a) como las viven e interpretan y b) como las objetivan.</a:t>
            </a:r>
          </a:p>
          <a:p>
            <a:pPr lvl="1"/>
            <a:endParaRPr lang="es-UY" sz="2000" dirty="0"/>
          </a:p>
          <a:p>
            <a:pPr lvl="1"/>
            <a:r>
              <a:rPr lang="es-UY" sz="2000" dirty="0"/>
              <a:t>Los agentes profesionales que con su visión inciden en la dinámica cotidiana de los procesos de intervención.</a:t>
            </a:r>
          </a:p>
          <a:p>
            <a:pPr lvl="1">
              <a:buNone/>
            </a:pPr>
            <a:endParaRPr lang="es-UY" sz="2000" dirty="0"/>
          </a:p>
        </p:txBody>
      </p:sp>
    </p:spTree>
    <p:extLst>
      <p:ext uri="{BB962C8B-B14F-4D97-AF65-F5344CB8AC3E}">
        <p14:creationId xmlns:p14="http://schemas.microsoft.com/office/powerpoint/2010/main" val="2200188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1259633" y="2133600"/>
            <a:ext cx="7274768" cy="3777622"/>
          </a:xfrm>
        </p:spPr>
        <p:txBody>
          <a:bodyPr/>
          <a:lstStyle/>
          <a:p>
            <a:r>
              <a:rPr lang="es-ES" sz="2000" dirty="0"/>
              <a:t>El ideal del crisol, implementado a través de la asimilación, contribuyó a la efectividad del trabajo social, interviniendo con diferentes grupos de inmigrantes en su propio vecindario y ambientes, a menudo sirviendo bajo la misma estructura de agencia y proporcionando servicios a clientes de todas las edades </a:t>
            </a:r>
          </a:p>
          <a:p>
            <a:endParaRPr lang="es-UY" dirty="0"/>
          </a:p>
        </p:txBody>
      </p:sp>
    </p:spTree>
    <p:extLst>
      <p:ext uri="{BB962C8B-B14F-4D97-AF65-F5344CB8AC3E}">
        <p14:creationId xmlns:p14="http://schemas.microsoft.com/office/powerpoint/2010/main" val="31314163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971601" y="2133600"/>
            <a:ext cx="7562800" cy="3777622"/>
          </a:xfrm>
        </p:spPr>
        <p:txBody>
          <a:bodyPr>
            <a:normAutofit/>
          </a:bodyPr>
          <a:lstStyle/>
          <a:p>
            <a:r>
              <a:rPr lang="es-UY" sz="2000" dirty="0"/>
              <a:t>En esa dinámica los dispositivos no son solamente cuestiones instrumentales, son acciones estratégicas, resultado de una cadena de decisiones teóricas y políticas.</a:t>
            </a:r>
          </a:p>
          <a:p>
            <a:r>
              <a:rPr lang="es-UY" sz="2000" dirty="0"/>
              <a:t>La profesión </a:t>
            </a:r>
            <a:r>
              <a:rPr lang="es-UY" sz="2000" dirty="0" smtClean="0"/>
              <a:t>trabaja </a:t>
            </a:r>
            <a:r>
              <a:rPr lang="es-UY" sz="2000" dirty="0"/>
              <a:t>con los derechos en dos planos: </a:t>
            </a:r>
            <a:endParaRPr lang="es-UY" sz="2000" dirty="0" smtClean="0"/>
          </a:p>
          <a:p>
            <a:pPr marL="0" indent="0">
              <a:buNone/>
            </a:pPr>
            <a:r>
              <a:rPr lang="es-UY" sz="2000" dirty="0"/>
              <a:t>	</a:t>
            </a:r>
            <a:r>
              <a:rPr lang="es-UY" sz="2000" dirty="0" smtClean="0"/>
              <a:t>a</a:t>
            </a:r>
            <a:r>
              <a:rPr lang="es-UY" sz="2000" dirty="0"/>
              <a:t>) en su comprensión y práctica (accesibilidad)  </a:t>
            </a:r>
            <a:r>
              <a:rPr lang="es-UY" sz="2000" dirty="0" smtClean="0"/>
              <a:t>y</a:t>
            </a:r>
          </a:p>
          <a:p>
            <a:pPr marL="0" indent="0">
              <a:buNone/>
            </a:pPr>
            <a:r>
              <a:rPr lang="es-UY" sz="2000" dirty="0"/>
              <a:t>	</a:t>
            </a:r>
            <a:r>
              <a:rPr lang="es-UY" sz="2000" dirty="0" smtClean="0"/>
              <a:t>b</a:t>
            </a:r>
            <a:r>
              <a:rPr lang="es-UY" sz="2000" dirty="0"/>
              <a:t>) en su efectividad a través del avance en las definiciones jurídicas y desarrollo institucional que modifique el modo en se enfrenta las respuestas a la cuestión social.                 </a:t>
            </a:r>
            <a:endParaRPr lang="es-ES" sz="2000" dirty="0"/>
          </a:p>
        </p:txBody>
      </p:sp>
    </p:spTree>
    <p:extLst>
      <p:ext uri="{BB962C8B-B14F-4D97-AF65-F5344CB8AC3E}">
        <p14:creationId xmlns:p14="http://schemas.microsoft.com/office/powerpoint/2010/main" val="3666973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018"/>
          </a:xfrm>
        </p:spPr>
        <p:txBody>
          <a:bodyPr>
            <a:normAutofit fontScale="90000"/>
          </a:bodyPr>
          <a:lstStyle/>
          <a:p>
            <a:endParaRPr lang="es-ES" dirty="0"/>
          </a:p>
        </p:txBody>
      </p:sp>
      <p:sp>
        <p:nvSpPr>
          <p:cNvPr id="3" name="2 Marcador de contenido"/>
          <p:cNvSpPr>
            <a:spLocks noGrp="1"/>
          </p:cNvSpPr>
          <p:nvPr>
            <p:ph idx="1"/>
          </p:nvPr>
        </p:nvSpPr>
        <p:spPr>
          <a:xfrm>
            <a:off x="457200" y="1628800"/>
            <a:ext cx="8229600" cy="4497363"/>
          </a:xfrm>
        </p:spPr>
        <p:txBody>
          <a:bodyPr>
            <a:normAutofit/>
          </a:bodyPr>
          <a:lstStyle/>
          <a:p>
            <a:r>
              <a:rPr lang="es-UY" sz="2000" dirty="0"/>
              <a:t>Suiza, </a:t>
            </a:r>
            <a:r>
              <a:rPr lang="es-UY" sz="2000" dirty="0" err="1"/>
              <a:t>Bolzman</a:t>
            </a:r>
            <a:r>
              <a:rPr lang="es-UY" sz="2000" dirty="0"/>
              <a:t> (</a:t>
            </a:r>
            <a:r>
              <a:rPr lang="es-UY" sz="2000" dirty="0" smtClean="0"/>
              <a:t>2009 identifico 5 modelos de atención: </a:t>
            </a:r>
            <a:endParaRPr lang="es-UY" sz="2000" dirty="0" smtClean="0"/>
          </a:p>
          <a:p>
            <a:pPr lvl="1"/>
            <a:r>
              <a:rPr lang="es-ES" sz="2000" dirty="0" smtClean="0"/>
              <a:t>1) El modelo </a:t>
            </a:r>
            <a:r>
              <a:rPr lang="es-ES" sz="2000" dirty="0" smtClean="0"/>
              <a:t>reparador </a:t>
            </a:r>
            <a:r>
              <a:rPr lang="es-ES" sz="2000" dirty="0" err="1" smtClean="0"/>
              <a:t>asimilacionista</a:t>
            </a:r>
            <a:r>
              <a:rPr lang="es-ES" sz="2000" dirty="0" smtClean="0"/>
              <a:t>, que se centra en los problemas de incompatibilidad de los inmigrantes con la cultura de la sociedad de acogida y la necesidad de limar las diferencias modernizando a los inmigrantes e igualándolos con los autóctonos, con un enfoque de ayuda con un trasfondo neocolonial. </a:t>
            </a:r>
          </a:p>
          <a:p>
            <a:pPr lvl="1"/>
            <a:r>
              <a:rPr lang="es-ES" sz="2000" dirty="0" smtClean="0"/>
              <a:t>2) El modelo </a:t>
            </a:r>
            <a:r>
              <a:rPr lang="es-ES" sz="2000" dirty="0" err="1" smtClean="0"/>
              <a:t>etnocultural</a:t>
            </a:r>
            <a:r>
              <a:rPr lang="es-ES" sz="2000" dirty="0" smtClean="0"/>
              <a:t>, que trata de lograr una mejor comprensión de las particularidades culturales para realizar diagnósticos más precisos e integrarlas como un recurso en los procesos de intervención, donde el trabajador social adquiere el rol de facilitador o mediador entre los inmigrantes y la sociedad de acogida.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899593" y="2133600"/>
            <a:ext cx="7634808" cy="3777622"/>
          </a:xfrm>
        </p:spPr>
        <p:txBody>
          <a:bodyPr>
            <a:normAutofit/>
          </a:bodyPr>
          <a:lstStyle/>
          <a:p>
            <a:pPr lvl="1"/>
            <a:r>
              <a:rPr lang="es-ES" sz="1800" dirty="0" smtClean="0"/>
              <a:t>3) El modelo comunitario, que defiende el valor de los lazos y las estructuras comunitarias de los inmigrantes como un trampolín para lograr su integración, reparando éstos para dotar de una mayor fortaleza a los colectivos de inmigrantes, pero con el consiguiente riesgo de </a:t>
            </a:r>
            <a:r>
              <a:rPr lang="es-ES" sz="1800" dirty="0" err="1" smtClean="0"/>
              <a:t>guetización</a:t>
            </a:r>
            <a:r>
              <a:rPr lang="es-ES" sz="1800" dirty="0" smtClean="0"/>
              <a:t>. </a:t>
            </a:r>
          </a:p>
          <a:p>
            <a:pPr lvl="1"/>
            <a:r>
              <a:rPr lang="es-ES" sz="1800" dirty="0" smtClean="0"/>
              <a:t>4) El modelo intercultural, que parte de la idea de que tanto inmigrantes como autóctonos viven en un mundo </a:t>
            </a:r>
            <a:r>
              <a:rPr lang="es-ES" sz="1800" dirty="0" err="1" smtClean="0"/>
              <a:t>pluricultural</a:t>
            </a:r>
            <a:r>
              <a:rPr lang="es-ES" sz="1800" dirty="0" smtClean="0"/>
              <a:t> y complejo en el que han de encontrar su sitio, lo que puede dar lugar a malentendidos y conflictos que requieren de una negociación y mediación por parte de los profesionales. </a:t>
            </a:r>
          </a:p>
          <a:p>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a:p>
        </p:txBody>
      </p:sp>
      <p:sp>
        <p:nvSpPr>
          <p:cNvPr id="3" name="Marcador de contenido 2"/>
          <p:cNvSpPr>
            <a:spLocks noGrp="1"/>
          </p:cNvSpPr>
          <p:nvPr>
            <p:ph idx="1"/>
          </p:nvPr>
        </p:nvSpPr>
        <p:spPr>
          <a:xfrm>
            <a:off x="1547665" y="2133600"/>
            <a:ext cx="6986736" cy="3777622"/>
          </a:xfrm>
        </p:spPr>
        <p:txBody>
          <a:bodyPr>
            <a:normAutofit/>
          </a:bodyPr>
          <a:lstStyle/>
          <a:p>
            <a:r>
              <a:rPr lang="es-ES" sz="2000" dirty="0"/>
              <a:t>5) El modelo antidiscriminatorio, que se centra en la cuestión de los derechos y el estatus jurídico de los inmigrantes, los cuáles se enfrentan a desigualdades y discriminaciones que los profesionales deben combatir en el plano institucional y social. </a:t>
            </a:r>
          </a:p>
          <a:p>
            <a:endParaRPr lang="es-UY" sz="2000" dirty="0"/>
          </a:p>
        </p:txBody>
      </p:sp>
    </p:spTree>
    <p:extLst>
      <p:ext uri="{BB962C8B-B14F-4D97-AF65-F5344CB8AC3E}">
        <p14:creationId xmlns:p14="http://schemas.microsoft.com/office/powerpoint/2010/main" val="66459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UY" dirty="0"/>
          </a:p>
        </p:txBody>
      </p:sp>
      <p:sp>
        <p:nvSpPr>
          <p:cNvPr id="3" name="Marcador de contenido 2"/>
          <p:cNvSpPr>
            <a:spLocks noGrp="1"/>
          </p:cNvSpPr>
          <p:nvPr>
            <p:ph idx="1"/>
          </p:nvPr>
        </p:nvSpPr>
        <p:spPr>
          <a:xfrm>
            <a:off x="1115617" y="2133600"/>
            <a:ext cx="7418784" cy="4031704"/>
          </a:xfrm>
        </p:spPr>
        <p:txBody>
          <a:bodyPr>
            <a:normAutofit lnSpcReduction="10000"/>
          </a:bodyPr>
          <a:lstStyle/>
          <a:p>
            <a:r>
              <a:rPr lang="es-ES" dirty="0" smtClean="0"/>
              <a:t>Modelo </a:t>
            </a:r>
            <a:r>
              <a:rPr lang="es-ES" dirty="0"/>
              <a:t>que ha adquirido protagonismo en </a:t>
            </a:r>
            <a:r>
              <a:rPr lang="es-ES" dirty="0" smtClean="0"/>
              <a:t>la práctica </a:t>
            </a:r>
            <a:r>
              <a:rPr lang="es-ES" dirty="0"/>
              <a:t>profesional en el ámbito de la migración y el refugio ha sido </a:t>
            </a:r>
            <a:r>
              <a:rPr lang="es-ES" dirty="0" smtClean="0"/>
              <a:t>el </a:t>
            </a:r>
            <a:r>
              <a:rPr lang="es-ES" b="1" dirty="0" smtClean="0"/>
              <a:t>trabajo </a:t>
            </a:r>
            <a:r>
              <a:rPr lang="es-ES" b="1" dirty="0"/>
              <a:t>social competente culturalmente</a:t>
            </a:r>
            <a:r>
              <a:rPr lang="es-ES" dirty="0"/>
              <a:t>, cuyo origen y máximo desarrollo </a:t>
            </a:r>
            <a:r>
              <a:rPr lang="es-ES" dirty="0" smtClean="0"/>
              <a:t>se sitúa </a:t>
            </a:r>
            <a:r>
              <a:rPr lang="es-ES" dirty="0"/>
              <a:t>en los Estados Unidos. </a:t>
            </a:r>
          </a:p>
          <a:p>
            <a:r>
              <a:rPr lang="es-ES" dirty="0" smtClean="0"/>
              <a:t>El </a:t>
            </a:r>
            <a:r>
              <a:rPr lang="es-ES" dirty="0"/>
              <a:t>trabajo social competente </a:t>
            </a:r>
            <a:r>
              <a:rPr lang="es-ES" dirty="0" smtClean="0"/>
              <a:t>culturalmente ha </a:t>
            </a:r>
            <a:r>
              <a:rPr lang="es-ES" dirty="0"/>
              <a:t>contado con una larga trayectoria en el ejercicio profesional, y </a:t>
            </a:r>
            <a:r>
              <a:rPr lang="es-ES" dirty="0" smtClean="0"/>
              <a:t>se considera </a:t>
            </a:r>
            <a:r>
              <a:rPr lang="es-ES" dirty="0"/>
              <a:t>que una práctica culturalmente competente es </a:t>
            </a:r>
            <a:r>
              <a:rPr lang="es-ES" dirty="0" smtClean="0"/>
              <a:t>una responsabilidad </a:t>
            </a:r>
            <a:r>
              <a:rPr lang="es-ES" dirty="0"/>
              <a:t>ética para todos las y los trabajadores sociales y </a:t>
            </a:r>
            <a:r>
              <a:rPr lang="es-ES" dirty="0" smtClean="0"/>
              <a:t>una absoluta </a:t>
            </a:r>
            <a:r>
              <a:rPr lang="es-ES" dirty="0"/>
              <a:t>necesidad cuando se trabaja con poblaciones inmigrantes. Las y </a:t>
            </a:r>
            <a:r>
              <a:rPr lang="es-ES" dirty="0" smtClean="0"/>
              <a:t>los trabajadores </a:t>
            </a:r>
            <a:r>
              <a:rPr lang="es-ES" dirty="0"/>
              <a:t>sociales –dicen Ortiz y </a:t>
            </a:r>
            <a:r>
              <a:rPr lang="es-ES" dirty="0" err="1"/>
              <a:t>Congress</a:t>
            </a:r>
            <a:r>
              <a:rPr lang="es-ES" dirty="0"/>
              <a:t> (2016)– </a:t>
            </a:r>
            <a:r>
              <a:rPr lang="es-ES" dirty="0" smtClean="0"/>
              <a:t> necesitan comprender el </a:t>
            </a:r>
            <a:r>
              <a:rPr lang="es-ES" dirty="0"/>
              <a:t>espectro completo de problemas que enfrentan los inmigrantes antes </a:t>
            </a:r>
            <a:r>
              <a:rPr lang="es-ES" dirty="0" smtClean="0"/>
              <a:t>de que </a:t>
            </a:r>
            <a:r>
              <a:rPr lang="es-ES" dirty="0"/>
              <a:t>abandonen su país de origen, y los que experimentan los </a:t>
            </a:r>
            <a:r>
              <a:rPr lang="es-ES" dirty="0" smtClean="0"/>
              <a:t>inmigrantes cuando </a:t>
            </a:r>
            <a:r>
              <a:rPr lang="es-ES" dirty="0"/>
              <a:t>se enfrentan a su llegada (Ortiz y </a:t>
            </a:r>
            <a:r>
              <a:rPr lang="es-ES" dirty="0" err="1"/>
              <a:t>Congress</a:t>
            </a:r>
            <a:r>
              <a:rPr lang="es-ES" dirty="0"/>
              <a:t>, 2016, p. 69</a:t>
            </a:r>
            <a:endParaRPr lang="es-UY" dirty="0"/>
          </a:p>
        </p:txBody>
      </p:sp>
    </p:spTree>
    <p:extLst>
      <p:ext uri="{BB962C8B-B14F-4D97-AF65-F5344CB8AC3E}">
        <p14:creationId xmlns:p14="http://schemas.microsoft.com/office/powerpoint/2010/main" val="1048412593"/>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2409</TotalTime>
  <Words>3319</Words>
  <Application>Microsoft Office PowerPoint</Application>
  <PresentationFormat>Presentación en pantalla (4:3)</PresentationFormat>
  <Paragraphs>135</Paragraphs>
  <Slides>50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50</vt:i4>
      </vt:variant>
    </vt:vector>
  </HeadingPairs>
  <TitlesOfParts>
    <vt:vector size="54" baseType="lpstr">
      <vt:lpstr>Arial</vt:lpstr>
      <vt:lpstr>Century Gothic</vt:lpstr>
      <vt:lpstr>Wingdings 3</vt:lpstr>
      <vt:lpstr>Espiral</vt:lpstr>
      <vt:lpstr>Intervención con Poblaciones migrantes</vt:lpstr>
      <vt:lpstr>Presentación de PowerPoint</vt:lpstr>
      <vt:lpstr>Presentación de PowerPoint</vt:lpstr>
      <vt:lpstr>1. Abordajes significativos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2. El Trabajo Social con migrantes en España</vt:lpstr>
      <vt:lpstr>Presentación de PowerPoint</vt:lpstr>
      <vt:lpstr>Presentación de PowerPoint</vt:lpstr>
      <vt:lpstr>3. NUEVAS PROPUESTAS EN EL TRABAJO SOCIAL CON MIGRANTES Y REFUGIADOS DENTRO Y FUERA DE ESPAÑA </vt:lpstr>
      <vt:lpstr>Presentación de PowerPoint</vt:lpstr>
      <vt:lpstr>Presentación de PowerPoint</vt:lpstr>
      <vt:lpstr>4. CONTRADICCIONES, DILEMAS Y EL PAPEL DE LA ÉTICA EN EL TRABAJO SOCIAL CON MIGRANTES Y REFUGIADOS </vt:lpstr>
      <vt:lpstr>Presentación de PowerPoint</vt:lpstr>
      <vt:lpstr>Presentación de PowerPoint</vt:lpstr>
      <vt:lpstr>Presentación de PowerPoint</vt:lpstr>
      <vt:lpstr>Intendencia de Montevideo</vt:lpstr>
      <vt:lpstr>Cantidad de consultantes según género y año de consulta</vt:lpstr>
      <vt:lpstr>Consultantes por grupos de edad</vt:lpstr>
      <vt:lpstr>Consultantes según país de nacimiento (2016-2018) en %</vt:lpstr>
      <vt:lpstr>Total de consultantes según continente</vt:lpstr>
      <vt:lpstr>Consultantes según año de consulta y condición de país de nacimiento (hispanohablante o no)</vt:lpstr>
      <vt:lpstr>Motivos de consulta a la Secretaría</vt:lpstr>
      <vt:lpstr>Presentación de PowerPoint</vt:lpstr>
      <vt:lpstr>Campo profesional</vt:lpstr>
      <vt:lpstr>Presentación de PowerPoint</vt:lpstr>
      <vt:lpstr>INTERVENCIÓN PROFESIONAL</vt:lpstr>
      <vt:lpstr>Presentación de PowerPoint</vt:lpstr>
      <vt:lpstr>Campo problemático en TS surge de comprender las siguientes dimensiones:</vt:lpstr>
      <vt:lpstr>La intervención entendida como campo problemático en TS debe tener en cuenta:</vt:lpstr>
      <vt:lpstr>Presentación de PowerPoint</vt:lpstr>
      <vt:lpstr>Definición de Intervención Profesional</vt:lpstr>
      <vt:lpstr>Presentación de PowerPoint</vt:lpstr>
      <vt:lpstr>Presentación de PowerPoint</vt:lpstr>
      <vt:lpstr>Presentación de PowerPoint</vt:lpstr>
      <vt:lpstr>Presentación de PowerPoint</vt:lpstr>
      <vt:lpstr>Presentación de PowerPoint</vt:lpstr>
      <vt:lpstr>Las tensiones de la intervención </vt:lpstr>
      <vt:lpstr>Presentación de PowerPoint</vt:lpstr>
      <vt:lpstr>Presentación de PowerPoint</vt:lpstr>
      <vt:lpstr>Presentación de PowerPoint</vt:lpstr>
      <vt:lpstr>Reflexiones finales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Intervención con Poblaciones migrantes</dc:title>
  <dc:creator>Usuario</dc:creator>
  <cp:lastModifiedBy>Usuario</cp:lastModifiedBy>
  <cp:revision>63</cp:revision>
  <dcterms:created xsi:type="dcterms:W3CDTF">2021-11-08T12:34:12Z</dcterms:created>
  <dcterms:modified xsi:type="dcterms:W3CDTF">2024-11-05T14:19:40Z</dcterms:modified>
</cp:coreProperties>
</file>