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2" r:id="rId4"/>
    <p:sldId id="285" r:id="rId5"/>
    <p:sldId id="320" r:id="rId6"/>
    <p:sldId id="321" r:id="rId7"/>
    <p:sldId id="315" r:id="rId8"/>
    <p:sldId id="286" r:id="rId9"/>
    <p:sldId id="283" r:id="rId10"/>
    <p:sldId id="289" r:id="rId11"/>
    <p:sldId id="316" r:id="rId12"/>
    <p:sldId id="290" r:id="rId13"/>
    <p:sldId id="318" r:id="rId14"/>
    <p:sldId id="319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23" r:id="rId25"/>
    <p:sldId id="301" r:id="rId26"/>
    <p:sldId id="287" r:id="rId27"/>
    <p:sldId id="302" r:id="rId28"/>
    <p:sldId id="303" r:id="rId29"/>
    <p:sldId id="288" r:id="rId30"/>
    <p:sldId id="325" r:id="rId31"/>
    <p:sldId id="326" r:id="rId32"/>
    <p:sldId id="327" r:id="rId33"/>
    <p:sldId id="328" r:id="rId34"/>
    <p:sldId id="322" r:id="rId35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7"/>
            <p:cNvSpPr/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8"/>
            <p:cNvSpPr/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10"/>
            <p:cNvSpPr/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s-ES" noProof="0" smtClean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s-ES" noProof="0" smtClean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5836EC9B-8ED4-40CD-A319-82C86520234D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AAB97-80E5-4027-B668-557CDB2C8A5B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52DB-1198-4903-B0F8-93A0EFD0B95E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6C1B9-10D1-4E67-B7EC-95C88E84ECFD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A6A3-CB15-4718-8E11-E9C25F2F489A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96F48-C923-4E55-A6B3-2E6E0761E649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7DC21-AA76-4365-8508-AB98D6532CC2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1FFB7-B6D6-4706-AA74-994AFEAAD88F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B75A-43C3-49A1-98D3-B774D832470E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A0BF-EF2C-4541-BDF6-8B558DDBC8BA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4922-8DEE-4F3D-AB07-70F70D9EB6AE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5044-5EC7-4B65-BDB9-F5E88E6AB1FC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0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1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2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3" name="Freeform 7"/>
            <p:cNvSpPr/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4" name="Freeform 8"/>
            <p:cNvSpPr/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5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6" name="Freeform 10"/>
            <p:cNvSpPr/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altLang="es-UY" smtClean="0"/>
              <a:t>Haga clic para modificar el estilo de título del patrón</a:t>
            </a:r>
            <a:endParaRPr lang="es-ES" altLang="es-UY" smtClean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BE35C66F-7F91-4393-AE6A-658017D1DC82}" type="slidenum">
              <a:rPr lang="es-ES"/>
            </a:fld>
            <a:endParaRPr lang="es-ES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altLang="es-UY" smtClean="0"/>
              <a:t>Haga clic para modificar el estilo de texto del patrón</a:t>
            </a:r>
            <a:endParaRPr lang="es-ES" altLang="es-UY" smtClean="0"/>
          </a:p>
          <a:p>
            <a:pPr lvl="1"/>
            <a:r>
              <a:rPr lang="es-ES" altLang="es-UY" smtClean="0"/>
              <a:t>Segundo nivel</a:t>
            </a:r>
            <a:endParaRPr lang="es-ES" altLang="es-UY" smtClean="0"/>
          </a:p>
          <a:p>
            <a:pPr lvl="2"/>
            <a:r>
              <a:rPr lang="es-ES" altLang="es-UY" smtClean="0"/>
              <a:t>Tercer nivel</a:t>
            </a:r>
            <a:endParaRPr lang="es-ES" altLang="es-UY" smtClean="0"/>
          </a:p>
          <a:p>
            <a:pPr lvl="3"/>
            <a:r>
              <a:rPr lang="es-ES" altLang="es-UY" smtClean="0"/>
              <a:t>Cuarto nivel</a:t>
            </a:r>
            <a:endParaRPr lang="es-ES" altLang="es-UY" smtClean="0"/>
          </a:p>
          <a:p>
            <a:pPr lvl="4"/>
            <a:r>
              <a:rPr lang="es-ES" altLang="es-UY" smtClean="0"/>
              <a:t>Quinto nivel</a:t>
            </a:r>
            <a:endParaRPr lang="es-ES" altLang="es-UY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362200"/>
          </a:xfrm>
        </p:spPr>
        <p:txBody>
          <a:bodyPr/>
          <a:lstStyle/>
          <a:p>
            <a:pPr eaLnBrk="1" hangingPunct="1"/>
            <a:r>
              <a:rPr lang="es-MX" altLang="es-UY" sz="4000" b="1" smtClean="0"/>
              <a:t>ECONOMÍA DE LAS</a:t>
            </a:r>
            <a:r>
              <a:rPr lang="es-MX" altLang="es-UY" sz="4000" b="1" smtClean="0">
                <a:cs typeface="Times New Roman" panose="02020603050405020304" pitchFamily="18" charset="0"/>
              </a:rPr>
              <a:t> INSTITUCIONES</a:t>
            </a:r>
            <a:endParaRPr lang="es-ES" altLang="es-UY" sz="40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UY" sz="3600" b="1" smtClean="0"/>
              <a:t>Mario Bergara</a:t>
            </a:r>
            <a:endParaRPr lang="es-MX" altLang="es-UY" sz="3600" b="1" smtClean="0"/>
          </a:p>
          <a:p>
            <a:pPr eaLnBrk="1" hangingPunct="1">
              <a:lnSpc>
                <a:spcPct val="90000"/>
              </a:lnSpc>
            </a:pPr>
            <a:endParaRPr lang="es-MX" altLang="es-UY" sz="3600" i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8288"/>
            <a:ext cx="7772400" cy="762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COSTOS DE TRANSACCIÓN</a:t>
            </a:r>
            <a:endParaRPr lang="es-ES" altLang="es-UY" sz="3600" b="1" smtClean="0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381000" y="281305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Racionalidad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limitada</a:t>
            </a:r>
            <a:endParaRPr lang="es-ES" altLang="es-UY" sz="2800" b="1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457200" y="456565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Oportunismo</a:t>
            </a:r>
            <a:endParaRPr lang="es-ES" altLang="es-UY" sz="2800" b="1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419600" y="304165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 b="1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4419600" y="471805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81000" y="1212850"/>
            <a:ext cx="38100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Supuestos de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comportamiento</a:t>
            </a:r>
            <a:endParaRPr lang="es-ES" altLang="es-UY" sz="2800" b="1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876800" y="1212850"/>
            <a:ext cx="39624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Consecuencias sobre la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organización económica</a:t>
            </a:r>
            <a:endParaRPr lang="es-ES" altLang="es-UY" sz="2800" b="1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5715000" y="2889250"/>
            <a:ext cx="3200400" cy="1143000"/>
          </a:xfrm>
          <a:prstGeom prst="hexagon">
            <a:avLst>
              <a:gd name="adj" fmla="val 3602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Contratos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incompletos</a:t>
            </a:r>
            <a:endParaRPr lang="es-ES" altLang="es-UY" sz="2800" b="1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5715000" y="4641850"/>
            <a:ext cx="3200400" cy="1143000"/>
          </a:xfrm>
          <a:prstGeom prst="hexagon">
            <a:avLst>
              <a:gd name="adj" fmla="val 3602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Necesidad de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salvaguardias</a:t>
            </a:r>
            <a:endParaRPr lang="es-ES" altLang="es-UY" sz="2800" b="1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68313" y="6092825"/>
            <a:ext cx="8424862" cy="576263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Modos de organización factibles y no factibles</a:t>
            </a:r>
            <a:endParaRPr lang="es-ES" altLang="es-UY" sz="32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404813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CONTRATOS INCOMPLETOS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381000" y="1484313"/>
            <a:ext cx="3810000" cy="631825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 i="1"/>
              <a:t>EX ANTE</a:t>
            </a:r>
            <a:endParaRPr lang="es-ES" altLang="es-UY" sz="2800" b="1" i="1"/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4794250" y="1484313"/>
            <a:ext cx="3810000" cy="631825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 i="1"/>
              <a:t>EX POST</a:t>
            </a:r>
            <a:endParaRPr lang="es-ES" altLang="es-UY" sz="2800" b="1" i="1"/>
          </a:p>
        </p:txBody>
      </p:sp>
      <p:sp>
        <p:nvSpPr>
          <p:cNvPr id="14341" name="Oval 9"/>
          <p:cNvSpPr>
            <a:spLocks noChangeArrowheads="1"/>
          </p:cNvSpPr>
          <p:nvPr/>
        </p:nvSpPr>
        <p:spPr bwMode="auto">
          <a:xfrm>
            <a:off x="4787900" y="2755900"/>
            <a:ext cx="409575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Monitoreo costoso</a:t>
            </a:r>
            <a:endParaRPr lang="es-ES" altLang="es-UY" sz="2800" b="1"/>
          </a:p>
        </p:txBody>
      </p:sp>
      <p:sp>
        <p:nvSpPr>
          <p:cNvPr id="14342" name="Oval 10"/>
          <p:cNvSpPr>
            <a:spLocks noChangeArrowheads="1"/>
          </p:cNvSpPr>
          <p:nvPr/>
        </p:nvSpPr>
        <p:spPr bwMode="auto">
          <a:xfrm>
            <a:off x="304800" y="2763838"/>
            <a:ext cx="4267200" cy="1744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Contingencias no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previstas</a:t>
            </a:r>
            <a:endParaRPr lang="es-ES" altLang="es-UY" sz="2800" b="1"/>
          </a:p>
        </p:txBody>
      </p:sp>
      <p:sp>
        <p:nvSpPr>
          <p:cNvPr id="14343" name="Oval 11"/>
          <p:cNvSpPr>
            <a:spLocks noChangeArrowheads="1"/>
          </p:cNvSpPr>
          <p:nvPr/>
        </p:nvSpPr>
        <p:spPr bwMode="auto">
          <a:xfrm>
            <a:off x="4797425" y="4724400"/>
            <a:ext cx="409575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Costos de hacer cumplir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el contrato</a:t>
            </a:r>
            <a:endParaRPr lang="es-ES" altLang="es-UY" sz="2800" b="1"/>
          </a:p>
        </p:txBody>
      </p:sp>
      <p:sp>
        <p:nvSpPr>
          <p:cNvPr id="14344" name="Oval 12"/>
          <p:cNvSpPr>
            <a:spLocks noChangeArrowheads="1"/>
          </p:cNvSpPr>
          <p:nvPr/>
        </p:nvSpPr>
        <p:spPr bwMode="auto">
          <a:xfrm>
            <a:off x="331788" y="4772025"/>
            <a:ext cx="409575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Costos de escribir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el contrato</a:t>
            </a:r>
            <a:endParaRPr lang="es-ES" altLang="es-UY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85800" y="404813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CONTRATOS INCOMPLETOS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000" y="1484313"/>
            <a:ext cx="3810000" cy="631825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 i="1"/>
              <a:t>EX ANTE</a:t>
            </a:r>
            <a:endParaRPr lang="es-ES" altLang="es-UY" sz="2800" b="1" i="1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794250" y="1484313"/>
            <a:ext cx="3810000" cy="631825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 i="1"/>
              <a:t>EX POST</a:t>
            </a:r>
            <a:endParaRPr lang="es-ES" altLang="es-UY" sz="2800" b="1" i="1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787900" y="2755900"/>
            <a:ext cx="409575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Mecanismos de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resolución de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disputas</a:t>
            </a:r>
            <a:endParaRPr lang="es-ES" altLang="es-UY" sz="2800" b="1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04800" y="2763838"/>
            <a:ext cx="4267200" cy="1744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Selección adversa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y riesgo moral</a:t>
            </a:r>
            <a:endParaRPr lang="es-ES" altLang="es-UY" sz="2800" b="1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4797425" y="4724400"/>
            <a:ext cx="409575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Formas de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organización</a:t>
            </a:r>
            <a:endParaRPr lang="es-ES" altLang="es-UY" sz="2800" b="1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331788" y="4772025"/>
            <a:ext cx="409575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Alineamiento de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incentivos</a:t>
            </a:r>
            <a:endParaRPr lang="es-ES" altLang="es-UY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85800" y="5032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CONTRATOS INCOMPLETOS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1789113"/>
            <a:ext cx="3810000" cy="631825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 i="1"/>
              <a:t>EX ANTE</a:t>
            </a:r>
            <a:endParaRPr lang="es-ES" altLang="es-UY" sz="2800" b="1" i="1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794250" y="1789113"/>
            <a:ext cx="3810000" cy="631825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 i="1"/>
              <a:t>EX POST</a:t>
            </a:r>
            <a:endParaRPr lang="es-ES" altLang="es-UY" sz="2800" b="1" i="1"/>
          </a:p>
        </p:txBody>
      </p:sp>
      <p:sp>
        <p:nvSpPr>
          <p:cNvPr id="16389" name="Oval 7"/>
          <p:cNvSpPr>
            <a:spLocks noChangeArrowheads="1"/>
          </p:cNvSpPr>
          <p:nvPr/>
        </p:nvSpPr>
        <p:spPr bwMode="auto">
          <a:xfrm>
            <a:off x="4789488" y="2997200"/>
            <a:ext cx="409575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Cómo se desarroll</a:t>
            </a:r>
            <a:r>
              <a:rPr lang="es-UY" altLang="es-ES_tradnl" sz="2800" b="1"/>
              <a:t>a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el juego</a:t>
            </a:r>
            <a:endParaRPr lang="es-ES" altLang="es-UY" sz="2800" b="1"/>
          </a:p>
        </p:txBody>
      </p:sp>
      <p:sp>
        <p:nvSpPr>
          <p:cNvPr id="16390" name="Oval 8"/>
          <p:cNvSpPr>
            <a:spLocks noChangeArrowheads="1"/>
          </p:cNvSpPr>
          <p:nvPr/>
        </p:nvSpPr>
        <p:spPr bwMode="auto">
          <a:xfrm>
            <a:off x="323850" y="3044825"/>
            <a:ext cx="409575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Reglas de juego</a:t>
            </a:r>
            <a:endParaRPr lang="es-ES" altLang="es-UY" sz="2800" b="1"/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685800" y="5257800"/>
            <a:ext cx="78486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Rol del entorno institucional: credibilidad</a:t>
            </a:r>
            <a:endParaRPr lang="es-ES" altLang="es-UY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ATRIBUTOS DE LAS TRANSACCIONES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828800" y="1828800"/>
            <a:ext cx="6096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Frecuencia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Grado de incertidumbre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Especificidad de activos</a:t>
            </a:r>
            <a:endParaRPr lang="es-ES_tradnl" altLang="es-UY" sz="3200"/>
          </a:p>
          <a:p>
            <a:pPr lvl="2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De lugar</a:t>
            </a:r>
            <a:endParaRPr lang="es-ES_tradnl" altLang="es-UY" sz="3200"/>
          </a:p>
          <a:p>
            <a:pPr lvl="2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De activos físicos</a:t>
            </a:r>
            <a:endParaRPr lang="es-ES_tradnl" altLang="es-UY" sz="3200"/>
          </a:p>
          <a:p>
            <a:pPr lvl="2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Humana</a:t>
            </a:r>
            <a:endParaRPr lang="es-ES_tradnl" altLang="es-UY" sz="3200"/>
          </a:p>
          <a:p>
            <a:pPr lvl="2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Temporal</a:t>
            </a:r>
            <a:endParaRPr lang="es-ES_tradnl" altLang="es-UY" sz="3200"/>
          </a:p>
          <a:p>
            <a:pPr lvl="2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De marcas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FORMAS DE ORGANIZACIÓN ECONÓMICA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33400" y="18288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Mercados, empresas y modos híbridos: formas alternativas de organización de transacciones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Costos y competencias: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Intensidad de los incentivos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Utilización de aparatos de control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Adaptación autónoma y cooperativa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Utilización de la legislación contractual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Arbitraje externo vs. autoridad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04800" y="7620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HIPÓTESIS DE ALINEAMIENTO DISCRIMINATORIO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04800" y="2667000"/>
            <a:ext cx="8534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s-MX" altLang="es-UY" sz="3200">
                <a:cs typeface="Times New Roman" panose="02020603050405020304" pitchFamily="18" charset="0"/>
              </a:rPr>
              <a:t>“E</a:t>
            </a:r>
            <a:r>
              <a:rPr lang="es-ES" altLang="es-UY" sz="3200">
                <a:cs typeface="Times New Roman" panose="02020603050405020304" pitchFamily="18" charset="0"/>
              </a:rPr>
              <a:t>l objetivo de la organización económica es alinear las transacciones (que difieren en sus atributos) con las formas organizacionales (que difieren en sus costos y competencias) de manera de minimizar los costos de transacción</a:t>
            </a:r>
            <a:r>
              <a:rPr lang="es-MX" altLang="es-UY" sz="3200">
                <a:cs typeface="Times New Roman" panose="02020603050405020304" pitchFamily="18" charset="0"/>
              </a:rPr>
              <a:t>”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62" name="Picture 16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899477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304800" y="609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COMPETENCIAS DE LOS</a:t>
            </a:r>
            <a:endParaRPr lang="es-ES_tradnl" altLang="es-UY" sz="3600" b="1">
              <a:solidFill>
                <a:schemeClr val="tx2"/>
              </a:solidFill>
            </a:endParaRPr>
          </a:p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MODOS DE ORGANIZACIÓN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MODELO BÁSICO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57200" y="14478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Formas de organización óptima según especificidad de activos (</a:t>
            </a:r>
            <a:r>
              <a:rPr lang="es-ES_tradnl" altLang="es-UY" sz="3200" i="1"/>
              <a:t>k</a:t>
            </a:r>
            <a:r>
              <a:rPr lang="es-ES_tradnl" altLang="es-UY" sz="3200"/>
              <a:t>)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Para una cantidad fija de producción: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Costos de organización interna: </a:t>
            </a:r>
            <a:r>
              <a:rPr lang="es-ES_tradnl" altLang="es-UY" sz="3200" i="1"/>
              <a:t>B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Costos de organización de los mercados: </a:t>
            </a:r>
            <a:r>
              <a:rPr lang="es-ES_tradnl" altLang="es-UY" sz="3200" i="1"/>
              <a:t>M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i="1"/>
              <a:t>B</a:t>
            </a:r>
            <a:r>
              <a:rPr lang="es-ES_tradnl" altLang="es-UY" sz="3200"/>
              <a:t>(0) &gt; </a:t>
            </a:r>
            <a:r>
              <a:rPr lang="es-ES_tradnl" altLang="es-UY" sz="3200" i="1"/>
              <a:t>M</a:t>
            </a:r>
            <a:r>
              <a:rPr lang="es-ES_tradnl" altLang="es-UY" sz="3200"/>
              <a:t>(0) por efectos de incentivos y burocracia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i="1"/>
              <a:t>M’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 &gt; </a:t>
            </a:r>
            <a:r>
              <a:rPr lang="es-ES_tradnl" altLang="es-UY" sz="3200" i="1"/>
              <a:t>B’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 por efectos de adaptación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MODELO BÁSICO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3400" y="14478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Diferencia de costos de organización: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</a:pPr>
            <a:r>
              <a:rPr lang="es-ES_tradnl" altLang="es-UY" sz="3200"/>
              <a:t>		 </a:t>
            </a:r>
            <a:r>
              <a:rPr lang="es-ES_tradnl" altLang="es-UY" sz="3200">
                <a:sym typeface="Symbol" panose="05050102010706020507" pitchFamily="18" charset="2"/>
              </a:rPr>
              <a:t></a:t>
            </a:r>
            <a:r>
              <a:rPr lang="es-ES_tradnl" altLang="es-UY" sz="3200" i="1">
                <a:sym typeface="Symbol" panose="05050102010706020507" pitchFamily="18" charset="2"/>
              </a:rPr>
              <a:t>G</a:t>
            </a:r>
            <a:r>
              <a:rPr lang="es-ES_tradnl" altLang="es-UY" sz="3200">
                <a:sym typeface="Symbol" panose="05050102010706020507" pitchFamily="18" charset="2"/>
              </a:rPr>
              <a:t> = </a:t>
            </a:r>
            <a:r>
              <a:rPr lang="es-ES_tradnl" altLang="es-UY" sz="3200" i="1"/>
              <a:t>B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 - </a:t>
            </a:r>
            <a:r>
              <a:rPr lang="es-ES_tradnl" altLang="es-UY" sz="3200" i="1"/>
              <a:t>M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</a:pP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>
                <a:sym typeface="Symbol" panose="05050102010706020507" pitchFamily="18" charset="2"/>
              </a:rPr>
              <a:t>Mercados permiten agregar demanda y realizar economías de escala y alcance.</a:t>
            </a:r>
            <a:endParaRPr lang="es-ES_tradnl" altLang="es-UY" sz="3200">
              <a:sym typeface="Symbol" panose="05050102010706020507" pitchFamily="18" charset="2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>
                <a:sym typeface="Symbol" panose="05050102010706020507" pitchFamily="18" charset="2"/>
              </a:rPr>
              <a:t>Diferencia de costos de producción en la firma vs. en el mercado: </a:t>
            </a:r>
            <a:r>
              <a:rPr lang="es-ES_tradnl" altLang="es-UY" sz="3200" i="1">
                <a:sym typeface="Symbol" panose="05050102010706020507" pitchFamily="18" charset="2"/>
              </a:rPr>
              <a:t>C</a:t>
            </a:r>
            <a:r>
              <a:rPr lang="es-ES_tradnl" altLang="es-UY" sz="3200">
                <a:sym typeface="Symbol" panose="05050102010706020507" pitchFamily="18" charset="2"/>
              </a:rPr>
              <a:t> &gt; 0</a:t>
            </a:r>
            <a:endParaRPr lang="es-ES_tradnl" altLang="es-UY" sz="3200">
              <a:sym typeface="Symbol" panose="05050102010706020507" pitchFamily="18" charset="2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>
              <a:sym typeface="Symbol" panose="05050102010706020507" pitchFamily="18" charset="2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>
                <a:sym typeface="Symbol" panose="05050102010706020507" pitchFamily="18" charset="2"/>
              </a:rPr>
              <a:t>Costos totales = </a:t>
            </a:r>
            <a:r>
              <a:rPr lang="es-ES_tradnl" altLang="es-UY" sz="3200" i="1">
                <a:sym typeface="Symbol" panose="05050102010706020507" pitchFamily="18" charset="2"/>
              </a:rPr>
              <a:t>G</a:t>
            </a:r>
            <a:r>
              <a:rPr lang="es-ES_tradnl" altLang="es-UY" sz="3200">
                <a:sym typeface="Symbol" panose="05050102010706020507" pitchFamily="18" charset="2"/>
              </a:rPr>
              <a:t> + </a:t>
            </a:r>
            <a:r>
              <a:rPr lang="es-ES_tradnl" altLang="es-UY" sz="3200" i="1">
                <a:sym typeface="Symbol" panose="05050102010706020507" pitchFamily="18" charset="2"/>
              </a:rPr>
              <a:t>C</a:t>
            </a:r>
            <a:r>
              <a:rPr lang="es-ES_tradnl" altLang="es-UY" sz="3200">
                <a:sym typeface="Symbol" panose="05050102010706020507" pitchFamily="18" charset="2"/>
              </a:rPr>
              <a:t> </a:t>
            </a:r>
            <a:endParaRPr lang="es-ES_tradnl" altLang="es-UY" sz="320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425356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 dirty="0">
                <a:solidFill>
                  <a:schemeClr val="tx2"/>
                </a:solidFill>
              </a:rPr>
              <a:t>PLAN DE LA PRESENTACIÓN</a:t>
            </a:r>
            <a:endParaRPr lang="es-ES_tradnl" altLang="es-UY" sz="4400" dirty="0">
              <a:solidFill>
                <a:schemeClr val="tx2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1842800"/>
            <a:ext cx="769620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dirty="0">
                <a:cs typeface="Times New Roman" panose="02020603050405020304" pitchFamily="18" charset="0"/>
              </a:rPr>
              <a:t>Conceptos básicos del análisis institucional</a:t>
            </a:r>
            <a:endParaRPr lang="es-MX" altLang="es-UY" sz="3200" dirty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MX" altLang="es-UY" sz="3200" dirty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dirty="0">
                <a:cs typeface="Times New Roman" panose="02020603050405020304" pitchFamily="18" charset="0"/>
              </a:rPr>
              <a:t>La economía de los costos de transacción</a:t>
            </a:r>
            <a:endParaRPr lang="es-MX" altLang="es-UY" sz="3200" dirty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MX" altLang="es-UY" sz="3200" dirty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dirty="0">
                <a:cs typeface="Times New Roman" panose="02020603050405020304" pitchFamily="18" charset="0"/>
              </a:rPr>
              <a:t>La política de los costos de </a:t>
            </a:r>
            <a:r>
              <a:rPr lang="es-MX" altLang="es-UY" sz="3200" dirty="0" smtClean="0">
                <a:cs typeface="Times New Roman" panose="02020603050405020304" pitchFamily="18" charset="0"/>
              </a:rPr>
              <a:t>transacción</a:t>
            </a:r>
            <a:endParaRPr lang="es-MX" altLang="es-UY" sz="3200" dirty="0" smtClean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MX" altLang="es-UY" sz="3200" dirty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dirty="0" smtClean="0">
                <a:cs typeface="Times New Roman" panose="02020603050405020304" pitchFamily="18" charset="0"/>
              </a:rPr>
              <a:t>La evolución de los órdenes sociales</a:t>
            </a:r>
            <a:endParaRPr lang="es-ES_tradnl" altLang="es-UY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MODELO BÁSICO</a:t>
            </a:r>
            <a:endParaRPr lang="es-ES" altLang="es-UY" sz="3600" b="1" smtClean="0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rot="10800000">
            <a:off x="1676400" y="1143000"/>
            <a:ext cx="0" cy="541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UY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1676400" y="4572000"/>
            <a:ext cx="624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UY"/>
          </a:p>
        </p:txBody>
      </p:sp>
      <p:sp>
        <p:nvSpPr>
          <p:cNvPr id="55303" name="Arc 7"/>
          <p:cNvSpPr/>
          <p:nvPr/>
        </p:nvSpPr>
        <p:spPr bwMode="auto">
          <a:xfrm>
            <a:off x="1676400" y="3430588"/>
            <a:ext cx="3429000" cy="3122612"/>
          </a:xfrm>
          <a:custGeom>
            <a:avLst/>
            <a:gdLst>
              <a:gd name="T0" fmla="*/ 0 w 20680"/>
              <a:gd name="T1" fmla="*/ 0 h 21600"/>
              <a:gd name="T2" fmla="*/ 2147483647 w 20680"/>
              <a:gd name="T3" fmla="*/ 2147483647 h 21600"/>
              <a:gd name="T4" fmla="*/ 0 w 2068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80" h="21600" fill="none" extrusionOk="0">
                <a:moveTo>
                  <a:pt x="-1" y="0"/>
                </a:moveTo>
                <a:cubicBezTo>
                  <a:pt x="9526" y="0"/>
                  <a:pt x="17928" y="6241"/>
                  <a:pt x="20679" y="15362"/>
                </a:cubicBezTo>
              </a:path>
              <a:path w="20680" h="21600" stroke="0" extrusionOk="0">
                <a:moveTo>
                  <a:pt x="-1" y="0"/>
                </a:moveTo>
                <a:cubicBezTo>
                  <a:pt x="9526" y="0"/>
                  <a:pt x="17928" y="6241"/>
                  <a:pt x="20679" y="1536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UY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590800" y="3657600"/>
            <a:ext cx="59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>
                <a:sym typeface="Symbol" panose="05050102010706020507" pitchFamily="18" charset="2"/>
              </a:rPr>
              <a:t></a:t>
            </a:r>
            <a:r>
              <a:rPr lang="es-ES_tradnl" altLang="es-UY" b="1" i="1">
                <a:sym typeface="Symbol" panose="05050102010706020507" pitchFamily="18" charset="2"/>
              </a:rPr>
              <a:t>G</a:t>
            </a:r>
            <a:endParaRPr lang="es-ES" altLang="es-UY" b="1" i="1">
              <a:sym typeface="Symbol" panose="05050102010706020507" pitchFamily="18" charset="2"/>
            </a:endParaRPr>
          </a:p>
        </p:txBody>
      </p:sp>
      <p:sp>
        <p:nvSpPr>
          <p:cNvPr id="55305" name="Arc 9"/>
          <p:cNvSpPr/>
          <p:nvPr/>
        </p:nvSpPr>
        <p:spPr bwMode="auto">
          <a:xfrm rot="10763420">
            <a:off x="1982788" y="1293813"/>
            <a:ext cx="5778500" cy="2895600"/>
          </a:xfrm>
          <a:custGeom>
            <a:avLst/>
            <a:gdLst>
              <a:gd name="T0" fmla="*/ 0 w 22440"/>
              <a:gd name="T1" fmla="*/ 2147483647 h 21600"/>
              <a:gd name="T2" fmla="*/ 2147483647 w 22440"/>
              <a:gd name="T3" fmla="*/ 2147483647 h 21600"/>
              <a:gd name="T4" fmla="*/ 2147483647 w 2244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440" h="21600" fill="none" extrusionOk="0">
                <a:moveTo>
                  <a:pt x="0" y="16"/>
                </a:moveTo>
                <a:cubicBezTo>
                  <a:pt x="279" y="5"/>
                  <a:pt x="559" y="-1"/>
                  <a:pt x="840" y="0"/>
                </a:cubicBezTo>
                <a:cubicBezTo>
                  <a:pt x="12769" y="0"/>
                  <a:pt x="22440" y="9670"/>
                  <a:pt x="22440" y="21600"/>
                </a:cubicBezTo>
              </a:path>
              <a:path w="22440" h="21600" stroke="0" extrusionOk="0">
                <a:moveTo>
                  <a:pt x="0" y="16"/>
                </a:moveTo>
                <a:cubicBezTo>
                  <a:pt x="279" y="5"/>
                  <a:pt x="559" y="-1"/>
                  <a:pt x="840" y="0"/>
                </a:cubicBezTo>
                <a:cubicBezTo>
                  <a:pt x="12769" y="0"/>
                  <a:pt x="22440" y="9670"/>
                  <a:pt x="22440" y="21600"/>
                </a:cubicBezTo>
                <a:lnTo>
                  <a:pt x="840" y="21600"/>
                </a:lnTo>
                <a:lnTo>
                  <a:pt x="0" y="1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UY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7493000" y="35814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>
                <a:sym typeface="Symbol" panose="05050102010706020507" pitchFamily="18" charset="2"/>
              </a:rPr>
              <a:t></a:t>
            </a:r>
            <a:r>
              <a:rPr lang="es-ES_tradnl" altLang="es-UY" b="1" i="1">
                <a:sym typeface="Symbol" panose="05050102010706020507" pitchFamily="18" charset="2"/>
              </a:rPr>
              <a:t>C</a:t>
            </a:r>
            <a:endParaRPr lang="es-ES" altLang="es-UY" b="1" i="1">
              <a:sym typeface="Symbol" panose="05050102010706020507" pitchFamily="18" charset="2"/>
            </a:endParaRP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2743200" y="1219200"/>
            <a:ext cx="297180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UY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3048000" y="129540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>
                <a:sym typeface="Symbol" panose="05050102010706020507" pitchFamily="18" charset="2"/>
              </a:rPr>
              <a:t></a:t>
            </a:r>
            <a:r>
              <a:rPr lang="es-ES_tradnl" altLang="es-UY" b="1" i="1">
                <a:sym typeface="Symbol" panose="05050102010706020507" pitchFamily="18" charset="2"/>
              </a:rPr>
              <a:t>G+</a:t>
            </a:r>
            <a:r>
              <a:rPr lang="es-ES_tradnl" altLang="es-UY" b="1">
                <a:sym typeface="Symbol" panose="05050102010706020507" pitchFamily="18" charset="2"/>
              </a:rPr>
              <a:t></a:t>
            </a:r>
            <a:r>
              <a:rPr lang="es-ES_tradnl" altLang="es-UY" b="1" i="1">
                <a:sym typeface="Symbol" panose="05050102010706020507" pitchFamily="18" charset="2"/>
              </a:rPr>
              <a:t>C</a:t>
            </a:r>
            <a:endParaRPr lang="es-ES" altLang="es-UY" b="1" i="1">
              <a:sym typeface="Symbol" panose="05050102010706020507" pitchFamily="18" charset="2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7816850" y="4495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k</a:t>
            </a:r>
            <a:endParaRPr lang="es-ES" altLang="es-UY" b="1" i="1">
              <a:sym typeface="Symbol" panose="05050102010706020507" pitchFamily="18" charset="2"/>
            </a:endParaRP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5175250" y="4495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k</a:t>
            </a:r>
            <a:r>
              <a:rPr lang="es-ES_tradnl" altLang="es-UY" b="1" i="1" baseline="-25000">
                <a:sym typeface="Symbol" panose="05050102010706020507" pitchFamily="18" charset="2"/>
              </a:rPr>
              <a:t>2</a:t>
            </a:r>
            <a:endParaRPr lang="es-ES" altLang="es-UY" b="1" i="1" baseline="-25000">
              <a:sym typeface="Symbol" panose="05050102010706020507" pitchFamily="18" charset="2"/>
            </a:endParaRP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4140200" y="4495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k</a:t>
            </a:r>
            <a:r>
              <a:rPr lang="es-ES_tradnl" altLang="es-UY" b="1" i="1" baseline="-25000">
                <a:sym typeface="Symbol" panose="05050102010706020507" pitchFamily="18" charset="2"/>
              </a:rPr>
              <a:t>1</a:t>
            </a:r>
            <a:endParaRPr lang="es-ES" altLang="es-UY" b="1" i="1" baseline="-25000">
              <a:sym typeface="Symbol" panose="05050102010706020507" pitchFamily="18" charset="2"/>
            </a:endParaRPr>
          </a:p>
        </p:txBody>
      </p:sp>
      <p:sp>
        <p:nvSpPr>
          <p:cNvPr id="55313" name="AutoShape 17"/>
          <p:cNvSpPr/>
          <p:nvPr/>
        </p:nvSpPr>
        <p:spPr bwMode="auto">
          <a:xfrm rot="-5418406">
            <a:off x="3254375" y="4010026"/>
            <a:ext cx="363537" cy="3351212"/>
          </a:xfrm>
          <a:prstGeom prst="leftBrace">
            <a:avLst>
              <a:gd name="adj1" fmla="val 76820"/>
              <a:gd name="adj2" fmla="val 50000"/>
            </a:avLst>
          </a:prstGeom>
          <a:noFill/>
          <a:ln w="28575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>
              <a:solidFill>
                <a:srgbClr val="6666FF"/>
              </a:solidFill>
            </a:endParaRPr>
          </a:p>
        </p:txBody>
      </p:sp>
      <p:sp>
        <p:nvSpPr>
          <p:cNvPr id="55314" name="AutoShape 18"/>
          <p:cNvSpPr/>
          <p:nvPr/>
        </p:nvSpPr>
        <p:spPr bwMode="auto">
          <a:xfrm rot="-5418406">
            <a:off x="6523831" y="4067969"/>
            <a:ext cx="363538" cy="3200400"/>
          </a:xfrm>
          <a:prstGeom prst="leftBrace">
            <a:avLst>
              <a:gd name="adj1" fmla="val 73362"/>
              <a:gd name="adj2" fmla="val 50000"/>
            </a:avLst>
          </a:prstGeom>
          <a:noFill/>
          <a:ln w="28575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>
              <a:solidFill>
                <a:srgbClr val="6666FF"/>
              </a:solidFill>
            </a:endParaRP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2720975" y="5791200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b="1"/>
              <a:t>Mercados</a:t>
            </a:r>
            <a:endParaRPr lang="es-ES" altLang="es-UY" b="1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6000750" y="57912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b="1"/>
              <a:t>Empresas</a:t>
            </a:r>
            <a:endParaRPr lang="es-ES" altLang="es-UY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MODELO BÁSICO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219200" y="2057400"/>
            <a:ext cx="6629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Introducción de modos híbridos: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Costos de organización: </a:t>
            </a:r>
            <a:r>
              <a:rPr lang="es-ES_tradnl" altLang="es-UY" sz="3200" i="1"/>
              <a:t>H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i="1"/>
              <a:t>B</a:t>
            </a:r>
            <a:r>
              <a:rPr lang="es-ES_tradnl" altLang="es-UY" sz="3200"/>
              <a:t>(0) &gt; </a:t>
            </a:r>
            <a:r>
              <a:rPr lang="es-ES_tradnl" altLang="es-UY" sz="3200" i="1"/>
              <a:t>H</a:t>
            </a:r>
            <a:r>
              <a:rPr lang="es-ES_tradnl" altLang="es-UY" sz="3200"/>
              <a:t>(0) &gt; </a:t>
            </a:r>
            <a:r>
              <a:rPr lang="es-ES_tradnl" altLang="es-UY" sz="3200" i="1"/>
              <a:t>M</a:t>
            </a:r>
            <a:r>
              <a:rPr lang="es-ES_tradnl" altLang="es-UY" sz="3200"/>
              <a:t>(0)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i="1"/>
              <a:t>M’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 &gt; </a:t>
            </a:r>
            <a:r>
              <a:rPr lang="es-ES_tradnl" altLang="es-UY" sz="3200" i="1"/>
              <a:t>H’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 &gt; </a:t>
            </a:r>
            <a:r>
              <a:rPr lang="es-ES_tradnl" altLang="es-UY" sz="3200" i="1"/>
              <a:t>B’</a:t>
            </a:r>
            <a:r>
              <a:rPr lang="es-ES_tradnl" altLang="es-UY" sz="3200"/>
              <a:t>(</a:t>
            </a:r>
            <a:r>
              <a:rPr lang="es-ES_tradnl" altLang="es-UY" sz="3200" i="1"/>
              <a:t>k</a:t>
            </a:r>
            <a:r>
              <a:rPr lang="es-ES_tradnl" altLang="es-UY" sz="3200"/>
              <a:t>)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MODELO BÁSICO</a:t>
            </a:r>
            <a:endParaRPr lang="es-ES" altLang="es-UY" sz="3600" b="1" smtClean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 rot="10800000">
            <a:off x="2101850" y="11430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UY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101850" y="5867400"/>
            <a:ext cx="624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UY"/>
          </a:p>
        </p:txBody>
      </p:sp>
      <p:sp>
        <p:nvSpPr>
          <p:cNvPr id="57349" name="Arc 5"/>
          <p:cNvSpPr/>
          <p:nvPr/>
        </p:nvSpPr>
        <p:spPr bwMode="auto">
          <a:xfrm rot="5975717">
            <a:off x="1397001" y="2020887"/>
            <a:ext cx="4114800" cy="2060575"/>
          </a:xfrm>
          <a:custGeom>
            <a:avLst/>
            <a:gdLst>
              <a:gd name="T0" fmla="*/ 2147483647 w 21600"/>
              <a:gd name="T1" fmla="*/ 0 h 21597"/>
              <a:gd name="T2" fmla="*/ 2147483647 w 21600"/>
              <a:gd name="T3" fmla="*/ 2147483647 h 21597"/>
              <a:gd name="T4" fmla="*/ 0 w 21600"/>
              <a:gd name="T5" fmla="*/ 2147483647 h 215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7" fill="none" extrusionOk="0">
                <a:moveTo>
                  <a:pt x="332" y="-1"/>
                </a:moveTo>
                <a:cubicBezTo>
                  <a:pt x="12130" y="180"/>
                  <a:pt x="21600" y="9797"/>
                  <a:pt x="21600" y="21597"/>
                </a:cubicBezTo>
              </a:path>
              <a:path w="21600" h="21597" stroke="0" extrusionOk="0">
                <a:moveTo>
                  <a:pt x="332" y="-1"/>
                </a:moveTo>
                <a:cubicBezTo>
                  <a:pt x="12130" y="180"/>
                  <a:pt x="21600" y="9797"/>
                  <a:pt x="21600" y="21597"/>
                </a:cubicBezTo>
                <a:lnTo>
                  <a:pt x="0" y="21597"/>
                </a:lnTo>
                <a:lnTo>
                  <a:pt x="33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UY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946525" y="114935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M</a:t>
            </a:r>
            <a:r>
              <a:rPr lang="es-ES_tradnl" altLang="es-UY" b="1">
                <a:sym typeface="Symbol" panose="05050102010706020507" pitchFamily="18" charset="2"/>
              </a:rPr>
              <a:t>(</a:t>
            </a:r>
            <a:r>
              <a:rPr lang="es-ES_tradnl" altLang="es-UY" b="1" i="1">
                <a:sym typeface="Symbol" panose="05050102010706020507" pitchFamily="18" charset="2"/>
              </a:rPr>
              <a:t>k</a:t>
            </a:r>
            <a:r>
              <a:rPr lang="es-ES_tradnl" altLang="es-UY" b="1">
                <a:sym typeface="Symbol" panose="05050102010706020507" pitchFamily="18" charset="2"/>
              </a:rPr>
              <a:t>)</a:t>
            </a:r>
            <a:endParaRPr lang="es-ES" altLang="es-UY" b="1">
              <a:sym typeface="Symbol" panose="05050102010706020507" pitchFamily="18" charset="2"/>
            </a:endParaRPr>
          </a:p>
        </p:txBody>
      </p:sp>
      <p:sp>
        <p:nvSpPr>
          <p:cNvPr id="57351" name="Arc 7"/>
          <p:cNvSpPr/>
          <p:nvPr/>
        </p:nvSpPr>
        <p:spPr bwMode="auto">
          <a:xfrm rot="7307223">
            <a:off x="1738313" y="1408112"/>
            <a:ext cx="5183188" cy="2506663"/>
          </a:xfrm>
          <a:custGeom>
            <a:avLst/>
            <a:gdLst>
              <a:gd name="T0" fmla="*/ 2147483647 w 21484"/>
              <a:gd name="T1" fmla="*/ 0 h 21584"/>
              <a:gd name="T2" fmla="*/ 2147483647 w 21484"/>
              <a:gd name="T3" fmla="*/ 2147483647 h 21584"/>
              <a:gd name="T4" fmla="*/ 0 w 21484"/>
              <a:gd name="T5" fmla="*/ 2147483647 h 215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84" h="21584" fill="none" extrusionOk="0">
                <a:moveTo>
                  <a:pt x="836" y="0"/>
                </a:moveTo>
                <a:cubicBezTo>
                  <a:pt x="11573" y="416"/>
                  <a:pt x="20372" y="8661"/>
                  <a:pt x="21484" y="19348"/>
                </a:cubicBezTo>
              </a:path>
              <a:path w="21484" h="21584" stroke="0" extrusionOk="0">
                <a:moveTo>
                  <a:pt x="836" y="0"/>
                </a:moveTo>
                <a:cubicBezTo>
                  <a:pt x="11573" y="416"/>
                  <a:pt x="20372" y="8661"/>
                  <a:pt x="21484" y="19348"/>
                </a:cubicBezTo>
                <a:lnTo>
                  <a:pt x="0" y="21584"/>
                </a:lnTo>
                <a:lnTo>
                  <a:pt x="836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UY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8242300" y="5791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k</a:t>
            </a:r>
            <a:endParaRPr lang="es-ES" altLang="es-UY" b="1" i="1">
              <a:sym typeface="Symbol" panose="05050102010706020507" pitchFamily="18" charset="2"/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4438650" y="5791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k</a:t>
            </a:r>
            <a:r>
              <a:rPr lang="es-ES_tradnl" altLang="es-UY" b="1" i="1" baseline="-25000">
                <a:sym typeface="Symbol" panose="05050102010706020507" pitchFamily="18" charset="2"/>
              </a:rPr>
              <a:t>2</a:t>
            </a:r>
            <a:endParaRPr lang="es-ES" altLang="es-UY" b="1" i="1" baseline="-25000">
              <a:sym typeface="Symbol" panose="05050102010706020507" pitchFamily="18" charset="2"/>
            </a:endParaRP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3276600" y="5791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k</a:t>
            </a:r>
            <a:r>
              <a:rPr lang="es-ES_tradnl" altLang="es-UY" b="1" i="1" baseline="-25000">
                <a:sym typeface="Symbol" panose="05050102010706020507" pitchFamily="18" charset="2"/>
              </a:rPr>
              <a:t>1</a:t>
            </a:r>
            <a:endParaRPr lang="es-ES" altLang="es-UY" b="1" i="1" baseline="-25000">
              <a:sym typeface="Symbol" panose="05050102010706020507" pitchFamily="18" charset="2"/>
            </a:endParaRP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04800" y="1225550"/>
            <a:ext cx="1755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>
                <a:sym typeface="Symbol" panose="05050102010706020507" pitchFamily="18" charset="2"/>
              </a:rPr>
              <a:t>Costos de</a:t>
            </a:r>
            <a:endParaRPr lang="es-ES_tradnl" altLang="es-UY">
              <a:sym typeface="Symbol" panose="05050102010706020507" pitchFamily="18" charset="2"/>
            </a:endParaRPr>
          </a:p>
          <a:p>
            <a:pPr eaLnBrk="1" hangingPunct="1"/>
            <a:r>
              <a:rPr lang="es-ES_tradnl" altLang="es-UY">
                <a:sym typeface="Symbol" panose="05050102010706020507" pitchFamily="18" charset="2"/>
              </a:rPr>
              <a:t>organización</a:t>
            </a:r>
            <a:endParaRPr lang="es-ES" altLang="es-UY" i="1">
              <a:sym typeface="Symbol" panose="05050102010706020507" pitchFamily="18" charset="2"/>
            </a:endParaRPr>
          </a:p>
        </p:txBody>
      </p:sp>
      <p:sp>
        <p:nvSpPr>
          <p:cNvPr id="57361" name="Arc 17"/>
          <p:cNvSpPr/>
          <p:nvPr/>
        </p:nvSpPr>
        <p:spPr bwMode="auto">
          <a:xfrm flipV="1">
            <a:off x="2057400" y="1143000"/>
            <a:ext cx="5411788" cy="2738438"/>
          </a:xfrm>
          <a:custGeom>
            <a:avLst/>
            <a:gdLst>
              <a:gd name="T0" fmla="*/ 0 w 21591"/>
              <a:gd name="T1" fmla="*/ 0 h 21600"/>
              <a:gd name="T2" fmla="*/ 2147483647 w 21591"/>
              <a:gd name="T3" fmla="*/ 2147483647 h 21600"/>
              <a:gd name="T4" fmla="*/ 0 w 21591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1" h="21600" fill="none" extrusionOk="0">
                <a:moveTo>
                  <a:pt x="-1" y="0"/>
                </a:moveTo>
                <a:cubicBezTo>
                  <a:pt x="11683" y="0"/>
                  <a:pt x="21249" y="9290"/>
                  <a:pt x="21590" y="20969"/>
                </a:cubicBezTo>
              </a:path>
              <a:path w="21591" h="21600" stroke="0" extrusionOk="0">
                <a:moveTo>
                  <a:pt x="-1" y="0"/>
                </a:moveTo>
                <a:cubicBezTo>
                  <a:pt x="11683" y="0"/>
                  <a:pt x="21249" y="9290"/>
                  <a:pt x="21590" y="2096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UY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530850" y="11430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H</a:t>
            </a:r>
            <a:r>
              <a:rPr lang="es-ES_tradnl" altLang="es-UY" b="1">
                <a:sym typeface="Symbol" panose="05050102010706020507" pitchFamily="18" charset="2"/>
              </a:rPr>
              <a:t>(</a:t>
            </a:r>
            <a:r>
              <a:rPr lang="es-ES_tradnl" altLang="es-UY" b="1" i="1">
                <a:sym typeface="Symbol" panose="05050102010706020507" pitchFamily="18" charset="2"/>
              </a:rPr>
              <a:t>k</a:t>
            </a:r>
            <a:r>
              <a:rPr lang="es-ES_tradnl" altLang="es-UY" b="1">
                <a:sym typeface="Symbol" panose="05050102010706020507" pitchFamily="18" charset="2"/>
              </a:rPr>
              <a:t>)</a:t>
            </a:r>
            <a:endParaRPr lang="es-ES" altLang="es-UY" b="1">
              <a:sym typeface="Symbol" panose="05050102010706020507" pitchFamily="18" charset="2"/>
            </a:endParaRP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7604125" y="11430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B</a:t>
            </a:r>
            <a:r>
              <a:rPr lang="es-ES_tradnl" altLang="es-UY" b="1">
                <a:sym typeface="Symbol" panose="05050102010706020507" pitchFamily="18" charset="2"/>
              </a:rPr>
              <a:t>(</a:t>
            </a:r>
            <a:r>
              <a:rPr lang="es-ES_tradnl" altLang="es-UY" b="1" i="1">
                <a:sym typeface="Symbol" panose="05050102010706020507" pitchFamily="18" charset="2"/>
              </a:rPr>
              <a:t>k</a:t>
            </a:r>
            <a:r>
              <a:rPr lang="es-ES_tradnl" altLang="es-UY" b="1">
                <a:sym typeface="Symbol" panose="05050102010706020507" pitchFamily="18" charset="2"/>
              </a:rPr>
              <a:t>)</a:t>
            </a:r>
            <a:endParaRPr lang="es-ES" altLang="es-UY" b="1">
              <a:sym typeface="Symbol" panose="05050102010706020507" pitchFamily="18" charset="2"/>
            </a:endParaRPr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3505200" y="42672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UY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4648200" y="35814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UY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203325" y="35814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B</a:t>
            </a:r>
            <a:r>
              <a:rPr lang="es-ES_tradnl" altLang="es-UY" b="1">
                <a:sym typeface="Symbol" panose="05050102010706020507" pitchFamily="18" charset="2"/>
              </a:rPr>
              <a:t>(0)</a:t>
            </a:r>
            <a:endParaRPr lang="es-ES" altLang="es-UY" b="1">
              <a:sym typeface="Symbol" panose="05050102010706020507" pitchFamily="18" charset="2"/>
            </a:endParaRP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1160463" y="4114800"/>
            <a:ext cx="776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H</a:t>
            </a:r>
            <a:r>
              <a:rPr lang="es-ES_tradnl" altLang="es-UY" b="1">
                <a:sym typeface="Symbol" panose="05050102010706020507" pitchFamily="18" charset="2"/>
              </a:rPr>
              <a:t>(0)</a:t>
            </a:r>
            <a:endParaRPr lang="es-ES" altLang="es-UY" b="1">
              <a:sym typeface="Symbol" panose="05050102010706020507" pitchFamily="18" charset="2"/>
            </a:endParaRP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1143000" y="464820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b="1" i="1">
                <a:sym typeface="Symbol" panose="05050102010706020507" pitchFamily="18" charset="2"/>
              </a:rPr>
              <a:t>M</a:t>
            </a:r>
            <a:r>
              <a:rPr lang="es-ES_tradnl" altLang="es-UY" b="1">
                <a:sym typeface="Symbol" panose="05050102010706020507" pitchFamily="18" charset="2"/>
              </a:rPr>
              <a:t>(0)</a:t>
            </a:r>
            <a:endParaRPr lang="es-ES" altLang="es-UY" b="1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04800" y="333375"/>
            <a:ext cx="86106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rgbClr val="FFCC00"/>
                </a:solidFill>
              </a:rPr>
              <a:t>CONTRATOS INCOMPLETOS Y CONCESIONES</a:t>
            </a:r>
            <a:endParaRPr lang="es-ES_tradnl" altLang="es-UY" sz="3600">
              <a:solidFill>
                <a:srgbClr val="FFCC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1644650"/>
            <a:ext cx="798988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>
                <a:solidFill>
                  <a:srgbClr val="FFFFCC"/>
                </a:solidFill>
              </a:rPr>
              <a:t>Enfoque de regulación innecesaria por sustitución por subastas (Demsetz)</a:t>
            </a:r>
            <a:endParaRPr lang="es-ES_tradnl" altLang="es-UY" sz="3200">
              <a:solidFill>
                <a:srgbClr val="FFFFCC"/>
              </a:solidFill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>
                <a:solidFill>
                  <a:srgbClr val="FFFFCC"/>
                </a:solidFill>
              </a:rPr>
              <a:t>El teorema de la transformación fundamental en contextos de contratos incompletos (oportunismo)</a:t>
            </a:r>
            <a:endParaRPr lang="es-ES_tradnl" altLang="es-UY" sz="3200">
              <a:solidFill>
                <a:srgbClr val="FFFFCC"/>
              </a:solidFill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>
                <a:solidFill>
                  <a:srgbClr val="FFFFCC"/>
                </a:solidFill>
              </a:rPr>
              <a:t>La dependencia bilateral</a:t>
            </a:r>
            <a:endParaRPr lang="es-ES_tradnl" altLang="es-UY" sz="3200">
              <a:solidFill>
                <a:srgbClr val="FFFFCC"/>
              </a:solidFill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>
                <a:solidFill>
                  <a:srgbClr val="FFFFCC"/>
                </a:solidFill>
              </a:rPr>
              <a:t>La necesidad del contralor </a:t>
            </a:r>
            <a:r>
              <a:rPr lang="es-ES_tradnl" altLang="es-UY" sz="3200" i="1">
                <a:solidFill>
                  <a:srgbClr val="FFFFCC"/>
                </a:solidFill>
              </a:rPr>
              <a:t>ex post</a:t>
            </a:r>
            <a:r>
              <a:rPr lang="es-ES_tradnl" altLang="es-UY" sz="3200">
                <a:solidFill>
                  <a:srgbClr val="FFFFCC"/>
                </a:solidFill>
              </a:rPr>
              <a:t> y la renegociación (salvaguardas y arbitrajes)</a:t>
            </a:r>
            <a:endParaRPr lang="es-ES_tradnl" altLang="es-UY" sz="3200">
              <a:solidFill>
                <a:srgbClr val="FFFFCC"/>
              </a:solidFill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>
                <a:solidFill>
                  <a:srgbClr val="FFFFCC"/>
                </a:solidFill>
              </a:rPr>
              <a:t>Incentivos cambian si se prevé renegociación</a:t>
            </a:r>
            <a:endParaRPr lang="es-ES_tradnl" altLang="es-UY" sz="320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CRITERIO DE REMEDIABILIDAD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990600" y="1752600"/>
            <a:ext cx="7543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s-MX" altLang="es-UY" sz="3200">
                <a:cs typeface="Times New Roman" panose="02020603050405020304" pitchFamily="18" charset="0"/>
              </a:rPr>
              <a:t>“Un modo de organización debe presumirse eficiente si no es posible describir e implementar una alternativa superior con ganancias netas”</a:t>
            </a:r>
            <a:endParaRPr lang="es-ES_tradnl" altLang="es-UY" sz="320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066800" y="4419600"/>
            <a:ext cx="67929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s-MX" altLang="es-UY" sz="3200"/>
              <a:t> Impacto del entorno institucional</a:t>
            </a:r>
            <a:endParaRPr lang="es-MX" altLang="es-UY" sz="3200"/>
          </a:p>
          <a:p>
            <a:pPr algn="l" eaLnBrk="1" hangingPunct="1">
              <a:buFontTx/>
              <a:buChar char="•"/>
            </a:pPr>
            <a:r>
              <a:rPr lang="es-MX" altLang="es-UY" sz="3200"/>
              <a:t> Consideraciones de poder</a:t>
            </a:r>
            <a:endParaRPr lang="es-ES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00100" y="1587500"/>
            <a:ext cx="7667625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 b="1"/>
              <a:t>LA POLÍTICA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DE LOS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COSTOS DE TRANSACCIÓN</a:t>
            </a:r>
            <a:endParaRPr lang="es-MX" altLang="es-UY" sz="44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POLÍTICAS ECONÓMICAS Y</a:t>
            </a:r>
            <a:endParaRPr lang="es-ES_tradnl" altLang="es-UY" sz="3600" b="1">
              <a:solidFill>
                <a:schemeClr val="tx2"/>
              </a:solidFill>
            </a:endParaRPr>
          </a:p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COSTOS DE TRANSACCIÓN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33400" y="18288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Costos en el diseño y la implementación de políticas y medidas económicas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Restricciones institucionales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Problemas de múltiples principales y agente en el proceso político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“Marco constitucional”: contrato incompleto que define las reglas de juego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Reglas generales y políticas individuales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PROCESO POLÍTICO Y OPORTUNISMO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609600" y="17526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/>
              <a:t>Necesidad de mecanismos que den credibilidad</a:t>
            </a:r>
            <a:endParaRPr lang="es-ES_tradnl" altLang="es-UY" sz="3200" dirty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/>
              <a:t>Múltiples intereses en juego</a:t>
            </a:r>
            <a:endParaRPr lang="es-ES_tradnl" altLang="es-UY" sz="3200" dirty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/>
              <a:t>Múltiples objetivos (difusos) en las decisiones</a:t>
            </a:r>
            <a:endParaRPr lang="es-ES_tradnl" altLang="es-UY" sz="3200" dirty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/>
              <a:t>Aplicar el criterio de remediabilidad en las políticas económicas</a:t>
            </a:r>
            <a:endParaRPr lang="es-ES_tradnl" altLang="es-UY" sz="3200" dirty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/>
              <a:t>Salvaguardas contra riesgos contractuales:</a:t>
            </a:r>
            <a:endParaRPr lang="es-ES_tradnl" altLang="es-UY" sz="3200" dirty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i="1" dirty="0"/>
              <a:t>Bureaus</a:t>
            </a:r>
            <a:r>
              <a:rPr lang="es-ES_tradnl" altLang="es-UY" sz="3200" dirty="0"/>
              <a:t> públicos y privados</a:t>
            </a:r>
            <a:endParaRPr lang="es-ES_tradnl" altLang="es-UY" sz="3200" dirty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/>
              <a:t>Incentivos débiles, exceso de reglamentos</a:t>
            </a:r>
            <a:endParaRPr lang="es-ES_tradnl" altLang="es-UY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081758" y="1676400"/>
            <a:ext cx="5109091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 b="1" dirty="0" smtClean="0"/>
              <a:t>LA EVOLUCIÓN</a:t>
            </a:r>
            <a:endParaRPr lang="es-MX" altLang="es-UY" sz="4400" b="1" dirty="0" smtClean="0"/>
          </a:p>
          <a:p>
            <a:pPr eaLnBrk="1" hangingPunct="1"/>
            <a:endParaRPr lang="es-MX" altLang="es-UY" sz="4400" b="1" dirty="0" smtClean="0"/>
          </a:p>
          <a:p>
            <a:pPr eaLnBrk="1" hangingPunct="1"/>
            <a:r>
              <a:rPr lang="es-MX" altLang="es-UY" sz="4400" b="1" dirty="0" smtClean="0"/>
              <a:t>DE LOS ÓRDENES</a:t>
            </a:r>
            <a:endParaRPr lang="es-MX" altLang="es-UY" sz="4400" b="1" dirty="0" smtClean="0"/>
          </a:p>
          <a:p>
            <a:pPr eaLnBrk="1" hangingPunct="1"/>
            <a:endParaRPr lang="es-MX" altLang="es-UY" sz="4400" b="1" dirty="0"/>
          </a:p>
          <a:p>
            <a:pPr eaLnBrk="1" hangingPunct="1"/>
            <a:r>
              <a:rPr lang="es-MX" altLang="es-UY" sz="4400" b="1" dirty="0" smtClean="0"/>
              <a:t>SOCIALES</a:t>
            </a:r>
            <a:endParaRPr lang="es-ES" altLang="es-UY" sz="4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 dirty="0" smtClean="0">
                <a:solidFill>
                  <a:schemeClr val="tx2"/>
                </a:solidFill>
              </a:rPr>
              <a:t>INSTITUCIONES Y ORDEN SOCIAL</a:t>
            </a:r>
            <a:endParaRPr lang="es-ES_tradnl" altLang="es-UY" sz="3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1556792"/>
            <a:ext cx="83058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Orden social condicionado por cómo </a:t>
            </a:r>
            <a:r>
              <a:rPr lang="es-ES_tradnl" altLang="es-UY" sz="3200" dirty="0" err="1" smtClean="0"/>
              <a:t>socieddes</a:t>
            </a:r>
            <a:r>
              <a:rPr lang="es-ES_tradnl" altLang="es-UY" sz="3200" dirty="0" smtClean="0"/>
              <a:t> moldean instituciones</a:t>
            </a: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Orden natural: relaciones interpersonales determinan el poder</a:t>
            </a: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Orden de acceso abierto: se diluye personalización y emergen estructuras en base a reglas y acceso “impersonal” a las mismas</a:t>
            </a:r>
            <a:endParaRPr lang="es-ES_tradnl" altLang="es-UY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84238" y="1663700"/>
            <a:ext cx="7497762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 b="1"/>
              <a:t>CONCEPTOS BÁSICOS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DEL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ANÁLISIS INSTITUCIONAL</a:t>
            </a:r>
            <a:endParaRPr lang="es-MX" altLang="es-UY" sz="4400"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 dirty="0" smtClean="0">
                <a:solidFill>
                  <a:schemeClr val="tx2"/>
                </a:solidFill>
              </a:rPr>
              <a:t>ORGANIZACIONES Y ORDEN SOCIAL</a:t>
            </a:r>
            <a:endParaRPr lang="es-ES_tradnl" altLang="es-UY" sz="3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1556792"/>
            <a:ext cx="83058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Sociedades difieren en rango y disponibilidad de herramientas organizacionales</a:t>
            </a: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 dirty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Organizaciones visualizadas como herramientas para:</a:t>
            </a:r>
            <a:endParaRPr lang="es-ES_tradnl" altLang="es-UY" sz="3200" dirty="0" smtClean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Incrementar productividad</a:t>
            </a:r>
            <a:endParaRPr lang="es-ES_tradnl" altLang="es-UY" sz="3200" dirty="0" smtClean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Coordinar interacción humana</a:t>
            </a:r>
            <a:endParaRPr lang="es-ES_tradnl" altLang="es-UY" sz="3200" dirty="0" smtClean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Desplegar objetivos de poder y dominación</a:t>
            </a:r>
            <a:endParaRPr lang="es-ES_tradnl" altLang="es-UY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1027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 dirty="0" smtClean="0">
                <a:solidFill>
                  <a:schemeClr val="tx2"/>
                </a:solidFill>
              </a:rPr>
              <a:t>TRANSICIÓN HACIA ÓRDENES</a:t>
            </a:r>
            <a:endParaRPr lang="es-ES_tradnl" altLang="es-UY" sz="36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s-ES_tradnl" altLang="es-UY" sz="3600" b="1" dirty="0" smtClean="0">
                <a:solidFill>
                  <a:schemeClr val="tx2"/>
                </a:solidFill>
              </a:rPr>
              <a:t>MÁS MADUROS</a:t>
            </a:r>
            <a:endParaRPr lang="es-ES_tradnl" altLang="es-UY" sz="3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1556792"/>
            <a:ext cx="813690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Cambios en la organización social y política:</a:t>
            </a:r>
            <a:endParaRPr lang="es-ES_tradnl" altLang="es-UY" sz="3200" dirty="0" smtClean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Participación con derechos impersonales</a:t>
            </a:r>
            <a:endParaRPr lang="es-ES_tradnl" altLang="es-UY" sz="3200" dirty="0" smtClean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Transparencia en toma de decisiones</a:t>
            </a:r>
            <a:endParaRPr lang="es-ES_tradnl" altLang="es-UY" sz="3200" dirty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Soporte legal para formas organizacionales</a:t>
            </a:r>
            <a:endParaRPr lang="es-ES_tradnl" altLang="es-UY" sz="3200" dirty="0" smtClean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18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Cambios en la órbita económica:</a:t>
            </a:r>
            <a:endParaRPr lang="es-ES_tradnl" altLang="es-UY" sz="3200" dirty="0" smtClean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Entrada y competencia de mercados</a:t>
            </a:r>
            <a:endParaRPr lang="es-ES_tradnl" altLang="es-UY" sz="3200" dirty="0" smtClean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Protección de derechos de propiedad</a:t>
            </a:r>
            <a:endParaRPr lang="es-ES_tradnl" altLang="es-UY" sz="3200" dirty="0" smtClean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Limitar violencia y coacción</a:t>
            </a:r>
            <a:endParaRPr lang="es-ES_tradnl" altLang="es-UY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1027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 dirty="0" smtClean="0">
                <a:solidFill>
                  <a:schemeClr val="tx2"/>
                </a:solidFill>
              </a:rPr>
              <a:t>EVOLUCIÓN DE ÓRDENES SOCIALES</a:t>
            </a:r>
            <a:endParaRPr lang="es-ES_tradnl" altLang="es-UY" sz="3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1340768"/>
            <a:ext cx="813690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Desarrollo económico y social correlacionado con profundidad de organizaciones de acceso abierto e impersonal</a:t>
            </a: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Pasaje de la discrecionalidad a</a:t>
            </a:r>
            <a:r>
              <a:rPr lang="es-UY" altLang="es-ES_tradnl" sz="3200" dirty="0" smtClean="0"/>
              <a:t>l acceso abierto a</a:t>
            </a:r>
            <a:r>
              <a:rPr lang="es-ES_tradnl" altLang="es-UY" sz="3200" dirty="0" smtClean="0"/>
              <a:t> las reglas y la institucionalidad da credibilidad</a:t>
            </a: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dirty="0" smtClean="0"/>
              <a:t>Pasaje de privilegios personales (rentas focalizadas y clientelismo) a derechos impersonales (mayor equidad)</a:t>
            </a:r>
            <a:endParaRPr lang="es-ES_tradnl" altLang="es-UY" sz="3200" dirty="0" smtClean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362200"/>
          </a:xfrm>
        </p:spPr>
        <p:txBody>
          <a:bodyPr/>
          <a:lstStyle/>
          <a:p>
            <a:pPr eaLnBrk="1" hangingPunct="1"/>
            <a:r>
              <a:rPr lang="es-MX" altLang="es-UY" sz="4000" b="1" smtClean="0"/>
              <a:t>ECONOMÍA DE LAS</a:t>
            </a:r>
            <a:r>
              <a:rPr lang="es-MX" altLang="es-UY" sz="4000" b="1" smtClean="0">
                <a:cs typeface="Times New Roman" panose="02020603050405020304" pitchFamily="18" charset="0"/>
              </a:rPr>
              <a:t> INSTITUCIONES</a:t>
            </a:r>
            <a:endParaRPr lang="es-ES" altLang="es-UY" sz="4000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UY" sz="3600" b="1" smtClean="0"/>
              <a:t>Mario Bergara</a:t>
            </a:r>
            <a:endParaRPr lang="es-MX" altLang="es-UY" sz="3600" b="1" smtClean="0"/>
          </a:p>
          <a:p>
            <a:pPr eaLnBrk="1" hangingPunct="1">
              <a:lnSpc>
                <a:spcPct val="90000"/>
              </a:lnSpc>
            </a:pPr>
            <a:endParaRPr lang="es-MX" altLang="es-UY" sz="3600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INSTITUCIONES Y CAMBIO INSTITUCIONAL</a:t>
            </a:r>
            <a:endParaRPr lang="es-ES_tradnl" altLang="es-UY" sz="3600" b="1">
              <a:solidFill>
                <a:schemeClr val="tx2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0" y="2438400"/>
            <a:ext cx="7924800" cy="838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/>
              <a:t>Restricciones a la interacción humana</a:t>
            </a:r>
            <a:endParaRPr lang="es-ES" altLang="es-UY" sz="32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38200" y="3657600"/>
            <a:ext cx="2209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UY" sz="3200">
                <a:sym typeface="Symbol" panose="05050102010706020507" pitchFamily="18" charset="2"/>
              </a:rPr>
              <a:t>Política</a:t>
            </a:r>
            <a:endParaRPr lang="es-ES" altLang="es-UY" sz="3200">
              <a:sym typeface="Symbol" panose="05050102010706020507" pitchFamily="18" charset="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581400" y="3657600"/>
            <a:ext cx="2209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UY" sz="3200">
                <a:sym typeface="Symbol" panose="05050102010706020507" pitchFamily="18" charset="2"/>
              </a:rPr>
              <a:t>Social</a:t>
            </a:r>
            <a:endParaRPr lang="es-ES" altLang="es-UY" sz="3200">
              <a:sym typeface="Symbol" panose="05050102010706020507" pitchFamily="18" charset="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705600" y="36576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UY" sz="3200">
                <a:sym typeface="Symbol" panose="05050102010706020507" pitchFamily="18" charset="2"/>
              </a:rPr>
              <a:t>Económica</a:t>
            </a:r>
            <a:endParaRPr lang="es-ES" altLang="es-UY" sz="3200">
              <a:sym typeface="Symbol" panose="05050102010706020507" pitchFamily="18" charset="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62000" y="5029200"/>
            <a:ext cx="7924800" cy="838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/>
              <a:t>Incentivos y reglas de juego</a:t>
            </a:r>
            <a:endParaRPr lang="es-ES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RESTRICCIONES</a:t>
            </a:r>
            <a:endParaRPr lang="es-ES_tradnl" altLang="es-UY" sz="4400">
              <a:solidFill>
                <a:schemeClr val="tx2"/>
              </a:solidFill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5181600" y="3200400"/>
            <a:ext cx="3810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_tradnl" altLang="es-UY" sz="2800"/>
              <a:t>Matriz cultural</a:t>
            </a:r>
            <a:endParaRPr lang="es-ES_tradnl" altLang="es-UY" sz="2800"/>
          </a:p>
          <a:p>
            <a:pPr algn="l" eaLnBrk="1" hangingPunct="1">
              <a:spcBef>
                <a:spcPct val="50000"/>
              </a:spcBef>
            </a:pPr>
            <a:r>
              <a:rPr lang="es-ES_tradnl" altLang="es-UY" sz="2800"/>
              <a:t>No reaccionan de inmediato a los cambios formales</a:t>
            </a:r>
            <a:endParaRPr lang="es-ES_tradnl" altLang="es-UY" sz="2800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09600" y="3276600"/>
            <a:ext cx="38862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_tradnl" altLang="es-UY" sz="2800"/>
              <a:t>Normas jurídico-políticas</a:t>
            </a:r>
            <a:endParaRPr lang="es-ES_tradnl" altLang="es-UY" sz="2800"/>
          </a:p>
          <a:p>
            <a:pPr algn="l" eaLnBrk="1" hangingPunct="1">
              <a:spcBef>
                <a:spcPct val="50000"/>
              </a:spcBef>
            </a:pPr>
            <a:r>
              <a:rPr lang="es-ES_tradnl" altLang="es-UY" sz="2800"/>
              <a:t>Reglas económicas</a:t>
            </a:r>
            <a:endParaRPr lang="es-ES_tradnl" altLang="es-UY" sz="2800"/>
          </a:p>
          <a:p>
            <a:pPr algn="l" eaLnBrk="1" hangingPunct="1">
              <a:spcBef>
                <a:spcPct val="50000"/>
              </a:spcBef>
            </a:pPr>
            <a:r>
              <a:rPr lang="es-ES_tradnl" altLang="es-UY" sz="2800"/>
              <a:t>Contratos</a:t>
            </a:r>
            <a:endParaRPr lang="es-ES_tradnl" altLang="es-UY" sz="2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38200" y="1752600"/>
            <a:ext cx="3200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UY" sz="3200" b="1"/>
              <a:t>FORMALES</a:t>
            </a:r>
            <a:endParaRPr lang="es-ES" altLang="es-UY" sz="3200">
              <a:sym typeface="Symbol" panose="05050102010706020507" pitchFamily="18" charset="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257800" y="1752600"/>
            <a:ext cx="3200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UY" sz="3200" b="1"/>
              <a:t>INFORMALES</a:t>
            </a:r>
            <a:endParaRPr lang="es-ES" altLang="es-UY" sz="3200">
              <a:sym typeface="Symbol" panose="05050102010706020507" pitchFamily="18" charset="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38200" y="5486400"/>
            <a:ext cx="7620000" cy="914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_tradnl" altLang="es-UY" sz="3200"/>
              <a:t>Según grado de complejidad de las sociedades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MARCO INSTITUCIONAL</a:t>
            </a:r>
            <a:endParaRPr lang="es-ES" altLang="es-UY" sz="3600" b="1" smtClean="0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828800" y="16002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Sistema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político</a:t>
            </a:r>
            <a:endParaRPr lang="es-ES" altLang="es-UY" sz="2800" b="1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43400" y="2514600"/>
            <a:ext cx="3886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Cultura, ideología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y normas informales</a:t>
            </a:r>
            <a:endParaRPr lang="es-ES" altLang="es-UY" sz="2800" b="1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914400" y="4343400"/>
            <a:ext cx="4114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Capacidad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burocrático-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administrativa</a:t>
            </a:r>
            <a:endParaRPr lang="es-ES" altLang="es-UY" sz="2800" b="1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800600" y="4038600"/>
            <a:ext cx="40386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Naturaleza y balance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de intereses sociales</a:t>
            </a:r>
            <a:endParaRPr lang="es-ES" altLang="es-UY" sz="2800" b="1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57200" y="29718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Sistema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judicial</a:t>
            </a:r>
            <a:endParaRPr lang="es-ES" altLang="es-UY" sz="28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00100" y="1511300"/>
            <a:ext cx="7667625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 b="1"/>
              <a:t>LA ECONOMÍA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DE LOS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COSTOS DE TRANSACCIÓN</a:t>
            </a:r>
            <a:endParaRPr lang="es-MX" altLang="es-UY" sz="4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ASPECTOS GENERALES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85800" y="16002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Transacción como unidad de análisis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Enfoque contractual de la organización económica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Costos comparativos de planear, adaptar y monitorear el desempeño bajo formas de organización alternativas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Identificar, explicar y mitigar los riesgos contractuales: dependencia bilateral, derechos de propiedad débiles, riesgos de medición, etc.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0" y="3175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iapositiva" r:id="rId1" imgW="4530725" imgH="3397250" progId="PowerPoint.Slide.8">
                  <p:embed/>
                </p:oleObj>
              </mc:Choice>
              <mc:Fallback>
                <p:oleObj name="Diapositiva" r:id="rId1" imgW="4530725" imgH="339725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5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tas">
  <a:themeElements>
    <a:clrScheme name="Cin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Cin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in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presentaciones\Cintas.pot</Template>
  <TotalTime>0</TotalTime>
  <Words>5775</Words>
  <Application>WPS Presentation</Application>
  <PresentationFormat>Presentación en pantalla (4:3)</PresentationFormat>
  <Paragraphs>335</Paragraphs>
  <Slides>33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Arial</vt:lpstr>
      <vt:lpstr>SimSun</vt:lpstr>
      <vt:lpstr>Wingdings</vt:lpstr>
      <vt:lpstr>Times New Roman</vt:lpstr>
      <vt:lpstr>Symbol</vt:lpstr>
      <vt:lpstr>Microsoft YaHei</vt:lpstr>
      <vt:lpstr/>
      <vt:lpstr>Arial Unicode MS</vt:lpstr>
      <vt:lpstr>Calibri</vt:lpstr>
      <vt:lpstr>Segoe Print</vt:lpstr>
      <vt:lpstr>Cintas</vt:lpstr>
      <vt:lpstr>PowerPoint.Slide.8</vt:lpstr>
      <vt:lpstr>ECONOMÍA DE LAS INSTITUCIONES</vt:lpstr>
      <vt:lpstr>PowerPoint 演示文稿</vt:lpstr>
      <vt:lpstr>PowerPoint 演示文稿</vt:lpstr>
      <vt:lpstr>PowerPoint 演示文稿</vt:lpstr>
      <vt:lpstr>PowerPoint 演示文稿</vt:lpstr>
      <vt:lpstr>MARCO INSTITUCIONAL</vt:lpstr>
      <vt:lpstr>PowerPoint 演示文稿</vt:lpstr>
      <vt:lpstr>PowerPoint 演示文稿</vt:lpstr>
      <vt:lpstr>PowerPoint 演示文稿</vt:lpstr>
      <vt:lpstr>COSTOS DE TRANSACCIÓN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MODELO BÁSICO</vt:lpstr>
      <vt:lpstr>PowerPoint 演示文稿</vt:lpstr>
      <vt:lpstr>MODELO BÁSICO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ECONOMÍA DE LAS INSTITUCIONES</vt:lpstr>
    </vt:vector>
  </TitlesOfParts>
  <Company>URSEC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Esc. Bergara</dc:creator>
  <cp:lastModifiedBy>Mario</cp:lastModifiedBy>
  <cp:revision>86</cp:revision>
  <dcterms:created xsi:type="dcterms:W3CDTF">2001-06-22T23:44:00Z</dcterms:created>
  <dcterms:modified xsi:type="dcterms:W3CDTF">2021-03-11T13:04:20Z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