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8"/>
  </p:notesMasterIdLst>
  <p:sldIdLst>
    <p:sldId id="256" r:id="rId3"/>
    <p:sldId id="272" r:id="rId4"/>
    <p:sldId id="359" r:id="rId5"/>
    <p:sldId id="340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534" r:id="rId15"/>
    <p:sldId id="341" r:id="rId16"/>
    <p:sldId id="342" r:id="rId17"/>
    <p:sldId id="343" r:id="rId18"/>
    <p:sldId id="344" r:id="rId19"/>
    <p:sldId id="346" r:id="rId20"/>
    <p:sldId id="347" r:id="rId21"/>
    <p:sldId id="353" r:id="rId22"/>
    <p:sldId id="355" r:id="rId23"/>
    <p:sldId id="356" r:id="rId24"/>
    <p:sldId id="357" r:id="rId25"/>
    <p:sldId id="376" r:id="rId26"/>
    <p:sldId id="285" r:id="rId27"/>
    <p:sldId id="390" r:id="rId28"/>
    <p:sldId id="391" r:id="rId29"/>
    <p:sldId id="392" r:id="rId30"/>
    <p:sldId id="331" r:id="rId31"/>
    <p:sldId id="332" r:id="rId32"/>
    <p:sldId id="406" r:id="rId33"/>
    <p:sldId id="405" r:id="rId34"/>
    <p:sldId id="318" r:id="rId35"/>
    <p:sldId id="319" r:id="rId36"/>
    <p:sldId id="334" r:id="rId37"/>
    <p:sldId id="335" r:id="rId38"/>
    <p:sldId id="320" r:id="rId39"/>
    <p:sldId id="287" r:id="rId40"/>
    <p:sldId id="321" r:id="rId41"/>
    <p:sldId id="324" r:id="rId42"/>
    <p:sldId id="325" r:id="rId43"/>
    <p:sldId id="326" r:id="rId44"/>
    <p:sldId id="327" r:id="rId45"/>
    <p:sldId id="409" r:id="rId46"/>
    <p:sldId id="413" r:id="rId47"/>
    <p:sldId id="414" r:id="rId49"/>
    <p:sldId id="415" r:id="rId50"/>
    <p:sldId id="416" r:id="rId51"/>
    <p:sldId id="418" r:id="rId52"/>
    <p:sldId id="419" r:id="rId53"/>
    <p:sldId id="421" r:id="rId54"/>
    <p:sldId id="422" r:id="rId55"/>
    <p:sldId id="423" r:id="rId56"/>
    <p:sldId id="426" r:id="rId57"/>
    <p:sldId id="427" r:id="rId58"/>
    <p:sldId id="428" r:id="rId59"/>
    <p:sldId id="430" r:id="rId60"/>
    <p:sldId id="431" r:id="rId61"/>
    <p:sldId id="432" r:id="rId62"/>
    <p:sldId id="433" r:id="rId63"/>
    <p:sldId id="434" r:id="rId64"/>
    <p:sldId id="435" r:id="rId65"/>
    <p:sldId id="437" r:id="rId66"/>
    <p:sldId id="438" r:id="rId67"/>
    <p:sldId id="439" r:id="rId68"/>
    <p:sldId id="440" r:id="rId69"/>
    <p:sldId id="441" r:id="rId70"/>
    <p:sldId id="442" r:id="rId71"/>
    <p:sldId id="443" r:id="rId72"/>
    <p:sldId id="444" r:id="rId73"/>
    <p:sldId id="445" r:id="rId74"/>
    <p:sldId id="446" r:id="rId75"/>
    <p:sldId id="407" r:id="rId76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9" Type="http://schemas.openxmlformats.org/officeDocument/2006/relationships/tableStyles" Target="tableStyles.xml"/><Relationship Id="rId78" Type="http://schemas.openxmlformats.org/officeDocument/2006/relationships/viewProps" Target="viewProps.xml"/><Relationship Id="rId77" Type="http://schemas.openxmlformats.org/officeDocument/2006/relationships/presProps" Target="presProps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5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4" Type="http://schemas.openxmlformats.org/officeDocument/2006/relationships/slide" Target="slides/slide42.xml"/><Relationship Id="rId3" Type="http://schemas.openxmlformats.org/officeDocument/2006/relationships/slide" Target="slides/slide23.xml"/><Relationship Id="rId2" Type="http://schemas.openxmlformats.org/officeDocument/2006/relationships/slide" Target="slides/slide14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UY" noProof="0" smtClean="0"/>
              <a:t>Haga clic para modificar el estilo de texto del patrón</a:t>
            </a:r>
            <a:endParaRPr lang="es-UY" noProof="0" smtClean="0"/>
          </a:p>
          <a:p>
            <a:pPr lvl="1"/>
            <a:r>
              <a:rPr lang="es-UY" noProof="0" smtClean="0"/>
              <a:t>Segundo nivel</a:t>
            </a:r>
            <a:endParaRPr lang="es-UY" noProof="0" smtClean="0"/>
          </a:p>
          <a:p>
            <a:pPr lvl="2"/>
            <a:r>
              <a:rPr lang="es-UY" noProof="0" smtClean="0"/>
              <a:t>Tercer nivel</a:t>
            </a:r>
            <a:endParaRPr lang="es-UY" noProof="0" smtClean="0"/>
          </a:p>
          <a:p>
            <a:pPr lvl="3"/>
            <a:r>
              <a:rPr lang="es-UY" noProof="0" smtClean="0"/>
              <a:t>Cuarto nivel</a:t>
            </a:r>
            <a:endParaRPr lang="es-UY" noProof="0" smtClean="0"/>
          </a:p>
          <a:p>
            <a:pPr lvl="4"/>
            <a:r>
              <a:rPr lang="es-UY" noProof="0" smtClean="0"/>
              <a:t>Quinto nivel</a:t>
            </a:r>
            <a:endParaRPr lang="es-UY" noProof="0" smtClean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502F61AC-BDEF-4598-BC1B-0F041C1267A6}" type="slidenum">
              <a:rPr lang="es-UY"/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1AA649-4E6C-4C68-A2C1-BDBDD9F101C3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6051D5-029D-4476-BB04-DF1B2DA81EFE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5C456E-3DF5-4695-A20B-3D23BDAFAB64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EFACEA-B96C-4D36-BC9A-AD04877FFA17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1D24D7-217C-4D97-A2F0-67E82477AA73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9742A7-E336-44B4-8D34-443B13DD329F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513736-C2BC-49E0-8DBA-C3B740FCB540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1024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20E6C9-D432-44A4-8238-7151D9F29D40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3427" name="2 Marcador de notas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1034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73D20B9-36FC-4B5D-BF54-1459E1571A18}" type="slidenum">
              <a:rPr lang="es-UY" altLang="es-UY" sz="1200" smtClean="0">
                <a:solidFill>
                  <a:srgbClr val="000000"/>
                </a:solidFill>
                <a:cs typeface="Arial" panose="020B0604020202020204" pitchFamily="34" charset="0"/>
              </a:rPr>
            </a:fld>
            <a:endParaRPr lang="es-UY" altLang="es-UY" sz="12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025B97A9-A34B-4D51-9F0A-2A970851DBE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6F3A-EEF9-4CD7-9994-064EF0CFFD19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7E6F-4645-458F-8A6B-116078FD10B4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09BA9-A579-4315-895E-4F65B5F1039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3A990-0864-4BF3-A434-E9BAE37933E4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73EE0-0BB7-42F4-99C9-90CE12329B11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CC1D-3CD2-4434-AEC9-5F076B7E7A8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878F-BE49-4FDF-97DA-537CEBF84371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AD072-3575-46A5-B718-F0C050CCE96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CDD8-D243-4CFE-A362-CCFB5F5867D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6E5CF-028E-4369-B87F-4459409AAE82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6CCC2A73-EB5C-4579-9480-5CF8EBFD3ECF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2.emf"/><Relationship Id="rId1" Type="http://schemas.openxmlformats.org/officeDocument/2006/relationships/oleObject" Target="../embeddings/oleObject1.bin"/></Relationships>
</file>

<file path=ppt/slides/_rels/slide6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3.bin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362200"/>
          </a:xfrm>
        </p:spPr>
        <p:txBody>
          <a:bodyPr/>
          <a:lstStyle/>
          <a:p>
            <a:pPr eaLnBrk="1" hangingPunct="1"/>
            <a:r>
              <a:rPr lang="es-MX" altLang="es-UY" sz="4000" b="1" smtClean="0"/>
              <a:t>EL MARCO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INSTITUCIONAL</a:t>
            </a:r>
            <a:br>
              <a:rPr lang="es-ES" altLang="es-UY" sz="4000" b="1" smtClean="0"/>
            </a:br>
            <a:r>
              <a:rPr lang="es-ES" altLang="es-UY" sz="4000" b="1" smtClean="0"/>
              <a:t>Y LAS POLÍTICAS PÚBLICAS</a:t>
            </a:r>
            <a:endParaRPr lang="es-ES" altLang="es-UY" sz="4000" b="1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323528" y="1628800"/>
                <a:ext cx="8568952" cy="48955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t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= 0,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los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grupos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pueden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contratar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un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acuerdo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intertemporal,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pero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no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basado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UY" sz="3200" i="1">
                        <a:latin typeface="Cambria Math"/>
                      </a:rPr>
                      <m:t>𝜃</m:t>
                    </m:r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(no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verificable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)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Acuerdo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con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regla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simple: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=0      ∀</m:t>
                    </m:r>
                    <m:r>
                      <a:rPr lang="es-UY" sz="3200" i="1"/>
                      <m:t>𝑡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Pérdidas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intertemporales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0</m:t>
                        </m:r>
                      </m:sup>
                    </m:sSup>
                    <m:r>
                      <a:rPr lang="es-UY" sz="3200" i="1"/>
                      <m:t>=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sSubSup>
                          <m:sSubSupPr>
                            <m:ctrlPr>
                              <a:rPr lang="es-UY" sz="3200" i="1"/>
                            </m:ctrlPr>
                          </m:sSubSupPr>
                          <m:e>
                            <m:r>
                              <a:rPr lang="es-UY" sz="3200" i="1"/>
                              <m:t>𝑦</m:t>
                            </m:r>
                          </m:e>
                          <m:sub>
                            <m:r>
                              <a:rPr lang="es-UY" sz="3200" i="1"/>
                              <m:t>𝐵</m:t>
                            </m:r>
                          </m:sub>
                          <m:sup>
                            <m:r>
                              <a:rPr lang="es-UY" sz="3200" i="1"/>
                              <m:t>2</m:t>
                            </m:r>
                          </m:sup>
                        </m:sSubSup>
                        <m:r>
                          <a:rPr lang="es-UY" sz="3200" i="1"/>
                          <m:t>+</m:t>
                        </m:r>
                        <m:r>
                          <a:rPr lang="es-UY" sz="3200" i="1"/>
                          <m:t>𝑉𝑎𝑟</m:t>
                        </m:r>
                        <m:r>
                          <a:rPr lang="es-UY" sz="3200" i="1"/>
                          <m:t> </m:t>
                        </m:r>
                        <m:d>
                          <m:dPr>
                            <m:ctrlPr>
                              <a:rPr lang="es-UY" sz="3200" i="1"/>
                            </m:ctrlPr>
                          </m:dPr>
                          <m:e>
                            <m:r>
                              <a:rPr lang="es-UY" sz="3200" i="1"/>
                              <m:t>𝜃</m:t>
                            </m:r>
                          </m:e>
                        </m:d>
                      </m:num>
                      <m:den>
                        <m:r>
                          <a:rPr lang="es-UY" sz="3200" i="1"/>
                          <m:t>1−</m:t>
                        </m:r>
                        <m:r>
                          <a:rPr lang="es-UY" sz="3200" i="1"/>
                          <m:t>𝛿</m:t>
                        </m:r>
                      </m:den>
                    </m:f>
                    <m:r>
                      <a:rPr lang="es-UY" sz="3200" i="1"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s-UY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s-UY" sz="3200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s-UY" sz="32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s-UY" sz="3200" i="1">
                        <a:latin typeface="Cambria Math"/>
                      </a:rPr>
                      <m:t> 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Equilibrio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cooperativo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supera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a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reglas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rígidas</a:t>
                </a: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Rigidez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neutralizan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el shock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pero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no se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adaptan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al shock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económico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628800"/>
                <a:ext cx="8568952" cy="4895507"/>
              </a:xfrm>
              <a:prstGeom prst="rect">
                <a:avLst/>
              </a:prstGeom>
              <a:blipFill rotWithShape="1">
                <a:blip r:embed="rId1"/>
                <a:stretch>
                  <a:fillRect l="-1280" t="-1743" r="-1280" b="-31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23528" y="1628800"/>
            <a:ext cx="8568952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Si el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conflicto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interés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grande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y la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volatilidad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del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entorno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económico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baja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, la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rigidez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supera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a la no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cooperación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(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reversión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políticas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):</a:t>
            </a:r>
            <a:endParaRPr lang="en-US" altLang="es-UY" sz="3200" dirty="0" smtClean="0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s-UY" sz="3200" dirty="0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s-UY" sz="3200" dirty="0" smtClean="0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Si 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el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conflicto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interés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es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pequeño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y la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volatilidad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del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entorno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económico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es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alta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, 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la 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no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cooperación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>
                <a:solidFill>
                  <a:srgbClr val="FFFFCC"/>
                </a:solidFill>
                <a:cs typeface="Times New Roman" panose="02020603050405020304" pitchFamily="18" charset="0"/>
              </a:rPr>
              <a:t>supera</a:t>
            </a:r>
            <a:r>
              <a:rPr lang="en-US" altLang="es-UY" sz="3200" dirty="0">
                <a:solidFill>
                  <a:srgbClr val="FFFFCC"/>
                </a:solidFill>
                <a:cs typeface="Times New Roman" panose="02020603050405020304" pitchFamily="18" charset="0"/>
              </a:rPr>
              <a:t> a la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rigidez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:</a:t>
            </a:r>
            <a:endParaRPr lang="en-US" altLang="es-UY" sz="3200" dirty="0" smtClean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Rectángulo"/>
              <p:cNvSpPr/>
              <p:nvPr/>
            </p:nvSpPr>
            <p:spPr>
              <a:xfrm>
                <a:off x="1907704" y="3322374"/>
                <a:ext cx="5430526" cy="538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sz="2400" b="1" i="1"/>
                          </m:ctrlPr>
                        </m:sSupPr>
                        <m:e>
                          <m:r>
                            <a:rPr lang="es-UY" sz="2400" b="1" i="1"/>
                            <m:t>𝑽</m:t>
                          </m:r>
                        </m:e>
                        <m:sup>
                          <m:r>
                            <a:rPr lang="es-UY" sz="2400" b="1" i="1"/>
                            <m:t>𝑵</m:t>
                          </m:r>
                        </m:sup>
                      </m:sSup>
                      <m:r>
                        <a:rPr lang="es-UY" sz="2400" b="1" i="1"/>
                        <m:t>&gt;</m:t>
                      </m:r>
                      <m:sSup>
                        <m:sSupPr>
                          <m:ctrlPr>
                            <a:rPr lang="es-UY" sz="2400" b="1" i="1"/>
                          </m:ctrlPr>
                        </m:sSupPr>
                        <m:e>
                          <m:r>
                            <a:rPr lang="es-UY" sz="2400" b="1" i="1"/>
                            <m:t>𝑽</m:t>
                          </m:r>
                        </m:e>
                        <m:sup>
                          <m:r>
                            <a:rPr lang="es-UY" sz="2400" b="1" i="1"/>
                            <m:t>𝟎</m:t>
                          </m:r>
                        </m:sup>
                      </m:sSup>
                      <m:r>
                        <a:rPr lang="es-UY" sz="2400" b="1" i="1"/>
                        <m:t>      </m:t>
                      </m:r>
                      <m:r>
                        <a:rPr lang="es-UY" sz="2400" b="1" i="1"/>
                        <m:t>𝒔𝒊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𝒚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𝒔</m:t>
                      </m:r>
                      <m:r>
                        <a:rPr lang="es-UY" sz="2400" b="1" i="1"/>
                        <m:t>ó</m:t>
                      </m:r>
                      <m:r>
                        <a:rPr lang="es-UY" sz="2400" b="1" i="1"/>
                        <m:t>𝒍𝒐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𝒔𝒊</m:t>
                      </m:r>
                      <m:r>
                        <a:rPr lang="es-UY" sz="2400" b="1" i="1"/>
                        <m:t>     </m:t>
                      </m:r>
                      <m:sSubSup>
                        <m:sSubSupPr>
                          <m:ctrlPr>
                            <a:rPr lang="es-UY" sz="2400" b="1" i="1"/>
                          </m:ctrlPr>
                        </m:sSubSupPr>
                        <m:e>
                          <m:r>
                            <a:rPr lang="es-UY" sz="2400" b="1" i="1"/>
                            <m:t>𝒚</m:t>
                          </m:r>
                        </m:e>
                        <m:sub>
                          <m:r>
                            <a:rPr lang="es-UY" sz="2400" b="1" i="1"/>
                            <m:t>𝑩</m:t>
                          </m:r>
                        </m:sub>
                        <m:sup>
                          <m:r>
                            <a:rPr lang="es-UY" sz="2400" b="1" i="1"/>
                            <m:t>𝟐</m:t>
                          </m:r>
                        </m:sup>
                      </m:sSubSup>
                      <m:r>
                        <a:rPr lang="es-UY" sz="2400" b="1" i="1"/>
                        <m:t>&gt;</m:t>
                      </m:r>
                      <m:r>
                        <a:rPr lang="es-UY" sz="2400" b="1" i="1"/>
                        <m:t>𝑽𝒂𝒓</m:t>
                      </m:r>
                      <m:d>
                        <m:dPr>
                          <m:ctrlPr>
                            <a:rPr lang="es-UY" sz="2400" b="1" i="1"/>
                          </m:ctrlPr>
                        </m:dPr>
                        <m:e>
                          <m:r>
                            <a:rPr lang="es-UY" sz="2400" b="1" i="1"/>
                            <m:t>𝜽</m:t>
                          </m:r>
                        </m:e>
                      </m:d>
                    </m:oMath>
                  </m:oMathPara>
                </a14:m>
                <a:endParaRPr lang="es-UY" sz="2400" b="1" dirty="0"/>
              </a:p>
            </p:txBody>
          </p:sp>
        </mc:Choice>
        <mc:Fallback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322374"/>
                <a:ext cx="5430526" cy="538674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1949786" y="5805264"/>
                <a:ext cx="5430526" cy="5386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sz="2400" b="1" i="1"/>
                          </m:ctrlPr>
                        </m:sSupPr>
                        <m:e>
                          <m:r>
                            <a:rPr lang="es-UY" sz="2400" b="1" i="1"/>
                            <m:t>𝑽</m:t>
                          </m:r>
                        </m:e>
                        <m:sup>
                          <m:r>
                            <a:rPr lang="es-UY" sz="2400" b="1" i="1"/>
                            <m:t>𝑵</m:t>
                          </m:r>
                        </m:sup>
                      </m:sSup>
                      <m:r>
                        <a:rPr lang="es-UY" sz="2400" b="1" i="1"/>
                        <m:t>&lt;</m:t>
                      </m:r>
                      <m:sSup>
                        <m:sSupPr>
                          <m:ctrlPr>
                            <a:rPr lang="es-UY" sz="2400" b="1" i="1"/>
                          </m:ctrlPr>
                        </m:sSupPr>
                        <m:e>
                          <m:r>
                            <a:rPr lang="es-UY" sz="2400" b="1" i="1"/>
                            <m:t>𝑽</m:t>
                          </m:r>
                        </m:e>
                        <m:sup>
                          <m:r>
                            <a:rPr lang="es-UY" sz="2400" b="1" i="1"/>
                            <m:t>𝟎</m:t>
                          </m:r>
                        </m:sup>
                      </m:sSup>
                      <m:r>
                        <a:rPr lang="es-UY" sz="2400" b="1" i="1"/>
                        <m:t>      </m:t>
                      </m:r>
                      <m:r>
                        <a:rPr lang="es-UY" sz="2400" b="1" i="1"/>
                        <m:t>𝒔𝒊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𝒚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𝒔</m:t>
                      </m:r>
                      <m:r>
                        <a:rPr lang="es-UY" sz="2400" b="1" i="1"/>
                        <m:t>ó</m:t>
                      </m:r>
                      <m:r>
                        <a:rPr lang="es-UY" sz="2400" b="1" i="1"/>
                        <m:t>𝒍𝒐</m:t>
                      </m:r>
                      <m:r>
                        <a:rPr lang="es-UY" sz="2400" b="1" i="1"/>
                        <m:t> </m:t>
                      </m:r>
                      <m:r>
                        <a:rPr lang="es-UY" sz="2400" b="1" i="1"/>
                        <m:t>𝒔𝒊</m:t>
                      </m:r>
                      <m:r>
                        <a:rPr lang="es-UY" sz="2400" b="1" i="1"/>
                        <m:t>     </m:t>
                      </m:r>
                      <m:sSubSup>
                        <m:sSubSupPr>
                          <m:ctrlPr>
                            <a:rPr lang="es-UY" sz="2400" b="1" i="1"/>
                          </m:ctrlPr>
                        </m:sSubSupPr>
                        <m:e>
                          <m:r>
                            <a:rPr lang="es-UY" sz="2400" b="1" i="1"/>
                            <m:t>𝒚</m:t>
                          </m:r>
                        </m:e>
                        <m:sub>
                          <m:r>
                            <a:rPr lang="es-UY" sz="2400" b="1" i="1"/>
                            <m:t>𝑩</m:t>
                          </m:r>
                        </m:sub>
                        <m:sup>
                          <m:r>
                            <a:rPr lang="es-UY" sz="2400" b="1" i="1"/>
                            <m:t>𝟐</m:t>
                          </m:r>
                        </m:sup>
                      </m:sSubSup>
                      <m:r>
                        <a:rPr lang="es-UY" sz="2400" b="1" i="1"/>
                        <m:t>≤</m:t>
                      </m:r>
                      <m:r>
                        <a:rPr lang="es-UY" sz="2400" b="1" i="1"/>
                        <m:t>𝑽𝒂𝒓</m:t>
                      </m:r>
                      <m:d>
                        <m:dPr>
                          <m:ctrlPr>
                            <a:rPr lang="es-UY" sz="2400" b="1" i="1"/>
                          </m:ctrlPr>
                        </m:dPr>
                        <m:e>
                          <m:r>
                            <a:rPr lang="es-UY" sz="2400" b="1" i="1"/>
                            <m:t>𝜽</m:t>
                          </m:r>
                        </m:e>
                      </m:d>
                    </m:oMath>
                  </m:oMathPara>
                </a14:m>
                <a:endParaRPr lang="es-UY" sz="2400" b="1" dirty="0"/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786" y="5805264"/>
                <a:ext cx="5430526" cy="5386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95536" y="1700808"/>
            <a:ext cx="856895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baja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capacidad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hacer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cumplir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acuerdos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intertemporales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en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la arena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política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,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emergen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políticas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altamente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volátiles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o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demasiado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rígidas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,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dependiendo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del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grado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conflicto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redistributivo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y de la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naturaleza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la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volatilidad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económica</a:t>
            </a:r>
            <a:endParaRPr lang="en-US" altLang="es-UY" sz="3200" dirty="0" smtClean="0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s-UY" sz="3200" dirty="0">
              <a:solidFill>
                <a:srgbClr val="FFFFCC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El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marco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institucional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puede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contribuir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a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implementar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políticas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estables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y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adaptables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si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facilita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mecanismos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de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hacer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cumplir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acuerdos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políticos</a:t>
            </a:r>
            <a:r>
              <a:rPr lang="en-US" altLang="es-UY" sz="3200" dirty="0" smtClean="0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en-US" altLang="es-UY" sz="3200" dirty="0" err="1" smtClean="0">
                <a:solidFill>
                  <a:srgbClr val="FFFFCC"/>
                </a:solidFill>
                <a:cs typeface="Times New Roman" panose="02020603050405020304" pitchFamily="18" charset="0"/>
              </a:rPr>
              <a:t>intertemporales</a:t>
            </a:r>
            <a:endParaRPr lang="en-US" altLang="es-UY" sz="3200" dirty="0" smtClean="0">
              <a:solidFill>
                <a:srgbClr val="FFFFCC"/>
              </a:solidFill>
              <a:cs typeface="Times New Roman" panose="02020603050405020304" pitchFamily="18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63638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CARACTERIZACIÓN DE POLÍTICAS</a:t>
            </a:r>
            <a:endParaRPr lang="es-ES" altLang="es-UY" sz="3600" b="1" smtClean="0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953000" y="4572000"/>
            <a:ext cx="40386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Volátiles e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impredecibles</a:t>
            </a:r>
            <a:endParaRPr lang="es-ES" altLang="es-UY" sz="2800" b="1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19812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Tres tipos de políticas</a:t>
            </a:r>
            <a:endParaRPr lang="es-ES" altLang="es-UY" sz="3200" b="1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590800" y="2819400"/>
            <a:ext cx="40386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Relativamente estables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en el largo plazo</a:t>
            </a:r>
            <a:endParaRPr lang="es-ES" altLang="es-UY" sz="2800" b="1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04800" y="4572000"/>
            <a:ext cx="40386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Rígidas y de baja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calidad</a:t>
            </a:r>
            <a:endParaRPr lang="es-ES" altLang="es-UY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COSTOS DE TRANSACCIÓN</a:t>
            </a:r>
            <a:br>
              <a:rPr lang="es-ES_tradnl" altLang="es-UY" sz="3600" b="1" smtClean="0"/>
            </a:br>
            <a:r>
              <a:rPr lang="es-ES_tradnl" altLang="es-UY" sz="3600" b="1" smtClean="0"/>
              <a:t>Y POLÍTICAS ESPECÍFICAS</a:t>
            </a:r>
            <a:endParaRPr lang="es-ES" altLang="es-UY" sz="3600" b="1" smtClean="0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4876800" y="32766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Ganancias del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conflicto</a:t>
            </a:r>
            <a:endParaRPr lang="es-ES" altLang="es-UY" sz="2800" b="1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1981200"/>
            <a:ext cx="8305800" cy="1066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Requerimientos y capacidad para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intercambios políticos intertemporales</a:t>
            </a:r>
            <a:endParaRPr lang="es-ES" altLang="es-UY" sz="3200" b="1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953000" y="43434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Agentes con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capacidad de veto</a:t>
            </a:r>
            <a:endParaRPr lang="es-ES" altLang="es-UY" sz="2800" b="1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953000" y="54102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Diseño-implementación</a:t>
            </a:r>
            <a:endParaRPr lang="es-ES" altLang="es-UY" sz="2800" b="1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33400" y="54102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Costos de salvaguardas</a:t>
            </a:r>
            <a:endParaRPr lang="es-ES" altLang="es-UY" sz="2800" b="1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33400" y="43434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 i="1"/>
              <a:t>Enforcement</a:t>
            </a:r>
            <a:r>
              <a:rPr lang="es-ES_tradnl" altLang="es-UY" sz="2800" b="1"/>
              <a:t> externo</a:t>
            </a:r>
            <a:endParaRPr lang="es-ES" altLang="es-UY" sz="2800" b="1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33400" y="3200400"/>
            <a:ext cx="4038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Preferencias</a:t>
            </a:r>
            <a:endParaRPr lang="es-ES" altLang="es-UY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 POLÍTICO:</a:t>
            </a:r>
            <a:br>
              <a:rPr lang="es-ES_tradnl" altLang="es-UY" sz="3600" b="1" smtClean="0"/>
            </a:br>
            <a:r>
              <a:rPr lang="es-ES_tradnl" altLang="es-UY" sz="3600" b="1" smtClean="0"/>
              <a:t>Institucionalidad política</a:t>
            </a:r>
            <a:endParaRPr lang="es-ES" altLang="es-UY" sz="3600" b="1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16764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Grado de presidencialismo</a:t>
            </a:r>
            <a:endParaRPr lang="es-ES" altLang="es-UY" sz="3200" b="1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3400" y="25146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Fortaleza política relativa entre poderes y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características de las cámaras legislativas</a:t>
            </a:r>
            <a:endParaRPr lang="es-ES" altLang="es-UY" sz="3200" b="1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3400" y="37338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Rol del sistema </a:t>
            </a:r>
            <a:r>
              <a:rPr lang="es-UY" altLang="es-ES_tradnl" sz="3200" b="1"/>
              <a:t>de</a:t>
            </a:r>
            <a:r>
              <a:rPr lang="es-ES_tradnl" altLang="es-UY" sz="3200" b="1"/>
              <a:t> partidos y grado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fragmentación de los mismos</a:t>
            </a:r>
            <a:endParaRPr lang="es-ES" altLang="es-UY" sz="3200" b="1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3400" y="49530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Rol del Presidente para implementar agenda</a:t>
            </a:r>
            <a:endParaRPr lang="es-ES" altLang="es-UY" sz="3200" b="1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33400" y="57912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Mecanismos de democracia directa</a:t>
            </a:r>
            <a:endParaRPr lang="es-ES" altLang="es-UY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 POLÍTICO: Sistema de partidos</a:t>
            </a:r>
            <a:endParaRPr lang="es-ES" altLang="es-UY" sz="3600" b="1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23622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Partidos organizados en fracciones: relevancia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relativa de partidos y fracciones</a:t>
            </a:r>
            <a:endParaRPr lang="es-ES" altLang="es-UY" sz="3200" b="1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3400" y="52578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Poder de los líderes e incentivos de los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legisladores a seguir a los líderes sectoriales</a:t>
            </a:r>
            <a:endParaRPr lang="es-ES" altLang="es-UY" sz="3200" b="1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3400" y="35814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Grado de volatilidad electoral</a:t>
            </a:r>
            <a:endParaRPr lang="es-ES" altLang="es-UY" sz="3200" b="1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" y="4419600"/>
            <a:ext cx="83058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Disciplina partidaria en el Parlamento</a:t>
            </a:r>
            <a:endParaRPr lang="es-ES" altLang="es-UY" sz="3200" b="1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11430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Grado de institucionalización 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del sistema de partidos políticos</a:t>
            </a:r>
            <a:endParaRPr lang="es-ES" altLang="es-UY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91440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 POLÍTICO: Burocracia</a:t>
            </a:r>
            <a:endParaRPr lang="es-ES" altLang="es-UY" sz="3600" b="1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3400" y="13716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Tamaño y eficiencia administrativa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del Estado</a:t>
            </a:r>
            <a:endParaRPr lang="es-ES" altLang="es-UY" sz="3200" b="1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3400" y="26670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Rigidez de las reglas, patronazgo político y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niveles de profesionalismo</a:t>
            </a:r>
            <a:endParaRPr lang="es-ES" altLang="es-UY" sz="3200" b="1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39624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Papel del reparto partidario de beneficios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sobre bases clientelísticas y particulares</a:t>
            </a:r>
            <a:endParaRPr lang="es-ES" altLang="es-UY" sz="3200" b="1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3400" y="52578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Recompensa de lealtad política vs.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capacidad técnica</a:t>
            </a:r>
            <a:endParaRPr lang="es-ES" altLang="es-UY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304800"/>
            <a:ext cx="91440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 POLÍTICO: Sistema judicial</a:t>
            </a:r>
            <a:endParaRPr lang="es-ES" altLang="es-UY" sz="3600" b="1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14478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Grado de independencia y profesionalismo: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reputación y apoyo público</a:t>
            </a:r>
            <a:endParaRPr lang="es-ES" altLang="es-UY" sz="3200" b="1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7432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Poderes para declarar la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inconstitucionalidad de las leyes</a:t>
            </a:r>
            <a:endParaRPr lang="es-ES" altLang="es-UY" sz="3200" b="1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40386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Capacidad para resolver disputas contractuales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cuando hay complejidad económica</a:t>
            </a:r>
            <a:endParaRPr lang="es-ES" altLang="es-UY" sz="32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" y="53340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Capacidad de revertir decisiones de gobierno</a:t>
            </a:r>
            <a:endParaRPr lang="es-ES" altLang="es-UY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5334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 POLÍTICO: Grupos de interés</a:t>
            </a:r>
            <a:endParaRPr lang="es-ES" altLang="es-UY" sz="3600" b="1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3400" y="19050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Influencia </a:t>
            </a:r>
            <a:r>
              <a:rPr lang="es-ES_tradnl" altLang="es-UY" sz="3200" b="1" i="1"/>
              <a:t>ex ante</a:t>
            </a:r>
            <a:r>
              <a:rPr lang="es-ES_tradnl" altLang="es-UY" sz="3200" b="1"/>
              <a:t> y </a:t>
            </a:r>
            <a:r>
              <a:rPr lang="es-ES_tradnl" altLang="es-UY" sz="3200" b="1" i="1"/>
              <a:t>ex post</a:t>
            </a:r>
            <a:r>
              <a:rPr lang="es-ES_tradnl" altLang="es-UY" sz="3200" b="1"/>
              <a:t> a través de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interacción con partidos y poderes</a:t>
            </a:r>
            <a:endParaRPr lang="es-ES" altLang="es-UY" sz="3200" b="1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35052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Instrumentos de democracia directa: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plebiscitos y referenda</a:t>
            </a:r>
            <a:endParaRPr lang="es-ES" altLang="es-UY" sz="3200" b="1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5105400"/>
            <a:ext cx="8305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Influencia en etapas de diseño e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implementación (poder de bloqueo)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PLAN DE LA PRESENTACIÓN</a:t>
            </a:r>
            <a:endParaRPr lang="es-ES_tradnl" altLang="es-UY" sz="440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175260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>
                <a:cs typeface="Times New Roman" panose="02020603050405020304" pitchFamily="18" charset="0"/>
              </a:rPr>
              <a:t>Las instituciones y el proceso de generación de políticas</a:t>
            </a:r>
            <a:endParaRPr lang="es-MX" altLang="es-UY" sz="320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>
                <a:cs typeface="Times New Roman" panose="02020603050405020304" pitchFamily="18" charset="0"/>
              </a:rPr>
              <a:t>La credibilidad y la captura de las políticas regulatorias</a:t>
            </a:r>
            <a:endParaRPr lang="es-MX" altLang="es-UY" sz="320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>
                <a:cs typeface="Times New Roman" panose="02020603050405020304" pitchFamily="18" charset="0"/>
              </a:rPr>
              <a:t>La independencia de los organismos reguladores</a:t>
            </a:r>
            <a:endParaRPr lang="es-MX" altLang="es-UY" sz="320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>
                <a:cs typeface="Times New Roman" panose="02020603050405020304" pitchFamily="18" charset="0"/>
              </a:rPr>
              <a:t>Políticas de competencia y regulación sectorial</a:t>
            </a:r>
            <a:endParaRPr lang="es-ES_tradnl" altLang="es-UY" sz="32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533400"/>
            <a:ext cx="9144000" cy="10668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PROCESOS DE </a:t>
            </a:r>
            <a:r>
              <a:rPr lang="es-ES_tradnl" altLang="es-UY" sz="3600" b="1" i="1" smtClean="0"/>
              <a:t>POLICYMAKING</a:t>
            </a:r>
            <a:endParaRPr lang="es-ES" altLang="es-UY" sz="3600" b="1" i="1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33400" y="1905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Agentes relevantes: proactivos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y fijan la agenda</a:t>
            </a:r>
            <a:endParaRPr lang="es-ES" altLang="es-UY" sz="3200" b="1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3429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Capacidad de la Legislatura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para producir políticas</a:t>
            </a:r>
            <a:endParaRPr lang="es-ES" altLang="es-UY" sz="3200" b="1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33400" y="4953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Incentivos de la oposición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para transformarse en </a:t>
            </a:r>
            <a:r>
              <a:rPr lang="es-ES_tradnl" altLang="es-UY" sz="3200" b="1" i="1"/>
              <a:t>policymaker</a:t>
            </a:r>
            <a:endParaRPr lang="es-ES" altLang="es-UY" sz="3200" b="1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533400"/>
            <a:ext cx="9144000" cy="10668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PROCESOS DE </a:t>
            </a:r>
            <a:r>
              <a:rPr lang="es-ES_tradnl" altLang="es-UY" sz="3600" b="1" i="1" smtClean="0"/>
              <a:t>POLICYMAKING</a:t>
            </a:r>
            <a:endParaRPr lang="es-ES" altLang="es-UY" sz="3600" b="1" i="1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1905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Incentivos de la legislatura y los partidos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para construir capacidades institucionales</a:t>
            </a:r>
            <a:endParaRPr lang="es-ES" altLang="es-UY" sz="3200" b="1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3429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Delegación de las políticas en el Ejecutivo y en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las agencias (formas y eficiencia)</a:t>
            </a:r>
            <a:endParaRPr lang="es-ES" altLang="es-UY" sz="3200" b="1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33400" y="4953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Relaciones entre el Ejecutivo y la Legislatura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533400"/>
            <a:ext cx="9144000" cy="10668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PROCESOS DE </a:t>
            </a:r>
            <a:r>
              <a:rPr lang="es-ES_tradnl" altLang="es-UY" sz="3600" b="1" i="1" smtClean="0"/>
              <a:t>POLICYMAKING</a:t>
            </a:r>
            <a:endParaRPr lang="es-ES" altLang="es-UY" sz="3600" b="1" i="1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3400" y="1905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Visión de los intercambios políticos: corto,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mediano y largo plazo</a:t>
            </a:r>
            <a:endParaRPr lang="es-ES" altLang="es-UY" sz="3200" b="1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3429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Eficiencia del </a:t>
            </a:r>
            <a:r>
              <a:rPr lang="es-ES_tradnl" altLang="es-UY" sz="3200" b="1" i="1"/>
              <a:t>Enforcement</a:t>
            </a:r>
            <a:r>
              <a:rPr lang="es-ES_tradnl" altLang="es-UY" sz="3200" b="1"/>
              <a:t> y 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grado de delegación a las agencias</a:t>
            </a:r>
            <a:endParaRPr lang="es-ES" altLang="es-UY" sz="3200" b="1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49530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Incentivos de los legisladores: intercambios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dentro o fuera de la arena legislativa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838200"/>
            <a:ext cx="8229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Dificultades para alcanzar acuerdos políticos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intertemporales: consistente con entorno</a:t>
            </a:r>
            <a:endParaRPr lang="es-ES" altLang="es-UY" sz="3200" b="1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2590800"/>
            <a:ext cx="4114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Fragmentación política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y puntos de veto</a:t>
            </a:r>
            <a:endParaRPr lang="es-ES" altLang="es-UY" sz="3200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" y="3886200"/>
            <a:ext cx="4114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Baja observabilidad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acciones políticas</a:t>
            </a:r>
            <a:endParaRPr lang="es-ES" altLang="es-UY" sz="3200" b="1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3400" y="5257800"/>
            <a:ext cx="4114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Constelación de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partidos y preferencias</a:t>
            </a:r>
            <a:endParaRPr lang="es-ES" altLang="es-UY" sz="3200" b="1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876800" y="52578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Cambio institucional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costoso</a:t>
            </a:r>
            <a:endParaRPr lang="es-ES" altLang="es-UY" sz="3200" b="1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876800" y="38862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Intercambios fuera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la arena legislativa</a:t>
            </a:r>
            <a:endParaRPr lang="es-ES" altLang="es-UY" sz="3200" b="1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876800" y="2590800"/>
            <a:ext cx="3886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 i="1"/>
              <a:t>Enforcement</a:t>
            </a:r>
            <a:r>
              <a:rPr lang="es-ES_tradnl" altLang="es-UY" sz="3200" b="1"/>
              <a:t> pobre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en temas económicos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DEBILIDAD INSTITUCIONAL</a:t>
            </a:r>
            <a:endParaRPr lang="es-ES" altLang="es-UY" sz="3600" b="1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219200" y="1600200"/>
            <a:ext cx="6858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/>
              <a:t>Dificulta políticas de</a:t>
            </a:r>
            <a:endParaRPr lang="es-ES_tradnl" altLang="es-UY" sz="3600" b="1"/>
          </a:p>
          <a:p>
            <a:pPr eaLnBrk="1" hangingPunct="1"/>
            <a:r>
              <a:rPr lang="es-ES_tradnl" altLang="es-UY" sz="3600" b="1"/>
              <a:t>competitividad de largo plazo</a:t>
            </a:r>
            <a:endParaRPr lang="es-ES" altLang="es-UY" sz="3600" b="1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3352800"/>
            <a:ext cx="6858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/>
              <a:t>Perjudica los procesos</a:t>
            </a:r>
            <a:endParaRPr lang="es-ES_tradnl" altLang="es-UY" sz="3600" b="1"/>
          </a:p>
          <a:p>
            <a:pPr eaLnBrk="1" hangingPunct="1"/>
            <a:r>
              <a:rPr lang="es-ES_tradnl" altLang="es-UY" sz="3600" b="1"/>
              <a:t>de inversión</a:t>
            </a:r>
            <a:endParaRPr lang="es-ES" altLang="es-UY" sz="3600" b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19200" y="5029200"/>
            <a:ext cx="6858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/>
              <a:t>Perturba el</a:t>
            </a:r>
            <a:endParaRPr lang="es-ES_tradnl" altLang="es-UY" sz="3600" b="1"/>
          </a:p>
          <a:p>
            <a:pPr eaLnBrk="1" hangingPunct="1"/>
            <a:r>
              <a:rPr lang="es-ES_tradnl" altLang="es-UY" sz="3600" b="1"/>
              <a:t>crecimiento económico</a:t>
            </a:r>
            <a:endParaRPr lang="es-ES" altLang="es-UY" sz="36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68313" y="1663700"/>
            <a:ext cx="84248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LA CREDIBILIDAD Y LA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CAPTURA DE LAS POLÍTICAS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REGULATORIAS</a:t>
            </a:r>
            <a:endParaRPr lang="es-MX" altLang="es-UY" sz="44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CARACTERÍSTICAS DE LOS SECTORES REGULADOS</a:t>
            </a:r>
            <a:endParaRPr lang="es-ES_tradnl" altLang="es-UY" sz="4400">
              <a:solidFill>
                <a:schemeClr val="tx2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209800"/>
            <a:ext cx="419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Inversiones altamente específicas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Economías de escala, alcance y densidad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Consumo masivo</a:t>
            </a:r>
            <a:endParaRPr lang="es-ES_tradnl" altLang="es-UY" sz="32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53000" y="1676400"/>
            <a:ext cx="4038600" cy="609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_tradnl" altLang="es-UY" sz="3200" b="1"/>
              <a:t>IMPLICANCIAS</a:t>
            </a:r>
            <a:endParaRPr lang="es-ES_tradnl" altLang="es-UY" sz="32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9600" y="5867400"/>
            <a:ext cx="8305800" cy="58896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Incentivos para conductas oportunistas</a:t>
            </a:r>
            <a:endParaRPr lang="es-ES" altLang="es-UY" sz="3200" b="1"/>
          </a:p>
        </p:txBody>
      </p:sp>
      <p:sp>
        <p:nvSpPr>
          <p:cNvPr id="28678" name="AutoShape 6"/>
          <p:cNvSpPr/>
          <p:nvPr/>
        </p:nvSpPr>
        <p:spPr bwMode="auto">
          <a:xfrm>
            <a:off x="4419600" y="2743200"/>
            <a:ext cx="381000" cy="2819400"/>
          </a:xfrm>
          <a:prstGeom prst="rightBrace">
            <a:avLst>
              <a:gd name="adj1" fmla="val 6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486400" y="2971800"/>
            <a:ext cx="3429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Pocos agentes</a:t>
            </a:r>
            <a:endParaRPr lang="es-ES" altLang="es-UY" sz="2800" b="1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486400" y="4114800"/>
            <a:ext cx="3429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Alta politización</a:t>
            </a:r>
            <a:endParaRPr lang="es-ES" altLang="es-UY" sz="2800" b="1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-5400000">
            <a:off x="4686300" y="32385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 rot="-5400000">
            <a:off x="4686300" y="44577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57200" y="1676400"/>
            <a:ext cx="4267200" cy="609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_tradnl" altLang="es-UY" sz="3200" b="1"/>
              <a:t>CARACTERÍSTICAS</a:t>
            </a:r>
            <a:endParaRPr lang="es-ES_tradnl" altLang="es-UY" sz="3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INCENTIVOS PARA CONDUCTAS OPORTUNISTAS</a:t>
            </a:r>
            <a:endParaRPr lang="es-ES" altLang="es-UY" sz="3600" b="1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3400" y="1700213"/>
            <a:ext cx="8305800" cy="1090612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1"/>
              <a:t>Definición pobre de procedimientos</a:t>
            </a:r>
            <a:endParaRPr lang="es-ES_tradnl" altLang="es-UY" sz="3200" b="1"/>
          </a:p>
          <a:p>
            <a:r>
              <a:rPr lang="es-ES_tradnl" altLang="es-UY" sz="3200" b="1"/>
              <a:t>de toma de decisiones</a:t>
            </a:r>
            <a:endParaRPr lang="es-ES" altLang="es-UY" sz="3200" b="1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3019425"/>
            <a:ext cx="8305800" cy="1201738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1"/>
              <a:t>Decisiones centralizadas en agencias y</a:t>
            </a:r>
            <a:endParaRPr lang="es-ES_tradnl" altLang="es-UY" sz="3200" b="1"/>
          </a:p>
          <a:p>
            <a:r>
              <a:rPr lang="es-ES_tradnl" altLang="es-UY" sz="3200" b="1"/>
              <a:t>en órganos ejecutivos</a:t>
            </a:r>
            <a:endParaRPr lang="es-ES" altLang="es-UY" sz="3200" b="1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3400" y="4365625"/>
            <a:ext cx="8305800" cy="1295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Sistema judicial sin tradición o poder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revisar decisiones administrativas</a:t>
            </a:r>
            <a:endParaRPr lang="es-ES" altLang="es-UY" sz="3200" b="1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33400" y="5830888"/>
            <a:ext cx="8305800" cy="838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Gobiernos con horizonte temporal corto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0238"/>
            <a:ext cx="9144000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NECESIDAD DE CONTRIBUIR A LA CREDIBILIDAD REGULATORIA</a:t>
            </a:r>
            <a:endParaRPr lang="es-ES" altLang="es-UY" sz="3600" b="1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2298700"/>
            <a:ext cx="8305800" cy="914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1"/>
              <a:t>Necesidad de salvaguardas</a:t>
            </a:r>
            <a:endParaRPr lang="es-ES" altLang="es-UY" sz="3200" b="1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667125"/>
            <a:ext cx="8305800" cy="914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1"/>
              <a:t>Calidad de las instituciones</a:t>
            </a:r>
            <a:endParaRPr lang="es-ES" altLang="es-UY" sz="32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4941888"/>
            <a:ext cx="8305800" cy="1295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Diseño institucional  para contribuir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a la credibilidad</a:t>
            </a:r>
            <a:endParaRPr lang="es-ES" altLang="es-UY" sz="3200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33400" y="609600"/>
            <a:ext cx="8077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MECANISMOS PARA REDUCIR DISCRECIONALIDAD ADMINISTRATIVA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762000" y="2667000"/>
            <a:ext cx="8077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Restricciones sustanciales en la discrecionalidad del regulador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Restricciones formales e informales en el cambio del sistema regulatorio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Instituciones que aseguren el cumplimiento formal (de sustancia y de procedimientos) de tales restricciones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8313" y="1663700"/>
            <a:ext cx="84248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LAS INSTITUCIONES Y EL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PROCESO DE GENERACIÓN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DE POLÍTICAS</a:t>
            </a:r>
            <a:endParaRPr lang="es-MX" altLang="es-UY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MARCO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85800" y="1600200"/>
            <a:ext cx="8534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Relación entre órganos legislativos y ejecutivos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Capacidad de reversión de políticas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Gobiernos divididos o unificados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Presidencialismo con o sin mayorías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Necesidad de coaliciones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Rol y desarrollo de los partidos políticos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Grado de federalismo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Número de cuerpos legislativos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MARCO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457200" y="13716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Sistema judicial: garantiza restricciones formales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Profesionalismo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Independencia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Balance de intereses sociales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Estabilidad política y social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Pugna redistributiva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Capacidades burocráticas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Sofisticación del régimen regulatorio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Más o menos sujeto a conductas oportunistas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EL ROL DE LAS CAPACIDADES</a:t>
            </a:r>
            <a:br>
              <a:rPr lang="es-MX" altLang="es-UY" sz="3600" b="1" smtClean="0"/>
            </a:br>
            <a:r>
              <a:rPr lang="es-MX" altLang="es-UY" sz="3600" b="1" smtClean="0"/>
              <a:t>ADMINISTRATIVAS</a:t>
            </a:r>
            <a:endParaRPr lang="es-ES" altLang="es-UY" sz="36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Contribuir a dar estabilidad y credibilidad a los procesos de decisión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Capacidad de delegación en burocracias relativamente independientes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Reduce incentivos y posibilidades de reversión permanente de políticas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Diverso grado de sofisticación de los arreglos organizacionales y regulatorios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Rol en aspectos de implementación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Estabilidad de las burocracias e incentivos al control de las políticas</a:t>
            </a:r>
            <a:endParaRPr lang="es-ES" altLang="es-UY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INSTRUMENTOS REGULATORIOS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838200" y="1600200"/>
            <a:ext cx="8001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Legislación específica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Acción legislativa costosa y sistema judicial independiente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Procedimientos administrativos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Dificultades cuando la toma de decisiones es muy descentralizada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Contratos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Otorgan diferentes grados de compromiso en función del marco institucional</a:t>
            </a:r>
            <a:endParaRPr lang="es-ES_tradnl" altLang="es-UY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TRANSACCIONES REGULATORIAS</a:t>
            </a:r>
            <a:endParaRPr lang="es-ES" altLang="es-UY" sz="3600" b="1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3962400"/>
          </a:xfrm>
        </p:spPr>
        <p:txBody>
          <a:bodyPr/>
          <a:lstStyle/>
          <a:p>
            <a:pPr eaLnBrk="1" hangingPunct="1"/>
            <a:r>
              <a:rPr lang="es-MX" altLang="es-UY" smtClean="0"/>
              <a:t>Alto grado de especificidad de activos</a:t>
            </a:r>
            <a:endParaRPr lang="es-MX" altLang="es-UY" smtClean="0"/>
          </a:p>
          <a:p>
            <a:pPr eaLnBrk="1" hangingPunct="1"/>
            <a:r>
              <a:rPr lang="es-MX" altLang="es-UY" smtClean="0"/>
              <a:t>Asimetrías informacionales</a:t>
            </a:r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Entre regulador y regulado</a:t>
            </a:r>
            <a:endParaRPr lang="es-MX" altLang="es-UY" sz="3200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Entre empresas competidoras</a:t>
            </a:r>
            <a:endParaRPr lang="es-MX" altLang="es-UY" sz="3200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Entre sociedad, sistema político y regulador</a:t>
            </a:r>
            <a:endParaRPr lang="es-MX" altLang="es-UY" sz="3200" smtClean="0"/>
          </a:p>
          <a:p>
            <a:pPr eaLnBrk="1" hangingPunct="1"/>
            <a:r>
              <a:rPr lang="es-MX" altLang="es-UY" smtClean="0"/>
              <a:t>Elevados riesgos contractuales y politización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CAPTURA REGULATORIA</a:t>
            </a:r>
            <a:endParaRPr lang="es-ES" altLang="es-UY" sz="3600" b="1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4724400"/>
          </a:xfrm>
        </p:spPr>
        <p:txBody>
          <a:bodyPr/>
          <a:lstStyle/>
          <a:p>
            <a:pPr eaLnBrk="1" hangingPunct="1"/>
            <a:r>
              <a:rPr lang="es-MX" altLang="es-UY" smtClean="0"/>
              <a:t>Empresa regulada captura el proceso a su favor</a:t>
            </a:r>
            <a:endParaRPr lang="es-MX" altLang="es-UY" smtClean="0"/>
          </a:p>
          <a:p>
            <a:pPr eaLnBrk="1" hangingPunct="1"/>
            <a:endParaRPr lang="es-MX" altLang="es-UY" smtClean="0"/>
          </a:p>
          <a:p>
            <a:pPr eaLnBrk="1" hangingPunct="1"/>
            <a:r>
              <a:rPr lang="es-MX" altLang="es-UY" smtClean="0"/>
              <a:t>Problemas de agencia: agendas privadas</a:t>
            </a:r>
            <a:endParaRPr lang="es-MX" altLang="es-UY" smtClean="0"/>
          </a:p>
          <a:p>
            <a:pPr eaLnBrk="1" hangingPunct="1"/>
            <a:endParaRPr lang="es-MX" altLang="es-UY" smtClean="0"/>
          </a:p>
          <a:p>
            <a:pPr eaLnBrk="1" hangingPunct="1"/>
            <a:r>
              <a:rPr lang="es-MX" altLang="es-UY" smtClean="0"/>
              <a:t>Interacción intensa, frecuente y de difícil observabilidad y verificabilidad</a:t>
            </a:r>
            <a:endParaRPr lang="es-MX" altLang="es-UY" smtClean="0"/>
          </a:p>
          <a:p>
            <a:pPr eaLnBrk="1" hangingPunct="1"/>
            <a:endParaRPr lang="es-MX" altLang="es-UY" smtClean="0"/>
          </a:p>
          <a:p>
            <a:pPr eaLnBrk="1" hangingPunct="1"/>
            <a:r>
              <a:rPr lang="es-MX" altLang="es-UY" smtClean="0"/>
              <a:t>Demanda por regulación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CAPTURA REGULATORIA</a:t>
            </a:r>
            <a:endParaRPr lang="es-ES" altLang="es-UY" sz="3600" b="1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4724400"/>
          </a:xfrm>
        </p:spPr>
        <p:txBody>
          <a:bodyPr/>
          <a:lstStyle/>
          <a:p>
            <a:pPr eaLnBrk="1" hangingPunct="1"/>
            <a:r>
              <a:rPr lang="es-MX" altLang="es-UY" smtClean="0"/>
              <a:t>Problemas de acción colectiva</a:t>
            </a:r>
            <a:endParaRPr lang="es-MX" altLang="es-UY" smtClean="0"/>
          </a:p>
          <a:p>
            <a:pPr eaLnBrk="1" hangingPunct="1"/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Ganadores y perdedores</a:t>
            </a:r>
            <a:endParaRPr lang="es-MX" altLang="es-UY" sz="3200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Costos de transacción: hacer cumplir los contratos es costoso</a:t>
            </a:r>
            <a:endParaRPr lang="es-MX" altLang="es-UY" sz="3200" smtClean="0"/>
          </a:p>
          <a:p>
            <a:pPr eaLnBrk="1" hangingPunct="1"/>
            <a:endParaRPr lang="es-MX" altLang="es-UY" smtClean="0"/>
          </a:p>
          <a:p>
            <a:pPr eaLnBrk="1" hangingPunct="1"/>
            <a:r>
              <a:rPr lang="es-MX" altLang="es-UY" smtClean="0"/>
              <a:t>“Puerta giratoria”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MECANISMOS DE CONTROL</a:t>
            </a:r>
            <a:endParaRPr lang="es-ES" altLang="es-UY" sz="3600" b="1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534400" cy="5334000"/>
          </a:xfrm>
        </p:spPr>
        <p:txBody>
          <a:bodyPr/>
          <a:lstStyle/>
          <a:p>
            <a:pPr eaLnBrk="1" hangingPunct="1"/>
            <a:r>
              <a:rPr lang="es-MX" altLang="es-UY" smtClean="0"/>
              <a:t>Información para mitigar problemas de agencia</a:t>
            </a:r>
            <a:endParaRPr lang="es-MX" altLang="es-UY" smtClean="0"/>
          </a:p>
          <a:p>
            <a:pPr eaLnBrk="1" hangingPunct="1"/>
            <a:r>
              <a:rPr lang="es-MX" altLang="es-UY" smtClean="0"/>
              <a:t>Contraposición de intereses</a:t>
            </a:r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Intervención de grupos de interés</a:t>
            </a:r>
            <a:endParaRPr lang="es-MX" altLang="es-UY" sz="3200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Procesos de consulta pública</a:t>
            </a:r>
            <a:endParaRPr lang="es-MX" altLang="es-UY" sz="3200" smtClean="0"/>
          </a:p>
          <a:p>
            <a:pPr eaLnBrk="1" hangingPunct="1"/>
            <a:r>
              <a:rPr lang="es-MX" altLang="es-UY" smtClean="0"/>
              <a:t>Control político</a:t>
            </a:r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Variabilidad del entorno</a:t>
            </a:r>
            <a:endParaRPr lang="es-MX" altLang="es-UY" sz="3200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Tamaño de mayorías y separación de poderes</a:t>
            </a:r>
            <a:endParaRPr lang="es-MX" altLang="es-UY" sz="3200" smtClean="0"/>
          </a:p>
          <a:p>
            <a:pPr eaLnBrk="1" hangingPunct="1"/>
            <a:r>
              <a:rPr lang="es-MX" altLang="es-UY" smtClean="0"/>
              <a:t>Revisión judicial</a:t>
            </a:r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Niveles de apelación</a:t>
            </a:r>
            <a:endParaRPr lang="es-MX" altLang="es-UY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1916113"/>
            <a:ext cx="86042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LA INDEPENDENCIA DE LOS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ORGANISMOS REGULADORES</a:t>
            </a:r>
            <a:endParaRPr lang="es-MX" altLang="es-UY" sz="4400" b="1"/>
          </a:p>
          <a:p>
            <a:pPr eaLnBrk="1" hangingPunct="1"/>
            <a:endParaRPr lang="es-ES" altLang="es-UY" sz="4400" b="1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HACIA EL ANÁLISIS DE LA INDEPENDENCIA REGULATORIA</a:t>
            </a:r>
            <a:endParaRPr lang="es-ES" altLang="es-UY" sz="3600" b="1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01000" cy="3733800"/>
          </a:xfrm>
        </p:spPr>
        <p:txBody>
          <a:bodyPr/>
          <a:lstStyle/>
          <a:p>
            <a:pPr eaLnBrk="1" hangingPunct="1"/>
            <a:r>
              <a:rPr lang="es-MX" altLang="es-UY" smtClean="0"/>
              <a:t>Credibilidad vs. Captura regulatoria</a:t>
            </a:r>
            <a:endParaRPr lang="es-MX" altLang="es-UY" smtClean="0"/>
          </a:p>
          <a:p>
            <a:pPr eaLnBrk="1" hangingPunct="1"/>
            <a:endParaRPr lang="es-MX" altLang="es-UY" sz="3600" smtClean="0"/>
          </a:p>
          <a:p>
            <a:pPr lvl="1" eaLnBrk="1" hangingPunct="1"/>
            <a:r>
              <a:rPr lang="es-MX" altLang="es-UY" smtClean="0"/>
              <a:t>Enfoques complementarios para el análisis y el diseño de la institucionalidad regulatoria</a:t>
            </a:r>
            <a:endParaRPr lang="es-MX" altLang="es-UY" smtClean="0"/>
          </a:p>
          <a:p>
            <a:pPr lvl="1" eaLnBrk="1" hangingPunct="1"/>
            <a:endParaRPr lang="es-MX" altLang="es-UY" smtClean="0"/>
          </a:p>
          <a:p>
            <a:pPr eaLnBrk="1" hangingPunct="1"/>
            <a:r>
              <a:rPr lang="es-MX" altLang="es-UY" smtClean="0"/>
              <a:t>Equilibrio dado por el marco institucional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MARCO CONCEPTUAL</a:t>
            </a:r>
            <a:endParaRPr lang="es-ES" altLang="es-UY" sz="3600" b="1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1905000"/>
            <a:ext cx="24384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Instituciones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e historia</a:t>
            </a:r>
            <a:endParaRPr lang="es-ES" altLang="es-UY" sz="3200" b="1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29000" y="4267200"/>
            <a:ext cx="25146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Transacciones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Políticas</a:t>
            </a:r>
            <a:endParaRPr lang="es-ES" altLang="es-UY" sz="2800" b="1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04800" y="4343400"/>
            <a:ext cx="24384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Instituciones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políticas</a:t>
            </a:r>
            <a:endParaRPr lang="es-ES" altLang="es-UY" sz="3200" b="1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00400" y="1905000"/>
            <a:ext cx="28956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1"/>
              <a:t>Características</a:t>
            </a:r>
            <a:endParaRPr lang="es-ES_tradnl" altLang="es-UY" sz="3200" b="1"/>
          </a:p>
          <a:p>
            <a:pPr eaLnBrk="1" hangingPunct="1"/>
            <a:r>
              <a:rPr lang="es-ES_tradnl" altLang="es-UY" sz="3200" b="1"/>
              <a:t>de las políticas</a:t>
            </a:r>
            <a:endParaRPr lang="es-ES" altLang="es-UY" sz="3200" b="1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629400" y="4419600"/>
            <a:ext cx="2438400" cy="1143000"/>
          </a:xfrm>
          <a:prstGeom prst="hexagon">
            <a:avLst>
              <a:gd name="adj" fmla="val 2744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 b="1"/>
              <a:t>Políticas</a:t>
            </a:r>
            <a:endParaRPr lang="es-ES_tradnl" altLang="es-UY" sz="2800" b="1"/>
          </a:p>
          <a:p>
            <a:pPr eaLnBrk="1" hangingPunct="1"/>
            <a:r>
              <a:rPr lang="es-ES_tradnl" altLang="es-UY" sz="2800" b="1"/>
              <a:t>públicas</a:t>
            </a:r>
            <a:endParaRPr lang="es-ES" altLang="es-UY" sz="2800" b="1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447800" y="35052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267200" y="35052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-5400000">
            <a:off x="2705100" y="46863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-5400000">
            <a:off x="5905500" y="4686300"/>
            <a:ext cx="7620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9906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NIVEL “ADECUADO” DE INDEPENDENCIA</a:t>
            </a:r>
            <a:endParaRPr lang="es-ES" altLang="es-UY" sz="3600" b="1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mtClean="0"/>
              <a:t>“Escasez” de autonomía:</a:t>
            </a:r>
            <a:endParaRPr lang="es-MX" altLang="es-UY" smtClean="0"/>
          </a:p>
          <a:p>
            <a:pPr eaLnBrk="1" hangingPunct="1">
              <a:lnSpc>
                <a:spcPct val="90000"/>
              </a:lnSpc>
            </a:pPr>
            <a:endParaRPr lang="es-MX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MX" altLang="es-UY" smtClean="0"/>
              <a:t>Supeditación a políticas no regulatorias</a:t>
            </a:r>
            <a:endParaRPr lang="es-MX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MX" altLang="es-UY" smtClean="0"/>
              <a:t>Incapacidad operativa</a:t>
            </a:r>
            <a:endParaRPr lang="es-MX" altLang="es-UY" smtClean="0"/>
          </a:p>
          <a:p>
            <a:pPr eaLnBrk="1" hangingPunct="1">
              <a:lnSpc>
                <a:spcPct val="90000"/>
              </a:lnSpc>
            </a:pP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mtClean="0"/>
              <a:t>“Exceso” de autonomía:</a:t>
            </a:r>
            <a:endParaRPr lang="es-MX" altLang="es-UY" smtClean="0"/>
          </a:p>
          <a:p>
            <a:pPr eaLnBrk="1" hangingPunct="1">
              <a:lnSpc>
                <a:spcPct val="90000"/>
              </a:lnSpc>
            </a:pPr>
            <a:endParaRPr lang="es-MX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MX" altLang="es-UY" smtClean="0"/>
              <a:t>Discrecionalidad y credibilidad regulatoria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10668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ENFOQUE DE MÚLTIPLES</a:t>
            </a:r>
            <a:br>
              <a:rPr lang="es-MX" altLang="es-UY" sz="3600" b="1" smtClean="0"/>
            </a:br>
            <a:r>
              <a:rPr lang="es-MX" altLang="es-UY" sz="3600" b="1" smtClean="0"/>
              <a:t>PRINCIPALES - AGENTE</a:t>
            </a:r>
            <a:endParaRPr lang="es-ES" altLang="es-UY" sz="3600" b="1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mtClean="0"/>
              <a:t>Regulador: agente de principales con intereses diversos</a:t>
            </a:r>
            <a:endParaRPr lang="es-MX" altLang="es-UY" smtClean="0"/>
          </a:p>
          <a:p>
            <a:pPr eaLnBrk="1" hangingPunct="1">
              <a:lnSpc>
                <a:spcPct val="90000"/>
              </a:lnSpc>
            </a:pPr>
            <a:r>
              <a:rPr lang="es-MX" altLang="es-UY" smtClean="0"/>
              <a:t>Manejo de múltiples intereses: sistema político, sistema judicial, consumidores, operadores incumbentes, potenciales entrantes, distintos organismos gubernamentales</a:t>
            </a:r>
            <a:endParaRPr lang="es-MX" altLang="es-UY" smtClean="0"/>
          </a:p>
          <a:p>
            <a:pPr eaLnBrk="1" hangingPunct="1">
              <a:lnSpc>
                <a:spcPct val="90000"/>
              </a:lnSpc>
            </a:pPr>
            <a:r>
              <a:rPr lang="es-MX" altLang="es-UY" smtClean="0"/>
              <a:t>Compiten por influenciar las decisiones regulatorias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/>
          <p:nvPr/>
        </p:nvGrpSpPr>
        <p:grpSpPr bwMode="auto">
          <a:xfrm>
            <a:off x="3505200" y="5364163"/>
            <a:ext cx="2354263" cy="1417637"/>
            <a:chOff x="1201" y="1473"/>
            <a:chExt cx="606" cy="423"/>
          </a:xfrm>
        </p:grpSpPr>
        <p:sp>
          <p:nvSpPr>
            <p:cNvPr id="48163" name="Oval 3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64" name="Oval 4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PODER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LEGISLATIVO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73" name="Group 5"/>
          <p:cNvGrpSpPr/>
          <p:nvPr/>
        </p:nvGrpSpPr>
        <p:grpSpPr bwMode="auto">
          <a:xfrm>
            <a:off x="3505200" y="2895600"/>
            <a:ext cx="2438400" cy="1524000"/>
            <a:chOff x="1201" y="1473"/>
            <a:chExt cx="606" cy="423"/>
          </a:xfrm>
        </p:grpSpPr>
        <p:sp>
          <p:nvSpPr>
            <p:cNvPr id="48161" name="Oval 6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62" name="Oval 7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ORGANISMO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REGULADOR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76" name="Group 8"/>
          <p:cNvGrpSpPr/>
          <p:nvPr/>
        </p:nvGrpSpPr>
        <p:grpSpPr bwMode="auto">
          <a:xfrm>
            <a:off x="304800" y="4724400"/>
            <a:ext cx="2392363" cy="1447800"/>
            <a:chOff x="1201" y="1473"/>
            <a:chExt cx="606" cy="423"/>
          </a:xfrm>
        </p:grpSpPr>
        <p:sp>
          <p:nvSpPr>
            <p:cNvPr id="48159" name="Oval 9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60" name="Oval 10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AUTORIDADES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FISCALES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79" name="Group 11"/>
          <p:cNvGrpSpPr/>
          <p:nvPr/>
        </p:nvGrpSpPr>
        <p:grpSpPr bwMode="auto">
          <a:xfrm>
            <a:off x="120650" y="2886075"/>
            <a:ext cx="2317750" cy="1533525"/>
            <a:chOff x="1201" y="1473"/>
            <a:chExt cx="606" cy="423"/>
          </a:xfrm>
        </p:grpSpPr>
        <p:sp>
          <p:nvSpPr>
            <p:cNvPr id="48157" name="Oval 12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58" name="Oval 13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USUARIOS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82" name="Group 14"/>
          <p:cNvGrpSpPr/>
          <p:nvPr/>
        </p:nvGrpSpPr>
        <p:grpSpPr bwMode="auto">
          <a:xfrm>
            <a:off x="446088" y="1050925"/>
            <a:ext cx="2297112" cy="1463675"/>
            <a:chOff x="1201" y="1473"/>
            <a:chExt cx="606" cy="423"/>
          </a:xfrm>
        </p:grpSpPr>
        <p:sp>
          <p:nvSpPr>
            <p:cNvPr id="48155" name="Oval 15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56" name="Oval 16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SISTEMA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JUDICIAL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85" name="Group 17"/>
          <p:cNvGrpSpPr/>
          <p:nvPr/>
        </p:nvGrpSpPr>
        <p:grpSpPr bwMode="auto">
          <a:xfrm>
            <a:off x="3429000" y="228600"/>
            <a:ext cx="2514600" cy="1600200"/>
            <a:chOff x="1201" y="1473"/>
            <a:chExt cx="606" cy="423"/>
          </a:xfrm>
        </p:grpSpPr>
        <p:sp>
          <p:nvSpPr>
            <p:cNvPr id="48153" name="Oval 18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54" name="Oval 19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ORGANISMOS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INTERNACIONALES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88" name="Group 20"/>
          <p:cNvGrpSpPr/>
          <p:nvPr/>
        </p:nvGrpSpPr>
        <p:grpSpPr bwMode="auto">
          <a:xfrm>
            <a:off x="6934200" y="2819400"/>
            <a:ext cx="2209800" cy="1463675"/>
            <a:chOff x="1201" y="1473"/>
            <a:chExt cx="606" cy="423"/>
          </a:xfrm>
        </p:grpSpPr>
        <p:sp>
          <p:nvSpPr>
            <p:cNvPr id="48151" name="Oval 21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52" name="Oval 22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POTENCIALES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ENTRANTES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83991" name="Group 23"/>
          <p:cNvGrpSpPr/>
          <p:nvPr/>
        </p:nvGrpSpPr>
        <p:grpSpPr bwMode="auto">
          <a:xfrm>
            <a:off x="6477000" y="990600"/>
            <a:ext cx="2438400" cy="1447800"/>
            <a:chOff x="1201" y="1473"/>
            <a:chExt cx="606" cy="423"/>
          </a:xfrm>
        </p:grpSpPr>
        <p:sp>
          <p:nvSpPr>
            <p:cNvPr id="48149" name="Oval 24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50" name="Oval 25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COMPETIDORES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sp>
        <p:nvSpPr>
          <p:cNvPr id="83994" name="AutoShape 26"/>
          <p:cNvSpPr>
            <a:spLocks noChangeArrowheads="1"/>
          </p:cNvSpPr>
          <p:nvPr/>
        </p:nvSpPr>
        <p:spPr bwMode="auto">
          <a:xfrm rot="-8557820">
            <a:off x="2725738" y="2344738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3995" name="AutoShape 27"/>
          <p:cNvSpPr>
            <a:spLocks noChangeArrowheads="1"/>
          </p:cNvSpPr>
          <p:nvPr/>
        </p:nvSpPr>
        <p:spPr bwMode="auto">
          <a:xfrm rot="6691">
            <a:off x="6019800" y="34290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3996" name="AutoShape 28"/>
          <p:cNvSpPr>
            <a:spLocks noChangeArrowheads="1"/>
          </p:cNvSpPr>
          <p:nvPr/>
        </p:nvSpPr>
        <p:spPr bwMode="auto">
          <a:xfrm rot="-5398017">
            <a:off x="4286250" y="2190750"/>
            <a:ext cx="723900" cy="304800"/>
          </a:xfrm>
          <a:prstGeom prst="rightArrow">
            <a:avLst>
              <a:gd name="adj1" fmla="val 50000"/>
              <a:gd name="adj2" fmla="val 5937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3997" name="AutoShape 29"/>
          <p:cNvSpPr>
            <a:spLocks noChangeArrowheads="1"/>
          </p:cNvSpPr>
          <p:nvPr/>
        </p:nvSpPr>
        <p:spPr bwMode="auto">
          <a:xfrm rot="-2371267">
            <a:off x="5486400" y="23622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3998" name="AutoShape 30"/>
          <p:cNvSpPr>
            <a:spLocks noChangeArrowheads="1"/>
          </p:cNvSpPr>
          <p:nvPr/>
        </p:nvSpPr>
        <p:spPr bwMode="auto">
          <a:xfrm rot="2273247">
            <a:off x="5486400" y="44958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3999" name="AutoShape 31"/>
          <p:cNvSpPr>
            <a:spLocks noChangeArrowheads="1"/>
          </p:cNvSpPr>
          <p:nvPr/>
        </p:nvSpPr>
        <p:spPr bwMode="auto">
          <a:xfrm rot="8707221">
            <a:off x="2514600" y="44196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4000" name="AutoShape 32"/>
          <p:cNvSpPr>
            <a:spLocks noChangeArrowheads="1"/>
          </p:cNvSpPr>
          <p:nvPr/>
        </p:nvSpPr>
        <p:spPr bwMode="auto">
          <a:xfrm rot="-10731981">
            <a:off x="2514600" y="34290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84001" name="AutoShape 33"/>
          <p:cNvSpPr>
            <a:spLocks noChangeArrowheads="1"/>
          </p:cNvSpPr>
          <p:nvPr/>
        </p:nvSpPr>
        <p:spPr bwMode="auto">
          <a:xfrm rot="5331548">
            <a:off x="4267200" y="4722813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grpSp>
        <p:nvGrpSpPr>
          <p:cNvPr id="84002" name="Group 34"/>
          <p:cNvGrpSpPr/>
          <p:nvPr/>
        </p:nvGrpSpPr>
        <p:grpSpPr bwMode="auto">
          <a:xfrm>
            <a:off x="6477000" y="4572000"/>
            <a:ext cx="2438400" cy="1447800"/>
            <a:chOff x="1201" y="1473"/>
            <a:chExt cx="606" cy="423"/>
          </a:xfrm>
        </p:grpSpPr>
        <p:sp>
          <p:nvSpPr>
            <p:cNvPr id="48147" name="Oval 35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48148" name="Oval 36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2F7676"/>
                </a:gs>
                <a:gs pos="50000">
                  <a:srgbClr val="66FFFF"/>
                </a:gs>
                <a:gs pos="100000">
                  <a:srgbClr val="2F767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PODER</a:t>
              </a:r>
              <a:endParaRPr lang="en-US" altLang="es-UY" sz="1800" b="1">
                <a:solidFill>
                  <a:schemeClr val="bg2"/>
                </a:solidFill>
              </a:endParaRPr>
            </a:p>
            <a:p>
              <a:r>
                <a:rPr lang="en-US" altLang="es-UY" sz="1800" b="1">
                  <a:solidFill>
                    <a:schemeClr val="bg2"/>
                  </a:solidFill>
                </a:rPr>
                <a:t>EJECUTIVO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762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INDEPENDENCIA Y TRANSPARENCIA</a:t>
            </a:r>
            <a:endParaRPr lang="es-ES" altLang="es-UY" sz="3600" b="1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91000"/>
          </a:xfrm>
        </p:spPr>
        <p:txBody>
          <a:bodyPr/>
          <a:lstStyle/>
          <a:p>
            <a:pPr eaLnBrk="1" hangingPunct="1"/>
            <a:r>
              <a:rPr lang="es-MX" altLang="es-UY" smtClean="0"/>
              <a:t>Transparencia de los intereses en juego</a:t>
            </a:r>
            <a:endParaRPr lang="es-MX" altLang="es-UY" smtClean="0"/>
          </a:p>
          <a:p>
            <a:pPr lvl="1" eaLnBrk="1" hangingPunct="1"/>
            <a:r>
              <a:rPr lang="es-MX" altLang="es-UY" smtClean="0"/>
              <a:t>Factor de ética regulatoria</a:t>
            </a:r>
            <a:endParaRPr lang="es-MX" altLang="es-UY" smtClean="0"/>
          </a:p>
          <a:p>
            <a:pPr lvl="1" eaLnBrk="1" hangingPunct="1"/>
            <a:r>
              <a:rPr lang="es-MX" altLang="es-UY" smtClean="0"/>
              <a:t>Requisito de “independencia”</a:t>
            </a:r>
            <a:endParaRPr lang="es-MX" altLang="es-UY" smtClean="0"/>
          </a:p>
          <a:p>
            <a:pPr eaLnBrk="1" hangingPunct="1"/>
            <a:r>
              <a:rPr lang="es-MX" altLang="es-UY" smtClean="0"/>
              <a:t>Objetivos nítidos y capacidad de </a:t>
            </a:r>
            <a:r>
              <a:rPr lang="es-MX" altLang="es-UY" i="1" smtClean="0"/>
              <a:t>enforcement</a:t>
            </a:r>
            <a:endParaRPr lang="es-MX" altLang="es-UY" i="1" smtClean="0"/>
          </a:p>
          <a:p>
            <a:pPr eaLnBrk="1" hangingPunct="1"/>
            <a:r>
              <a:rPr lang="es-MX" altLang="es-UY" smtClean="0"/>
              <a:t>Evitar captura regulatoria</a:t>
            </a:r>
            <a:endParaRPr lang="es-MX" altLang="es-UY" smtClean="0"/>
          </a:p>
          <a:p>
            <a:pPr eaLnBrk="1" hangingPunct="1"/>
            <a:r>
              <a:rPr lang="es-MX" altLang="es-UY" smtClean="0"/>
              <a:t>Consulta pública</a:t>
            </a:r>
            <a:endParaRPr lang="es-MX" altLang="es-UY" smtClean="0"/>
          </a:p>
          <a:p>
            <a:pPr lvl="1" eaLnBrk="1" hangingPunct="1"/>
            <a:r>
              <a:rPr lang="es-MX" altLang="es-UY" smtClean="0"/>
              <a:t>Uso de información y capacidad de los agentes</a:t>
            </a:r>
            <a:endParaRPr lang="es-MX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884238" y="1587500"/>
            <a:ext cx="7497762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 b="1"/>
              <a:t>POLÍTICAS DE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COMPETENCIA Y </a:t>
            </a:r>
            <a:endParaRPr lang="es-MX" altLang="es-UY" sz="4400" b="1"/>
          </a:p>
          <a:p>
            <a:pPr eaLnBrk="1" hangingPunct="1"/>
            <a:endParaRPr lang="es-MX" altLang="es-UY" sz="4400" b="1"/>
          </a:p>
          <a:p>
            <a:pPr eaLnBrk="1" hangingPunct="1"/>
            <a:r>
              <a:rPr lang="es-MX" altLang="es-UY" sz="4400" b="1"/>
              <a:t>REGULACIÓN SECTORIAL</a:t>
            </a:r>
            <a:endParaRPr lang="es-MX" altLang="es-UY" sz="4400" b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/>
          </p:nvPr>
        </p:nvSpPr>
        <p:spPr>
          <a:xfrm>
            <a:off x="153988" y="274638"/>
            <a:ext cx="8785225" cy="1066800"/>
          </a:xfrm>
        </p:spPr>
        <p:txBody>
          <a:bodyPr/>
          <a:lstStyle/>
          <a:p>
            <a:pPr eaLnBrk="1" hangingPunct="1"/>
            <a:r>
              <a:rPr lang="es-ES" altLang="es-UY" sz="3600" b="1" smtClean="0"/>
              <a:t>Un marco conceptual para la ubicación</a:t>
            </a:r>
            <a:br>
              <a:rPr lang="es-ES" altLang="es-UY" sz="3600" b="1" smtClean="0"/>
            </a:br>
            <a:r>
              <a:rPr lang="es-ES" altLang="es-UY" sz="3600" b="1" smtClean="0"/>
              <a:t>de las políticas de competencia</a:t>
            </a:r>
            <a:endParaRPr lang="es-UY" altLang="es-UY" sz="3600" b="1" smtClean="0"/>
          </a:p>
        </p:txBody>
      </p:sp>
      <p:sp>
        <p:nvSpPr>
          <p:cNvPr id="24" name="47 Rectángulo redondeado"/>
          <p:cNvSpPr/>
          <p:nvPr/>
        </p:nvSpPr>
        <p:spPr>
          <a:xfrm>
            <a:off x="468313" y="3068638"/>
            <a:ext cx="2590800" cy="237648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Régimen transparente de promoción de inversiones</a:t>
            </a:r>
            <a:endParaRPr lang="es-ES" b="1" dirty="0">
              <a:solidFill>
                <a:srgbClr val="FFFFCC"/>
              </a:solidFill>
            </a:endParaRPr>
          </a:p>
        </p:txBody>
      </p:sp>
      <p:sp>
        <p:nvSpPr>
          <p:cNvPr id="6" name="47 Rectángulo redondeado"/>
          <p:cNvSpPr/>
          <p:nvPr/>
        </p:nvSpPr>
        <p:spPr>
          <a:xfrm>
            <a:off x="3276600" y="3068638"/>
            <a:ext cx="2590800" cy="237648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Regulación sectorial y políticas de competencia</a:t>
            </a:r>
            <a:endParaRPr lang="es-ES" b="1" dirty="0">
              <a:solidFill>
                <a:srgbClr val="FFFFCC"/>
              </a:solidFill>
            </a:endParaRPr>
          </a:p>
        </p:txBody>
      </p:sp>
      <p:sp>
        <p:nvSpPr>
          <p:cNvPr id="7" name="47 Rectángulo redondeado"/>
          <p:cNvSpPr/>
          <p:nvPr/>
        </p:nvSpPr>
        <p:spPr>
          <a:xfrm>
            <a:off x="6084888" y="3068638"/>
            <a:ext cx="2590800" cy="237648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Normas concursales y de bancarrota</a:t>
            </a:r>
            <a:endParaRPr lang="es-ES" b="1" dirty="0">
              <a:solidFill>
                <a:srgbClr val="FFFFCC"/>
              </a:solidFill>
            </a:endParaRPr>
          </a:p>
        </p:txBody>
      </p:sp>
      <p:sp>
        <p:nvSpPr>
          <p:cNvPr id="55302" name="47 Rectángulo redondeado"/>
          <p:cNvSpPr>
            <a:spLocks noChangeArrowheads="1"/>
          </p:cNvSpPr>
          <p:nvPr/>
        </p:nvSpPr>
        <p:spPr bwMode="auto">
          <a:xfrm>
            <a:off x="395288" y="1773238"/>
            <a:ext cx="8208962" cy="935037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Las políticas asociadas al</a:t>
            </a:r>
            <a:endParaRPr lang="es-ES" altLang="es-UY" sz="2800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funcionamiento de los mercados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55303" name="47 Rectángulo redondeado"/>
          <p:cNvSpPr>
            <a:spLocks noChangeArrowheads="1"/>
          </p:cNvSpPr>
          <p:nvPr/>
        </p:nvSpPr>
        <p:spPr bwMode="auto">
          <a:xfrm>
            <a:off x="395288" y="5732463"/>
            <a:ext cx="8208962" cy="9366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Necesidad de consistencia en la estructura</a:t>
            </a:r>
            <a:endParaRPr lang="es-ES" altLang="es-UY" sz="2800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de incentivos y credibilidad en el cumplimiento</a:t>
            </a:r>
            <a:endParaRPr lang="es-ES" altLang="es-UY" sz="280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Título"/>
          <p:cNvSpPr>
            <a:spLocks noGrp="1"/>
          </p:cNvSpPr>
          <p:nvPr>
            <p:ph type="title"/>
          </p:nvPr>
        </p:nvSpPr>
        <p:spPr>
          <a:xfrm>
            <a:off x="153988" y="274638"/>
            <a:ext cx="8785225" cy="1498600"/>
          </a:xfrm>
        </p:spPr>
        <p:txBody>
          <a:bodyPr/>
          <a:lstStyle/>
          <a:p>
            <a:pPr eaLnBrk="1" hangingPunct="1"/>
            <a:r>
              <a:rPr lang="es-ES" altLang="es-UY" sz="3600" b="1" smtClean="0"/>
              <a:t>Un marco conceptual para la protección</a:t>
            </a:r>
            <a:br>
              <a:rPr lang="es-ES" altLang="es-UY" sz="3600" b="1" smtClean="0"/>
            </a:br>
            <a:r>
              <a:rPr lang="es-ES" altLang="es-UY" sz="3600" b="1" smtClean="0"/>
              <a:t>de los derechos ciudadanos</a:t>
            </a:r>
            <a:br>
              <a:rPr lang="es-ES" altLang="es-UY" sz="3600" b="1" smtClean="0"/>
            </a:br>
            <a:r>
              <a:rPr lang="es-ES" altLang="es-UY" sz="3600" b="1" smtClean="0"/>
              <a:t>en las relaciones económicas</a:t>
            </a:r>
            <a:endParaRPr lang="es-UY" altLang="es-UY" sz="3600" b="1" smtClean="0"/>
          </a:p>
        </p:txBody>
      </p:sp>
      <p:sp>
        <p:nvSpPr>
          <p:cNvPr id="56323" name="49 Rectángulo redondeado"/>
          <p:cNvSpPr>
            <a:spLocks noChangeArrowheads="1"/>
          </p:cNvSpPr>
          <p:nvPr/>
        </p:nvSpPr>
        <p:spPr bwMode="auto">
          <a:xfrm>
            <a:off x="468313" y="4922838"/>
            <a:ext cx="4464050" cy="120491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Legislación de</a:t>
            </a:r>
            <a:endParaRPr lang="es-ES" altLang="es-UY" sz="2800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relaciones de consumo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56324" name="47 Rectángulo redondeado"/>
          <p:cNvSpPr>
            <a:spLocks noChangeArrowheads="1"/>
          </p:cNvSpPr>
          <p:nvPr/>
        </p:nvSpPr>
        <p:spPr bwMode="auto">
          <a:xfrm>
            <a:off x="468313" y="2133600"/>
            <a:ext cx="4464050" cy="1204913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Regulación sectorial</a:t>
            </a:r>
            <a:endParaRPr lang="es-ES" altLang="es-UY" sz="2800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específica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56325" name="48 Rectángulo redondeado"/>
          <p:cNvSpPr>
            <a:spLocks noChangeArrowheads="1"/>
          </p:cNvSpPr>
          <p:nvPr/>
        </p:nvSpPr>
        <p:spPr bwMode="auto">
          <a:xfrm>
            <a:off x="468313" y="3521075"/>
            <a:ext cx="4464050" cy="12033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 b="1">
                <a:solidFill>
                  <a:srgbClr val="220011"/>
                </a:solidFill>
              </a:rPr>
              <a:t>Políticas de</a:t>
            </a:r>
            <a:endParaRPr lang="es-ES" altLang="es-UY" sz="2800" b="1">
              <a:solidFill>
                <a:srgbClr val="220011"/>
              </a:solidFill>
            </a:endParaRPr>
          </a:p>
          <a:p>
            <a:r>
              <a:rPr lang="es-ES" altLang="es-UY" sz="2800" b="1">
                <a:solidFill>
                  <a:srgbClr val="220011"/>
                </a:solidFill>
              </a:rPr>
              <a:t>competencia</a:t>
            </a:r>
            <a:endParaRPr lang="es-ES" altLang="es-UY" sz="2800" b="1">
              <a:solidFill>
                <a:srgbClr val="220011"/>
              </a:solidFill>
            </a:endParaRPr>
          </a:p>
        </p:txBody>
      </p:sp>
      <p:sp>
        <p:nvSpPr>
          <p:cNvPr id="6" name="47 Rectángulo redondeado"/>
          <p:cNvSpPr/>
          <p:nvPr/>
        </p:nvSpPr>
        <p:spPr>
          <a:xfrm>
            <a:off x="5076825" y="2133600"/>
            <a:ext cx="3743325" cy="120491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Relación</a:t>
            </a:r>
            <a:endParaRPr lang="es-ES" b="1" dirty="0">
              <a:solidFill>
                <a:srgbClr val="FFFFCC"/>
              </a:solidFill>
            </a:endParaRPr>
          </a:p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Estado-empresas</a:t>
            </a:r>
            <a:endParaRPr lang="es-ES" b="1" dirty="0">
              <a:solidFill>
                <a:srgbClr val="FFFFCC"/>
              </a:solidFill>
            </a:endParaRPr>
          </a:p>
        </p:txBody>
      </p:sp>
      <p:sp>
        <p:nvSpPr>
          <p:cNvPr id="7" name="47 Rectángulo redondeado"/>
          <p:cNvSpPr/>
          <p:nvPr/>
        </p:nvSpPr>
        <p:spPr>
          <a:xfrm>
            <a:off x="5076825" y="3500438"/>
            <a:ext cx="3743325" cy="1206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Relaciones</a:t>
            </a:r>
            <a:endParaRPr lang="es-ES" b="1" dirty="0">
              <a:solidFill>
                <a:srgbClr val="FFFFCC"/>
              </a:solidFill>
            </a:endParaRPr>
          </a:p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entre empresas</a:t>
            </a:r>
            <a:endParaRPr lang="es-ES" b="1" dirty="0">
              <a:solidFill>
                <a:srgbClr val="FFFFCC"/>
              </a:solidFill>
            </a:endParaRPr>
          </a:p>
        </p:txBody>
      </p:sp>
      <p:sp>
        <p:nvSpPr>
          <p:cNvPr id="8" name="47 Rectángulo redondeado"/>
          <p:cNvSpPr/>
          <p:nvPr/>
        </p:nvSpPr>
        <p:spPr>
          <a:xfrm>
            <a:off x="5076825" y="4959350"/>
            <a:ext cx="3743325" cy="12065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Relación</a:t>
            </a:r>
            <a:endParaRPr lang="es-ES" b="1" dirty="0">
              <a:solidFill>
                <a:srgbClr val="FFFFCC"/>
              </a:solidFill>
            </a:endParaRPr>
          </a:p>
          <a:p>
            <a:pPr>
              <a:defRPr/>
            </a:pPr>
            <a:r>
              <a:rPr lang="es-ES" b="1" dirty="0">
                <a:solidFill>
                  <a:srgbClr val="FFFFCC"/>
                </a:solidFill>
              </a:rPr>
              <a:t>consumidor-empresas</a:t>
            </a:r>
            <a:endParaRPr lang="es-ES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47 Rectángulo redondeado"/>
          <p:cNvSpPr>
            <a:spLocks noChangeArrowheads="1"/>
          </p:cNvSpPr>
          <p:nvPr/>
        </p:nvSpPr>
        <p:spPr bwMode="auto">
          <a:xfrm>
            <a:off x="900113" y="2085975"/>
            <a:ext cx="7272337" cy="11525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Necesidad de la promoción de mercados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competitivos en aquellos casos factibles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57347" name="47 Rectángulo redondeado"/>
          <p:cNvSpPr>
            <a:spLocks noChangeArrowheads="1"/>
          </p:cNvSpPr>
          <p:nvPr/>
        </p:nvSpPr>
        <p:spPr bwMode="auto">
          <a:xfrm>
            <a:off x="900113" y="3525838"/>
            <a:ext cx="7272337" cy="9366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Garantizar reglas de juego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57348" name="47 Rectángulo redondeado"/>
          <p:cNvSpPr>
            <a:spLocks noChangeArrowheads="1"/>
          </p:cNvSpPr>
          <p:nvPr/>
        </p:nvSpPr>
        <p:spPr bwMode="auto">
          <a:xfrm>
            <a:off x="900113" y="4724400"/>
            <a:ext cx="7272337" cy="1512888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Complemento de las políticas de apertura</a:t>
            </a:r>
            <a:endParaRPr lang="es-ES" altLang="es-UY" sz="2800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en mercados históricamente concentrados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533400" y="5334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Políticas de competencia:</a:t>
            </a:r>
            <a:endParaRPr lang="es-ES_tradnl" altLang="es-DO" sz="3600" b="1">
              <a:solidFill>
                <a:srgbClr val="FFCC00"/>
              </a:solidFill>
            </a:endParaRPr>
          </a:p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Aspectos conceptuales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47 Rectángulo redondeado"/>
          <p:cNvSpPr>
            <a:spLocks noChangeArrowheads="1"/>
          </p:cNvSpPr>
          <p:nvPr/>
        </p:nvSpPr>
        <p:spPr bwMode="auto">
          <a:xfrm>
            <a:off x="677863" y="1989138"/>
            <a:ext cx="7639050" cy="11525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Objetivo: bienestar de consumidores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actuales y futuros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58371" name="47 Rectángulo redondeado"/>
          <p:cNvSpPr>
            <a:spLocks noChangeArrowheads="1"/>
          </p:cNvSpPr>
          <p:nvPr/>
        </p:nvSpPr>
        <p:spPr bwMode="auto">
          <a:xfrm>
            <a:off x="677863" y="3357563"/>
            <a:ext cx="2525712" cy="18716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Evitar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confusión 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 objetivos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58372" name="47 Rectángulo redondeado"/>
          <p:cNvSpPr>
            <a:spLocks noChangeArrowheads="1"/>
          </p:cNvSpPr>
          <p:nvPr/>
        </p:nvSpPr>
        <p:spPr bwMode="auto">
          <a:xfrm>
            <a:off x="677863" y="5373688"/>
            <a:ext cx="7639050" cy="12239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No sólo defensa sino también promoción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 conceptos y cultura competitiva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533400" y="5334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Políticas de competencia:</a:t>
            </a:r>
            <a:endParaRPr lang="es-ES_tradnl" altLang="es-DO" sz="3600" b="1">
              <a:solidFill>
                <a:srgbClr val="FFCC00"/>
              </a:solidFill>
            </a:endParaRPr>
          </a:p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Objetivos básicos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  <p:sp>
        <p:nvSpPr>
          <p:cNvPr id="8" name="47 Rectángulo redondeado"/>
          <p:cNvSpPr/>
          <p:nvPr/>
        </p:nvSpPr>
        <p:spPr>
          <a:xfrm>
            <a:off x="3348038" y="3357563"/>
            <a:ext cx="4968875" cy="57626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Beneficios sectoriales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10" name="47 Rectángulo redondeado"/>
          <p:cNvSpPr/>
          <p:nvPr/>
        </p:nvSpPr>
        <p:spPr>
          <a:xfrm>
            <a:off x="3348038" y="4645025"/>
            <a:ext cx="4968875" cy="584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err="1">
                <a:solidFill>
                  <a:srgbClr val="FFFFCC"/>
                </a:solidFill>
              </a:rPr>
              <a:t>Beneficiar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pequeñas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empresas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12" name="47 Rectángulo redondeado"/>
          <p:cNvSpPr/>
          <p:nvPr/>
        </p:nvSpPr>
        <p:spPr>
          <a:xfrm>
            <a:off x="3348038" y="4005263"/>
            <a:ext cx="4968875" cy="57626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Beneficios regionales</a:t>
            </a:r>
            <a:endParaRPr lang="es-DO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7 Rectángulo redondeado"/>
          <p:cNvSpPr>
            <a:spLocks noChangeArrowheads="1"/>
          </p:cNvSpPr>
          <p:nvPr/>
        </p:nvSpPr>
        <p:spPr bwMode="auto">
          <a:xfrm>
            <a:off x="323850" y="4292600"/>
            <a:ext cx="2525713" cy="208915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Prevención de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 abuso de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Posiciones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dominantes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533400" y="5334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Políticas de competencia:</a:t>
            </a:r>
            <a:endParaRPr lang="es-ES_tradnl" altLang="es-DO" sz="3600" b="1">
              <a:solidFill>
                <a:srgbClr val="FFCC00"/>
              </a:solidFill>
            </a:endParaRPr>
          </a:p>
          <a:p>
            <a:pPr eaLnBrk="1" hangingPunct="1"/>
            <a:r>
              <a:rPr lang="es-UY" altLang="es-ES_tradnl" sz="3600" b="1">
                <a:solidFill>
                  <a:srgbClr val="FFCC00"/>
                </a:solidFill>
              </a:rPr>
              <a:t>I</a:t>
            </a:r>
            <a:r>
              <a:rPr lang="es-ES_tradnl" altLang="es-DO" sz="3600" b="1">
                <a:solidFill>
                  <a:srgbClr val="FFCC00"/>
                </a:solidFill>
              </a:rPr>
              <a:t>mplementación </a:t>
            </a:r>
            <a:r>
              <a:rPr lang="es-UY" altLang="es-ES_tradnl" sz="3600" b="1">
                <a:solidFill>
                  <a:srgbClr val="FFCC00"/>
                </a:solidFill>
              </a:rPr>
              <a:t>y control de conductas</a:t>
            </a:r>
            <a:endParaRPr lang="es-UY" altLang="es-ES_tradnl" sz="3600" b="1">
              <a:solidFill>
                <a:srgbClr val="FFCC00"/>
              </a:solidFill>
            </a:endParaRPr>
          </a:p>
        </p:txBody>
      </p:sp>
      <p:sp>
        <p:nvSpPr>
          <p:cNvPr id="8" name="47 Rectángulo redondeado"/>
          <p:cNvSpPr/>
          <p:nvPr/>
        </p:nvSpPr>
        <p:spPr>
          <a:xfrm>
            <a:off x="2987675" y="4271963"/>
            <a:ext cx="5899150" cy="5746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Identificar prácticas</a:t>
            </a:r>
            <a:endParaRPr lang="es-DO" b="1" i="1" dirty="0">
              <a:solidFill>
                <a:srgbClr val="FFFFCC"/>
              </a:solidFill>
            </a:endParaRPr>
          </a:p>
        </p:txBody>
      </p:sp>
      <p:sp>
        <p:nvSpPr>
          <p:cNvPr id="10" name="47 Rectángulo redondeado"/>
          <p:cNvSpPr/>
          <p:nvPr/>
        </p:nvSpPr>
        <p:spPr>
          <a:xfrm>
            <a:off x="2987675" y="5703888"/>
            <a:ext cx="5899150" cy="584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err="1">
                <a:solidFill>
                  <a:srgbClr val="FFFFCC"/>
                </a:solidFill>
              </a:rPr>
              <a:t>Conductas</a:t>
            </a:r>
            <a:r>
              <a:rPr lang="en-US" b="1" dirty="0">
                <a:solidFill>
                  <a:srgbClr val="FFFFCC"/>
                </a:solidFill>
              </a:rPr>
              <a:t> </a:t>
            </a:r>
            <a:r>
              <a:rPr lang="en-US" b="1" dirty="0" err="1">
                <a:solidFill>
                  <a:srgbClr val="FFFFCC"/>
                </a:solidFill>
              </a:rPr>
              <a:t>abusivas</a:t>
            </a:r>
            <a:r>
              <a:rPr lang="en-US" b="1" dirty="0">
                <a:solidFill>
                  <a:srgbClr val="FFFFCC"/>
                </a:solidFill>
              </a:rPr>
              <a:t>/</a:t>
            </a:r>
            <a:r>
              <a:rPr lang="en-US" b="1" dirty="0" err="1">
                <a:solidFill>
                  <a:srgbClr val="FFFFCC"/>
                </a:solidFill>
              </a:rPr>
              <a:t>excluyentes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12" name="47 Rectángulo redondeado"/>
          <p:cNvSpPr/>
          <p:nvPr/>
        </p:nvSpPr>
        <p:spPr>
          <a:xfrm>
            <a:off x="2994025" y="4981575"/>
            <a:ext cx="5899150" cy="57626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Comprobar perjuicios competitivos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60423" name="47 Rectángulo redondeado"/>
          <p:cNvSpPr>
            <a:spLocks noChangeArrowheads="1"/>
          </p:cNvSpPr>
          <p:nvPr/>
        </p:nvSpPr>
        <p:spPr bwMode="auto">
          <a:xfrm>
            <a:off x="330200" y="1989138"/>
            <a:ext cx="2525713" cy="18716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Control de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poder de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mercado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13" name="47 Rectángulo redondeado"/>
          <p:cNvSpPr/>
          <p:nvPr/>
        </p:nvSpPr>
        <p:spPr>
          <a:xfrm>
            <a:off x="2994025" y="1966913"/>
            <a:ext cx="5899150" cy="11525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Definición del</a:t>
            </a:r>
            <a:endParaRPr lang="es-DO" b="1" dirty="0">
              <a:solidFill>
                <a:srgbClr val="FFFFCC"/>
              </a:solidFill>
            </a:endParaRPr>
          </a:p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mercado relevante</a:t>
            </a:r>
            <a:endParaRPr lang="es-DO" b="1" i="1" dirty="0">
              <a:solidFill>
                <a:srgbClr val="FFFFCC"/>
              </a:solidFill>
            </a:endParaRPr>
          </a:p>
        </p:txBody>
      </p:sp>
      <p:sp>
        <p:nvSpPr>
          <p:cNvPr id="14" name="47 Rectángulo redondeado"/>
          <p:cNvSpPr/>
          <p:nvPr/>
        </p:nvSpPr>
        <p:spPr>
          <a:xfrm>
            <a:off x="2994025" y="3263900"/>
            <a:ext cx="5899150" cy="57467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Medición de poder de mercado</a:t>
            </a:r>
            <a:endParaRPr lang="es-DO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461392" y="1654460"/>
                <a:ext cx="8431088" cy="4942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Cooperación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y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públicas</a:t>
                </a: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Alternancia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grupos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A y B con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preferencias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diferentes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sobre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la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política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y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𝐵</m:t>
                        </m:r>
                      </m:sub>
                    </m:sSub>
                    <m:r>
                      <a:rPr lang="es-UY" sz="3200" i="1"/>
                      <m:t>= −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𝐴</m:t>
                        </m:r>
                      </m:sub>
                    </m:sSub>
                    <m:r>
                      <a:rPr lang="es-UY" sz="3200" i="1"/>
                      <m:t>&gt;0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s-UY" sz="3200" i="1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y</a:t>
                </a:r>
                <a:r>
                  <a:rPr lang="en-US" altLang="es-UY" sz="16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            0             </a:t>
                </a:r>
                <a:r>
                  <a:rPr lang="en-US" altLang="es-UY" sz="3200" i="1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y</a:t>
                </a:r>
                <a:r>
                  <a:rPr lang="en-US" altLang="es-UY" sz="16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B</a:t>
                </a:r>
                <a:r>
                  <a:rPr lang="en-US" altLang="es-UY" sz="16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  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s-UY" sz="1600" dirty="0" smtClean="0">
                  <a:solidFill>
                    <a:srgbClr val="FFFFCC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marL="457200" indent="-45720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Cada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grupo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minimiza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su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función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pérdidas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: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s-UY" sz="3200" i="1"/>
                        </m:ctrlPr>
                      </m:naryPr>
                      <m:sub>
                        <m:r>
                          <a:rPr lang="es-UY" sz="3200" i="1"/>
                          <m:t>𝑡</m:t>
                        </m:r>
                        <m:r>
                          <a:rPr lang="es-UY" sz="3200" i="1"/>
                          <m:t>=0</m:t>
                        </m:r>
                      </m:sub>
                      <m:sup>
                        <m:r>
                          <a:rPr lang="es-UY" sz="3200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s-UY" sz="3200" i="1"/>
                            </m:ctrlPr>
                          </m:sSupPr>
                          <m:e>
                            <m:r>
                              <a:rPr lang="es-UY" sz="3200" i="1"/>
                              <m:t>𝛿</m:t>
                            </m:r>
                          </m:e>
                          <m:sup>
                            <m:r>
                              <a:rPr lang="es-UY" sz="3200" i="1"/>
                              <m:t>𝑡</m:t>
                            </m:r>
                          </m:sup>
                        </m:sSup>
                        <m:r>
                          <a:rPr lang="es-UY" sz="3200" i="1"/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UY" sz="32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sz="3200" i="1"/>
                                </m:ctrlPr>
                              </m:sSubPr>
                              <m:e>
                                <m:r>
                                  <a:rPr lang="es-UY" sz="3200" i="1"/>
                                  <m:t>𝐿</m:t>
                                </m:r>
                              </m:e>
                              <m:sub>
                                <m:r>
                                  <a:rPr lang="es-UY" sz="3200" i="1"/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s-UY" sz="3200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sz="3200" i="1"/>
                                    </m:ctrlPr>
                                  </m:sSubPr>
                                  <m:e>
                                    <m:r>
                                      <a:rPr lang="es-UY" sz="3200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sz="3200" i="1"/>
                                      <m:t>𝑡</m:t>
                                    </m:r>
                                  </m:sub>
                                </m:sSub>
                                <m:r>
                                  <a:rPr lang="es-UY" sz="3200" i="1"/>
                                  <m:t>,</m:t>
                                </m:r>
                                <m:sSub>
                                  <m:sSubPr>
                                    <m:ctrlPr>
                                      <a:rPr lang="es-UY" sz="3200" i="1"/>
                                    </m:ctrlPr>
                                  </m:sSubPr>
                                  <m:e>
                                    <m:r>
                                      <a:rPr lang="es-UY" sz="3200" i="1"/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sz="3200" i="1"/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con </a:t>
                </a:r>
                <a14:m>
                  <m:oMath xmlns:m="http://schemas.openxmlformats.org/officeDocument/2006/math">
                    <m:r>
                      <a:rPr lang="es-UY" sz="3200" i="1">
                        <a:latin typeface="Cambria Math"/>
                      </a:rPr>
                      <m:t>𝑖</m:t>
                    </m:r>
                    <m:r>
                      <a:rPr lang="es-UY" sz="3200" i="1">
                        <a:latin typeface="Cambria Math"/>
                      </a:rPr>
                      <m:t>=</m:t>
                    </m:r>
                    <m:r>
                      <a:rPr lang="es-UY" sz="3200" i="1">
                        <a:latin typeface="Cambria Math"/>
                      </a:rPr>
                      <m:t>𝐴</m:t>
                    </m:r>
                    <m:r>
                      <a:rPr lang="es-UY" sz="3200" i="1">
                        <a:latin typeface="Cambria Math"/>
                      </a:rPr>
                      <m:t>,</m:t>
                    </m:r>
                    <m:r>
                      <a:rPr lang="es-UY" sz="3200" i="1">
                        <a:latin typeface="Cambria Math"/>
                      </a:rPr>
                      <m:t>𝐵</m:t>
                    </m:r>
                  </m:oMath>
                </a14:m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  <a:sym typeface="Symbol" pitchFamily="18" charset="2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s-UY" sz="3200" i="1"/>
                      <m:t>𝛿</m:t>
                    </m:r>
                    <m:r>
                      <a:rPr lang="es-UY" sz="3200" i="1"/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s-UY" sz="3200" i="1"/>
                        </m:ctrlPr>
                      </m:dPr>
                      <m:e>
                        <m:r>
                          <a:rPr lang="es-UY" sz="3200" i="1"/>
                          <m:t>0,1</m:t>
                        </m:r>
                      </m:e>
                    </m:d>
                    <m:r>
                      <a:rPr lang="es-UY" sz="3200" b="0" i="1" smtClean="0">
                        <a:latin typeface="Cambria Math"/>
                      </a:rPr>
                      <m:t> ,  </m:t>
                    </m:r>
                    <m:sSubSup>
                      <m:sSubSupPr>
                        <m:ctrlPr>
                          <a:rPr lang="es-UY" sz="3200" i="1"/>
                        </m:ctrlPr>
                      </m:sSubSupPr>
                      <m:e>
                        <m:r>
                          <a:rPr lang="es-UY" sz="3200" i="1"/>
                          <m:t>𝛿</m:t>
                        </m:r>
                      </m:e>
                      <m:sub>
                        <m:r>
                          <a:rPr lang="es-UY" sz="3200" i="1"/>
                          <m:t>𝐴</m:t>
                        </m:r>
                      </m:sub>
                      <m:sup>
                        <m:r>
                          <a:rPr lang="es-UY" sz="3200" i="1"/>
                          <m:t>𝑡</m:t>
                        </m:r>
                      </m:sup>
                    </m:sSubSup>
                    <m:r>
                      <a:rPr lang="es-UY" sz="3200" i="1"/>
                      <m:t>= </m:t>
                    </m:r>
                    <m:sSubSup>
                      <m:sSubSupPr>
                        <m:ctrlPr>
                          <a:rPr lang="es-UY" sz="3200" i="1"/>
                        </m:ctrlPr>
                      </m:sSubSupPr>
                      <m:e>
                        <m:r>
                          <a:rPr lang="es-UY" sz="3200" i="1"/>
                          <m:t>𝛿</m:t>
                        </m:r>
                      </m:e>
                      <m:sub>
                        <m:r>
                          <a:rPr lang="es-UY" sz="3200" i="1"/>
                          <m:t>𝐵</m:t>
                        </m:r>
                      </m:sub>
                      <m:sup>
                        <m:r>
                          <a:rPr lang="es-UY" sz="3200" i="1"/>
                          <m:t>𝑡</m:t>
                        </m:r>
                      </m:sup>
                    </m:sSubSup>
                  </m:oMath>
                </a14:m>
                <a:endParaRPr lang="es-UY" sz="3200" dirty="0" smtClean="0"/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3200" i="1">
                          <a:latin typeface="Cambria Math"/>
                        </a:rPr>
                        <m:t>𝜃</m:t>
                      </m:r>
                      <m:r>
                        <a:rPr lang="es-UY" sz="3200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es</m:t>
                      </m:r>
                      <m:r>
                        <a:rPr lang="es-UY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un</m:t>
                      </m:r>
                      <m:r>
                        <a:rPr lang="es-UY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shock</m:t>
                      </m:r>
                      <m:r>
                        <a:rPr lang="es-UY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econ</m:t>
                      </m:r>
                      <m:r>
                        <a:rPr lang="es-UY" sz="3200" b="0" i="0" smtClean="0">
                          <a:latin typeface="Cambria Math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mico</m:t>
                      </m:r>
                      <m:r>
                        <a:rPr lang="es-UY" sz="32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UY" sz="3200" b="0" i="0" smtClean="0">
                          <a:latin typeface="Cambria Math"/>
                        </a:rPr>
                        <m:t>con</m:t>
                      </m:r>
                      <m:r>
                        <a:rPr lang="es-UY" sz="3200" b="0" i="0" smtClean="0">
                          <a:latin typeface="Cambria Math"/>
                        </a:rPr>
                        <m:t> </m:t>
                      </m:r>
                      <m:r>
                        <a:rPr lang="es-UY" sz="3200" i="1"/>
                        <m:t>𝐸</m:t>
                      </m:r>
                      <m:d>
                        <m:dPr>
                          <m:ctrlPr>
                            <a:rPr lang="es-UY" sz="3200" i="1"/>
                          </m:ctrlPr>
                        </m:dPr>
                        <m:e>
                          <m:r>
                            <a:rPr lang="es-UY" sz="3200" i="1"/>
                            <m:t>𝜃</m:t>
                          </m:r>
                        </m:e>
                      </m:d>
                      <m:r>
                        <a:rPr lang="es-UY" sz="3200" i="1"/>
                        <m:t>=0</m:t>
                      </m:r>
                    </m:oMath>
                  </m:oMathPara>
                </a14:m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392" y="1654460"/>
                <a:ext cx="8431088" cy="4942892"/>
              </a:xfrm>
              <a:prstGeom prst="rect">
                <a:avLst/>
              </a:prstGeom>
              <a:blipFill rotWithShape="1">
                <a:blip r:embed="rId1"/>
                <a:stretch>
                  <a:fillRect l="-1880" t="-1726" r="-18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  <p:cxnSp>
        <p:nvCxnSpPr>
          <p:cNvPr id="3" name="2 Conector recto"/>
          <p:cNvCxnSpPr/>
          <p:nvPr/>
        </p:nvCxnSpPr>
        <p:spPr bwMode="auto">
          <a:xfrm>
            <a:off x="1907704" y="3707612"/>
            <a:ext cx="5805361" cy="117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12 Conector recto"/>
          <p:cNvCxnSpPr/>
          <p:nvPr/>
        </p:nvCxnSpPr>
        <p:spPr bwMode="auto">
          <a:xfrm>
            <a:off x="3088578" y="3649734"/>
            <a:ext cx="0" cy="1393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15 Conector recto"/>
          <p:cNvCxnSpPr/>
          <p:nvPr/>
        </p:nvCxnSpPr>
        <p:spPr bwMode="auto">
          <a:xfrm>
            <a:off x="4644008" y="3645024"/>
            <a:ext cx="0" cy="1393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16 Conector recto"/>
          <p:cNvCxnSpPr/>
          <p:nvPr/>
        </p:nvCxnSpPr>
        <p:spPr bwMode="auto">
          <a:xfrm>
            <a:off x="6256930" y="3645024"/>
            <a:ext cx="0" cy="1393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47 Rectángulo redondeado"/>
          <p:cNvSpPr>
            <a:spLocks noChangeArrowheads="1"/>
          </p:cNvSpPr>
          <p:nvPr/>
        </p:nvSpPr>
        <p:spPr bwMode="auto">
          <a:xfrm>
            <a:off x="677863" y="1916113"/>
            <a:ext cx="7639050" cy="1512887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Política estructural que procura evitar que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los procesos de concentración refuercen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posiciones dominantes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1443" name="47 Rectángulo redondeado"/>
          <p:cNvSpPr>
            <a:spLocks noChangeArrowheads="1"/>
          </p:cNvSpPr>
          <p:nvPr/>
        </p:nvSpPr>
        <p:spPr bwMode="auto">
          <a:xfrm>
            <a:off x="677863" y="4724400"/>
            <a:ext cx="2814637" cy="187325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Control previo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 las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concentraciones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1444" name="47 Rectángulo redondeado"/>
          <p:cNvSpPr>
            <a:spLocks noChangeArrowheads="1"/>
          </p:cNvSpPr>
          <p:nvPr/>
        </p:nvSpPr>
        <p:spPr bwMode="auto">
          <a:xfrm>
            <a:off x="677863" y="3573463"/>
            <a:ext cx="7639050" cy="935037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Concentraciones horizontales, verticales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y conglomerados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1445" name="Rectangle 2"/>
          <p:cNvSpPr>
            <a:spLocks noChangeArrowheads="1"/>
          </p:cNvSpPr>
          <p:nvPr/>
        </p:nvSpPr>
        <p:spPr bwMode="auto">
          <a:xfrm>
            <a:off x="533400" y="5334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Políticas de competencia:</a:t>
            </a:r>
            <a:endParaRPr lang="es-ES_tradnl" altLang="es-DO" sz="3600" b="1">
              <a:solidFill>
                <a:srgbClr val="FFCC00"/>
              </a:solidFill>
            </a:endParaRPr>
          </a:p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Control de concentraciones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  <p:sp>
        <p:nvSpPr>
          <p:cNvPr id="8" name="47 Rectángulo redondeado"/>
          <p:cNvSpPr/>
          <p:nvPr/>
        </p:nvSpPr>
        <p:spPr>
          <a:xfrm>
            <a:off x="3635375" y="4724400"/>
            <a:ext cx="4681538" cy="57626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Relaciones en el mercado</a:t>
            </a:r>
            <a:endParaRPr lang="es-DO" b="1" i="1" dirty="0">
              <a:solidFill>
                <a:srgbClr val="FFFFCC"/>
              </a:solidFill>
            </a:endParaRPr>
          </a:p>
        </p:txBody>
      </p:sp>
      <p:sp>
        <p:nvSpPr>
          <p:cNvPr id="10" name="47 Rectángulo redondeado"/>
          <p:cNvSpPr/>
          <p:nvPr/>
        </p:nvSpPr>
        <p:spPr>
          <a:xfrm>
            <a:off x="3635375" y="6013450"/>
            <a:ext cx="4681538" cy="584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 err="1">
                <a:solidFill>
                  <a:srgbClr val="FFFFCC"/>
                </a:solidFill>
              </a:rPr>
              <a:t>Medición</a:t>
            </a:r>
            <a:r>
              <a:rPr lang="en-US" b="1" dirty="0">
                <a:solidFill>
                  <a:srgbClr val="FFFFCC"/>
                </a:solidFill>
              </a:rPr>
              <a:t> del </a:t>
            </a:r>
            <a:r>
              <a:rPr lang="en-US" b="1" dirty="0" err="1">
                <a:solidFill>
                  <a:srgbClr val="FFFFCC"/>
                </a:solidFill>
              </a:rPr>
              <a:t>efecto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12" name="47 Rectángulo redondeado"/>
          <p:cNvSpPr/>
          <p:nvPr/>
        </p:nvSpPr>
        <p:spPr>
          <a:xfrm>
            <a:off x="3635375" y="5373688"/>
            <a:ext cx="4681538" cy="57626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Grado de concentración</a:t>
            </a:r>
            <a:endParaRPr lang="es-DO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47 Rectángulo redondeado"/>
          <p:cNvSpPr>
            <a:spLocks noChangeArrowheads="1"/>
          </p:cNvSpPr>
          <p:nvPr/>
        </p:nvSpPr>
        <p:spPr bwMode="auto">
          <a:xfrm>
            <a:off x="571500" y="1412875"/>
            <a:ext cx="7981950" cy="13684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Niveles de concentración altos con elevada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Escala Mínima Eficiente, altas barreras a la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entrada y niveles de producción sub-óptimos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3491" name="47 Rectángulo redondeado"/>
          <p:cNvSpPr>
            <a:spLocks noChangeArrowheads="1"/>
          </p:cNvSpPr>
          <p:nvPr/>
        </p:nvSpPr>
        <p:spPr bwMode="auto">
          <a:xfrm>
            <a:off x="571500" y="2965450"/>
            <a:ext cx="7981950" cy="9366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La promoción y la defensa de la competencia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deben asociarse a las mejoras de eficiencia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63492" name="47 Rectángulo redondeado"/>
          <p:cNvSpPr>
            <a:spLocks noChangeArrowheads="1"/>
          </p:cNvSpPr>
          <p:nvPr/>
        </p:nvSpPr>
        <p:spPr bwMode="auto">
          <a:xfrm>
            <a:off x="571500" y="4117975"/>
            <a:ext cx="7981950" cy="935038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UY" sz="2800">
                <a:solidFill>
                  <a:srgbClr val="FFFFCC"/>
                </a:solidFill>
              </a:rPr>
              <a:t>El número de agentes no es indicativo </a:t>
            </a:r>
            <a:r>
              <a:rPr lang="es-ES" altLang="es-UY" sz="2800" i="1">
                <a:solidFill>
                  <a:srgbClr val="FFFFCC"/>
                </a:solidFill>
              </a:rPr>
              <a:t>per se</a:t>
            </a:r>
            <a:endParaRPr lang="es-ES" altLang="es-UY" sz="2800" i="1">
              <a:solidFill>
                <a:srgbClr val="FFFFCC"/>
              </a:solidFill>
            </a:endParaRPr>
          </a:p>
          <a:p>
            <a:r>
              <a:rPr lang="es-ES" altLang="es-UY" sz="2800">
                <a:solidFill>
                  <a:srgbClr val="FFFFCC"/>
                </a:solidFill>
              </a:rPr>
              <a:t>de abusos anticompetitivos</a:t>
            </a:r>
            <a:endParaRPr lang="es-ES" altLang="es-UY" sz="2800">
              <a:solidFill>
                <a:srgbClr val="FFFFCC"/>
              </a:solidFill>
            </a:endParaRPr>
          </a:p>
        </p:txBody>
      </p:sp>
      <p:sp>
        <p:nvSpPr>
          <p:cNvPr id="63493" name="47 Rectángulo redondeado"/>
          <p:cNvSpPr>
            <a:spLocks noChangeArrowheads="1"/>
          </p:cNvSpPr>
          <p:nvPr/>
        </p:nvSpPr>
        <p:spPr bwMode="auto">
          <a:xfrm>
            <a:off x="571500" y="5270183"/>
            <a:ext cx="7981950" cy="1295400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La concentración puede verse como un mal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menor o como un “mal necesario”: Rol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complementario de la política comercial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571500" y="342900"/>
            <a:ext cx="7981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¿Qué pasa en economías pequeñas?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7 Rectángulo redondeado"/>
          <p:cNvSpPr>
            <a:spLocks noChangeArrowheads="1"/>
          </p:cNvSpPr>
          <p:nvPr/>
        </p:nvSpPr>
        <p:spPr bwMode="auto">
          <a:xfrm>
            <a:off x="571500" y="1268413"/>
            <a:ext cx="7600950" cy="1008062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Deben considerarse reglas que tomen en cuenta: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" name="47 Rectángulo redondeado"/>
          <p:cNvSpPr/>
          <p:nvPr/>
        </p:nvSpPr>
        <p:spPr>
          <a:xfrm>
            <a:off x="1692275" y="3571558"/>
            <a:ext cx="6480175" cy="7207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Prudencia en reglas </a:t>
            </a:r>
            <a:r>
              <a:rPr lang="es-DO" b="1" i="1" dirty="0">
                <a:solidFill>
                  <a:srgbClr val="FFFFCC"/>
                </a:solidFill>
              </a:rPr>
              <a:t>per se</a:t>
            </a:r>
            <a:endParaRPr lang="es-DO" b="1" i="1" dirty="0">
              <a:solidFill>
                <a:srgbClr val="FFFFCC"/>
              </a:solidFill>
            </a:endParaRPr>
          </a:p>
        </p:txBody>
      </p:sp>
      <p:sp>
        <p:nvSpPr>
          <p:cNvPr id="7" name="47 Rectángulo redondeado"/>
          <p:cNvSpPr/>
          <p:nvPr/>
        </p:nvSpPr>
        <p:spPr>
          <a:xfrm>
            <a:off x="1692275" y="4439603"/>
            <a:ext cx="6480175" cy="71913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Priorizar la regulación de conductas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8" name="47 Rectángulo redondeado"/>
          <p:cNvSpPr/>
          <p:nvPr/>
        </p:nvSpPr>
        <p:spPr>
          <a:xfrm>
            <a:off x="1692275" y="5301933"/>
            <a:ext cx="6480175" cy="9366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Transparencia: explicitación de la</a:t>
            </a:r>
            <a:endParaRPr lang="es-DO" b="1" dirty="0">
              <a:solidFill>
                <a:srgbClr val="FFFFCC"/>
              </a:solidFill>
            </a:endParaRPr>
          </a:p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constelación de intereses en juego</a:t>
            </a:r>
            <a:endParaRPr lang="es-DO" b="1" dirty="0">
              <a:solidFill>
                <a:srgbClr val="FFFFCC"/>
              </a:solidFill>
            </a:endParaRPr>
          </a:p>
        </p:txBody>
      </p:sp>
      <p:sp>
        <p:nvSpPr>
          <p:cNvPr id="64518" name="Rectangle 3"/>
          <p:cNvSpPr>
            <a:spLocks noChangeArrowheads="1"/>
          </p:cNvSpPr>
          <p:nvPr/>
        </p:nvSpPr>
        <p:spPr bwMode="auto">
          <a:xfrm>
            <a:off x="571500" y="260350"/>
            <a:ext cx="7981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¿Qué pasa en economías pequeñas?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  <p:sp>
        <p:nvSpPr>
          <p:cNvPr id="11" name="47 Rectángulo redondeado"/>
          <p:cNvSpPr/>
          <p:nvPr/>
        </p:nvSpPr>
        <p:spPr>
          <a:xfrm>
            <a:off x="1692275" y="2707640"/>
            <a:ext cx="6480175" cy="7207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DO" b="1" dirty="0">
                <a:solidFill>
                  <a:srgbClr val="FFFFCC"/>
                </a:solidFill>
              </a:rPr>
              <a:t>Consideraciones de eficiencia</a:t>
            </a:r>
            <a:endParaRPr lang="es-DO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47 Rectángulo redondeado"/>
          <p:cNvSpPr>
            <a:spLocks noChangeArrowheads="1"/>
          </p:cNvSpPr>
          <p:nvPr/>
        </p:nvSpPr>
        <p:spPr bwMode="auto">
          <a:xfrm>
            <a:off x="900113" y="1412875"/>
            <a:ext cx="7272337" cy="13684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La promoción y la defensa de la competencia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deben integrarse como prioridades políticas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5539" name="47 Rectángulo redondeado"/>
          <p:cNvSpPr>
            <a:spLocks noChangeArrowheads="1"/>
          </p:cNvSpPr>
          <p:nvPr/>
        </p:nvSpPr>
        <p:spPr bwMode="auto">
          <a:xfrm>
            <a:off x="900113" y="2997200"/>
            <a:ext cx="7272337" cy="11525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Ubicación y fortaleza institucional de la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autoridad de competencia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5540" name="47 Rectángulo redondeado"/>
          <p:cNvSpPr>
            <a:spLocks noChangeArrowheads="1"/>
          </p:cNvSpPr>
          <p:nvPr/>
        </p:nvSpPr>
        <p:spPr bwMode="auto">
          <a:xfrm>
            <a:off x="900113" y="4365625"/>
            <a:ext cx="7272337" cy="1223963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Claridad de competencias del órgano</a:t>
            </a:r>
            <a:endParaRPr lang="es-DO" altLang="es-UY" sz="2800">
              <a:solidFill>
                <a:srgbClr val="FFFFCC"/>
              </a:solidFill>
            </a:endParaRPr>
          </a:p>
          <a:p>
            <a:r>
              <a:rPr lang="es-DO" altLang="es-UY" sz="2800">
                <a:solidFill>
                  <a:srgbClr val="FFFFCC"/>
                </a:solidFill>
              </a:rPr>
              <a:t>de aplicación y reguladores sectoriales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5541" name="47 Rectángulo redondeado"/>
          <p:cNvSpPr>
            <a:spLocks noChangeArrowheads="1"/>
          </p:cNvSpPr>
          <p:nvPr/>
        </p:nvSpPr>
        <p:spPr bwMode="auto">
          <a:xfrm>
            <a:off x="900113" y="5732463"/>
            <a:ext cx="7272337" cy="936625"/>
          </a:xfrm>
          <a:prstGeom prst="roundRect">
            <a:avLst>
              <a:gd name="adj" fmla="val 16667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DO" altLang="es-UY" sz="2800">
                <a:solidFill>
                  <a:srgbClr val="FFFFCC"/>
                </a:solidFill>
              </a:rPr>
              <a:t>Reglas de responsabilidad y transparencia</a:t>
            </a:r>
            <a:endParaRPr lang="es-DO" altLang="es-UY" sz="2800">
              <a:solidFill>
                <a:srgbClr val="FFFFCC"/>
              </a:solidFill>
            </a:endParaRPr>
          </a:p>
        </p:txBody>
      </p:sp>
      <p:sp>
        <p:nvSpPr>
          <p:cNvPr id="65542" name="Rectangle 3"/>
          <p:cNvSpPr>
            <a:spLocks noChangeArrowheads="1"/>
          </p:cNvSpPr>
          <p:nvPr/>
        </p:nvSpPr>
        <p:spPr bwMode="auto">
          <a:xfrm>
            <a:off x="571500" y="342900"/>
            <a:ext cx="79819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DO" sz="3600" b="1">
                <a:solidFill>
                  <a:srgbClr val="FFCC00"/>
                </a:solidFill>
              </a:rPr>
              <a:t>¿Qué pasa en economías pequeñas?</a:t>
            </a:r>
            <a:endParaRPr lang="es-ES_tradnl" altLang="es-DO" sz="36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¿LEYES DE COMPETENCIA VS. REGULACIÓN?</a:t>
            </a:r>
            <a:endParaRPr lang="es-ES" altLang="es-UY" sz="3600" b="1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4114800"/>
          </a:xfrm>
        </p:spPr>
        <p:txBody>
          <a:bodyPr/>
          <a:lstStyle/>
          <a:p>
            <a:pPr eaLnBrk="1" hangingPunct="1"/>
            <a:r>
              <a:rPr lang="es-ES_tradnl" altLang="es-UY" smtClean="0"/>
              <a:t>Formas alternativas de organización para:</a:t>
            </a:r>
            <a:endParaRPr lang="es-ES_tradnl" altLang="es-UY" smtClean="0"/>
          </a:p>
          <a:p>
            <a:pPr lvl="1" eaLnBrk="1" hangingPunct="1">
              <a:buFontTx/>
              <a:buChar char="•"/>
            </a:pPr>
            <a:r>
              <a:rPr lang="es-ES_tradnl" altLang="es-UY" sz="3200" smtClean="0"/>
              <a:t>Controlar potenciales abusos de poder de mercado</a:t>
            </a:r>
            <a:endParaRPr lang="es-ES_tradnl" altLang="es-UY" sz="3200" smtClean="0"/>
          </a:p>
          <a:p>
            <a:pPr lvl="1" eaLnBrk="1" hangingPunct="1">
              <a:buFontTx/>
              <a:buChar char="•"/>
            </a:pPr>
            <a:r>
              <a:rPr lang="es-ES_tradnl" altLang="es-UY" sz="3200" smtClean="0"/>
              <a:t>Promover la eficiencia estática y dinámica</a:t>
            </a:r>
            <a:endParaRPr lang="es-ES_tradnl" altLang="es-UY" sz="3200" smtClean="0"/>
          </a:p>
          <a:p>
            <a:pPr lvl="1" eaLnBrk="1" hangingPunct="1">
              <a:buFontTx/>
              <a:buNone/>
            </a:pPr>
            <a:endParaRPr lang="es-ES_tradnl" altLang="es-UY" sz="3200" smtClean="0"/>
          </a:p>
          <a:p>
            <a:pPr eaLnBrk="1" hangingPunct="1"/>
            <a:r>
              <a:rPr lang="es-ES_tradnl" altLang="es-UY" smtClean="0"/>
              <a:t>Legislación de competencia no suplanta regulación</a:t>
            </a:r>
            <a:endParaRPr lang="es-ES_tradnl" altLang="es-UY" smtClean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¿LEYES DE COMPETENCIA VS. REGULACIÓN?</a:t>
            </a:r>
            <a:endParaRPr lang="es-ES" altLang="es-UY" sz="3600" b="1" smtClean="0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altLang="es-UY" smtClean="0"/>
              <a:t>Intervención </a:t>
            </a:r>
            <a:r>
              <a:rPr lang="es-ES_tradnl" altLang="es-UY" i="1" smtClean="0"/>
              <a:t>ex ante</a:t>
            </a:r>
            <a:r>
              <a:rPr lang="es-ES_tradnl" altLang="es-UY" smtClean="0"/>
              <a:t> (políticas proactivas) vs. </a:t>
            </a:r>
            <a:r>
              <a:rPr lang="es-ES_tradnl" altLang="es-UY" i="1" smtClean="0"/>
              <a:t>ex post</a:t>
            </a:r>
            <a:r>
              <a:rPr lang="es-ES_tradnl" altLang="es-UY" smtClean="0"/>
              <a:t> (reacción a conductas anticompetitivas)</a:t>
            </a:r>
            <a:endParaRPr lang="es-ES_tradnl" altLang="es-UY" smtClean="0"/>
          </a:p>
          <a:p>
            <a:pPr eaLnBrk="1" hangingPunct="1">
              <a:lnSpc>
                <a:spcPct val="90000"/>
              </a:lnSpc>
            </a:pPr>
            <a:endParaRPr lang="es-ES_tradnl" altLang="es-UY" smtClean="0"/>
          </a:p>
          <a:p>
            <a:pPr eaLnBrk="1" hangingPunct="1">
              <a:lnSpc>
                <a:spcPct val="90000"/>
              </a:lnSpc>
            </a:pPr>
            <a:r>
              <a:rPr lang="es-ES_tradnl" altLang="es-UY" smtClean="0"/>
              <a:t>Conocimiento específico vs. marco general</a:t>
            </a:r>
            <a:endParaRPr lang="es-ES_tradnl" altLang="es-UY" smtClean="0"/>
          </a:p>
          <a:p>
            <a:pPr eaLnBrk="1" hangingPunct="1">
              <a:lnSpc>
                <a:spcPct val="90000"/>
              </a:lnSpc>
            </a:pPr>
            <a:endParaRPr lang="es-ES_tradnl" altLang="es-UY" smtClean="0"/>
          </a:p>
          <a:p>
            <a:pPr eaLnBrk="1" hangingPunct="1">
              <a:lnSpc>
                <a:spcPct val="90000"/>
              </a:lnSpc>
            </a:pPr>
            <a:r>
              <a:rPr lang="es-ES_tradnl" altLang="es-UY" smtClean="0"/>
              <a:t>Condiciones técnicas y otras dimensiones vs. atención centrada en precios y prácticas comerciales</a:t>
            </a:r>
            <a:endParaRPr lang="es-ES_tradnl" altLang="es-UY" smtClean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UY" sz="3600" b="1" smtClean="0"/>
              <a:t>¿LEYES DE COMPETENCIA VS. REGULACIÓN?</a:t>
            </a:r>
            <a:endParaRPr lang="es-ES" altLang="es-UY" sz="3600" b="1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229600" cy="4419600"/>
          </a:xfrm>
        </p:spPr>
        <p:txBody>
          <a:bodyPr/>
          <a:lstStyle/>
          <a:p>
            <a:pPr eaLnBrk="1" hangingPunct="1"/>
            <a:r>
              <a:rPr lang="es-MX" altLang="es-UY" smtClean="0"/>
              <a:t>Modelos de implementación: consistencia regulatoria</a:t>
            </a:r>
            <a:endParaRPr lang="es-MX" altLang="es-UY" smtClean="0"/>
          </a:p>
          <a:p>
            <a:pPr lvl="1" eaLnBrk="1" hangingPunct="1">
              <a:buFontTx/>
              <a:buChar char="•"/>
            </a:pPr>
            <a:r>
              <a:rPr lang="es-MX" altLang="es-UY" sz="3200" smtClean="0"/>
              <a:t>Poderes regulatorios a autoridad de competencia (NZ)</a:t>
            </a:r>
            <a:endParaRPr lang="es-MX" altLang="es-UY" sz="3200" smtClean="0"/>
          </a:p>
          <a:p>
            <a:pPr lvl="1" algn="just" eaLnBrk="1" hangingPunct="1">
              <a:buFontTx/>
              <a:buChar char="•"/>
            </a:pPr>
            <a:r>
              <a:rPr lang="es-MX" altLang="es-UY" sz="3200" smtClean="0"/>
              <a:t>Regulador sectorial aplica reglas de competencia (UK)</a:t>
            </a:r>
            <a:endParaRPr lang="es-MX" altLang="es-UY" sz="3200" smtClean="0"/>
          </a:p>
          <a:p>
            <a:pPr lvl="1" algn="just" eaLnBrk="1" hangingPunct="1">
              <a:buFontTx/>
              <a:buChar char="•"/>
            </a:pPr>
            <a:r>
              <a:rPr lang="es-MX" altLang="es-UY" sz="3200" smtClean="0"/>
              <a:t>Mecanismos de coordinación (Alemania, Francia)</a:t>
            </a:r>
            <a:endParaRPr lang="es-ES" altLang="es-UY" sz="3200" smtClean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685800" y="838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PERSPECTIVA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Regulación “dura”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Respuesta administrativa al problema regulatorio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Régimen basado en agencia específica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Captura regulatoria y agenda privada del regulador</a:t>
            </a:r>
            <a:endParaRPr lang="es-ES_tradnl" altLang="es-UY" sz="320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PERSPECTIVA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81000" y="1752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Regulación “blanda”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Respuesta “de mercado” al problema regulatorio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Mínima regulación sectorial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Régimen basado en legislación y cortes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Amenazas de intervención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Apertura de información obligatoria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Incertidumbre, aversión al riesgo e incentivos</a:t>
            </a:r>
            <a:endParaRPr lang="es-ES_tradnl" altLang="es-UY" sz="320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PERSPECTIVA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1000" y="1752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Regulación “dura” y “blanda” difieren en forma discreta: no es un problema paramétrico</a:t>
            </a: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Diferencias entre jueces y reguladores sectoriales: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Posibilidades y magnitud de captura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Componentes ideológicos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Agendas privadas asociadas a la industria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Incertidumbre de decisiones</a:t>
            </a:r>
            <a:endParaRPr lang="es-ES_tradnl" altLang="es-UY" sz="320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461392" y="1654460"/>
                <a:ext cx="8431088" cy="47649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Por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simplicidad: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s-UY" sz="3200" i="1"/>
                        </m:ctrlPr>
                      </m:naryPr>
                      <m:sub>
                        <m:r>
                          <a:rPr lang="es-UY" sz="3200" i="1"/>
                          <m:t>𝑡</m:t>
                        </m:r>
                        <m:r>
                          <a:rPr lang="es-UY" sz="3200" i="1"/>
                          <m:t>=0</m:t>
                        </m:r>
                      </m:sub>
                      <m:sup>
                        <m:r>
                          <a:rPr lang="es-UY" sz="3200" i="1"/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s-UY" sz="3200" i="1"/>
                            </m:ctrlPr>
                          </m:sSupPr>
                          <m:e>
                            <m:r>
                              <a:rPr lang="es-UY" sz="3200" i="1"/>
                              <m:t>𝛿</m:t>
                            </m:r>
                          </m:e>
                          <m:sup>
                            <m:r>
                              <a:rPr lang="es-UY" sz="3200" i="1"/>
                              <m:t>𝑡</m:t>
                            </m:r>
                          </m:sup>
                        </m:sSup>
                        <m:r>
                          <a:rPr lang="es-UY" sz="3200" i="1"/>
                          <m:t>𝐸</m:t>
                        </m:r>
                        <m:sSup>
                          <m:sSupPr>
                            <m:ctrlPr>
                              <a:rPr lang="es-UY" sz="3200" i="1"/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UY" sz="3200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sz="3200" i="1"/>
                                    </m:ctrlPr>
                                  </m:sSubPr>
                                  <m:e>
                                    <m:r>
                                      <a:rPr lang="es-UY" sz="3200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sz="3200" i="1"/>
                                      <m:t>𝑡</m:t>
                                    </m:r>
                                  </m:sub>
                                </m:sSub>
                                <m:r>
                                  <a:rPr lang="es-UY" sz="3200" i="1"/>
                                  <m:t>−</m:t>
                                </m:r>
                                <m:d>
                                  <m:dPr>
                                    <m:ctrlPr>
                                      <a:rPr lang="es-UY" sz="3200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sz="3200" i="1"/>
                                        </m:ctrlPr>
                                      </m:sSubPr>
                                      <m:e>
                                        <m:r>
                                          <a:rPr lang="es-UY" sz="3200" i="1"/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sz="3200" i="1"/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UY" sz="3200" i="1"/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s-UY" sz="3200" i="1"/>
                                        </m:ctrlPr>
                                      </m:sSubPr>
                                      <m:e>
                                        <m:r>
                                          <a:rPr lang="es-UY" sz="3200" i="1"/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UY" sz="3200" i="1"/>
                                          <m:t>𝑡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s-UY" sz="3200" i="1"/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s-UY" sz="3200" dirty="0" smtClean="0"/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Estructura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del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juego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i="1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Realización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UY" sz="3200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s-UY" sz="32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                    </a:t>
                </a:r>
                <a:r>
                  <a:rPr lang="en-US" altLang="es-UY" sz="3200" i="1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Decisión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UY" sz="32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s-UY" sz="32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altLang="es-UY" sz="3200" i="1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“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Regla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reconocimiento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”: ¿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Quién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decide 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y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cada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período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t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?</a:t>
                </a: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𝜇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=</m:t>
                    </m:r>
                    <m:r>
                      <a:rPr lang="es-UY" sz="3200" i="1"/>
                      <m:t>𝑖</m:t>
                    </m:r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s-UY" sz="3200" i="1"/>
                      <m:t>𝑖</m:t>
                    </m:r>
                    <m:r>
                      <a:rPr lang="es-UY" sz="3200" i="1"/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s-UY" sz="3200" i="1"/>
                        </m:ctrlPr>
                      </m:dPr>
                      <m:e>
                        <m:r>
                          <a:rPr lang="es-UY" sz="3200" i="1"/>
                          <m:t>𝐴</m:t>
                        </m:r>
                        <m:r>
                          <a:rPr lang="es-UY" sz="3200" i="1"/>
                          <m:t>,</m:t>
                        </m:r>
                        <m:r>
                          <a:rPr lang="es-UY" sz="3200" i="1"/>
                          <m:t>𝐵</m:t>
                        </m:r>
                      </m:e>
                    </m:d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  con</a:t>
                </a:r>
                <a14:m>
                  <m:oMath xmlns:m="http://schemas.openxmlformats.org/officeDocument/2006/math">
                    <m:r>
                      <a:rPr lang="es-UY" sz="3200" b="0" i="0" smtClean="0">
                        <a:latin typeface="Cambria Math"/>
                      </a:rPr>
                      <m:t> </m:t>
                    </m:r>
                    <m:r>
                      <a:rPr lang="es-UY" sz="3200" i="1"/>
                      <m:t>𝑃𝑟𝑜𝑏</m:t>
                    </m:r>
                    <m:r>
                      <a:rPr lang="es-UY" sz="3200" i="1"/>
                      <m:t>.</m:t>
                    </m:r>
                    <m:d>
                      <m:dPr>
                        <m:ctrlPr>
                          <a:rPr lang="es-UY" sz="3200" i="1"/>
                        </m:ctrlPr>
                      </m:dPr>
                      <m:e>
                        <m:r>
                          <a:rPr lang="es-UY" sz="3200" i="1"/>
                          <m:t>𝑖</m:t>
                        </m:r>
                      </m:e>
                    </m:d>
                    <m:r>
                      <a:rPr lang="es-UY" sz="3200" i="1"/>
                      <m:t>=0.5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s-UY" sz="16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Los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grupos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pueden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llegar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a un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acuerdo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i="1" dirty="0" smtClean="0">
                    <a:solidFill>
                      <a:srgbClr val="FFFFCC"/>
                    </a:solidFill>
                    <a:cs typeface="Times New Roman" pitchFamily="18" charset="0"/>
                  </a:rPr>
                  <a:t>t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= 0</a:t>
                </a: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392" y="1654460"/>
                <a:ext cx="8431088" cy="4764959"/>
              </a:xfrm>
              <a:prstGeom prst="rect">
                <a:avLst/>
              </a:prstGeom>
              <a:blipFill rotWithShape="1">
                <a:blip r:embed="rId1"/>
                <a:stretch>
                  <a:fillRect l="-1880" r="-1808" b="-30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  <p:cxnSp>
        <p:nvCxnSpPr>
          <p:cNvPr id="4" name="3 Conector recto de flecha"/>
          <p:cNvCxnSpPr/>
          <p:nvPr/>
        </p:nvCxnSpPr>
        <p:spPr bwMode="auto">
          <a:xfrm>
            <a:off x="4141222" y="3429000"/>
            <a:ext cx="15121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1">
                <a:solidFill>
                  <a:schemeClr val="tx2"/>
                </a:solidFill>
              </a:rPr>
              <a:t>PERSPECTIVA INSTITUCIONAL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81000" y="1752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Regulación “blanda” como juego de dos etapas: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Monopolista y competidores negocian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Competidores deciden si van a corte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</a:pPr>
            <a:endParaRPr lang="es-ES_tradnl" altLang="es-UY" sz="320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Monopolista no abusaría de su posición por: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Amenaza de ser llevado a corte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Amenaza de intervención del regulador general</a:t>
            </a:r>
            <a:endParaRPr lang="es-ES_tradnl" altLang="es-UY" sz="32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Aversión al riesgo a decisiones judiciales</a:t>
            </a:r>
            <a:endParaRPr lang="es-ES_tradnl" altLang="es-UY" sz="320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447800" y="2946400"/>
            <a:ext cx="70104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/>
              <a:t>I</a:t>
            </a:r>
            <a:r>
              <a:rPr lang="en-US" altLang="es-UY" sz="3200">
                <a:cs typeface="Times New Roman" panose="02020603050405020304" pitchFamily="18" charset="0"/>
              </a:rPr>
              <a:t>nstituciones políticas y judiciales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s-UY" sz="320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Factores económicos: desarrollo de mercados</a:t>
            </a:r>
            <a:endParaRPr lang="es-ES_tradnl" altLang="es-UY" sz="3200">
              <a:cs typeface="Times New Roman" panose="02020603050405020304" pitchFamily="18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77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FACTORES</a:t>
            </a:r>
            <a:r>
              <a:rPr lang="es-MX" altLang="es-UY" sz="3600" b="1"/>
              <a:t> </a:t>
            </a:r>
            <a:r>
              <a:rPr lang="es-MX" altLang="es-UY" sz="3600" b="1">
                <a:solidFill>
                  <a:schemeClr val="tx2"/>
                </a:solidFill>
              </a:rPr>
              <a:t>CRUCIALES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DE EVALUACIÓN DE LOS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REGÍMENES ALTERNATIVOS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/>
          <p:nvPr/>
        </p:nvGrpSpPr>
        <p:grpSpPr bwMode="auto">
          <a:xfrm>
            <a:off x="304800" y="914400"/>
            <a:ext cx="8534400" cy="5486400"/>
            <a:chOff x="-3" y="-3"/>
            <a:chExt cx="5671" cy="3119"/>
          </a:xfrm>
        </p:grpSpPr>
        <p:grpSp>
          <p:nvGrpSpPr>
            <p:cNvPr id="75779" name="Group 3"/>
            <p:cNvGrpSpPr/>
            <p:nvPr/>
          </p:nvGrpSpPr>
          <p:grpSpPr bwMode="auto">
            <a:xfrm>
              <a:off x="0" y="0"/>
              <a:ext cx="5665" cy="3113"/>
              <a:chOff x="0" y="0"/>
              <a:chExt cx="5665" cy="3113"/>
            </a:xfrm>
          </p:grpSpPr>
          <p:grpSp>
            <p:nvGrpSpPr>
              <p:cNvPr id="75781" name="Group 4"/>
              <p:cNvGrpSpPr/>
              <p:nvPr/>
            </p:nvGrpSpPr>
            <p:grpSpPr bwMode="auto">
              <a:xfrm>
                <a:off x="0" y="0"/>
                <a:ext cx="2433" cy="461"/>
                <a:chOff x="0" y="0"/>
                <a:chExt cx="2433" cy="461"/>
              </a:xfrm>
            </p:grpSpPr>
            <p:sp>
              <p:nvSpPr>
                <p:cNvPr id="75803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347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/>
                  <a:r>
                    <a:rPr lang="en-US" altLang="es-UY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PRINCIPALES ATRIBUTOS</a:t>
                  </a:r>
                  <a:endParaRPr lang="en-US" altLang="es-UY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5804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33" cy="461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2" name="Group 7"/>
              <p:cNvGrpSpPr/>
              <p:nvPr/>
            </p:nvGrpSpPr>
            <p:grpSpPr bwMode="auto">
              <a:xfrm>
                <a:off x="2433" y="0"/>
                <a:ext cx="3232" cy="461"/>
                <a:chOff x="2433" y="0"/>
                <a:chExt cx="3232" cy="461"/>
              </a:xfrm>
            </p:grpSpPr>
            <p:sp>
              <p:nvSpPr>
                <p:cNvPr id="75801" name="Rectangle 8"/>
                <p:cNvSpPr>
                  <a:spLocks noChangeArrowheads="1"/>
                </p:cNvSpPr>
                <p:nvPr/>
              </p:nvSpPr>
              <p:spPr bwMode="auto">
                <a:xfrm>
                  <a:off x="2476" y="0"/>
                  <a:ext cx="3146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FORMAS DE ORGANIZACIÓN</a:t>
                  </a:r>
                  <a:endParaRPr lang="en-US" altLang="es-UY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5802" name="Rectangle 9"/>
                <p:cNvSpPr>
                  <a:spLocks noChangeArrowheads="1"/>
                </p:cNvSpPr>
                <p:nvPr/>
              </p:nvSpPr>
              <p:spPr bwMode="auto">
                <a:xfrm>
                  <a:off x="2433" y="0"/>
                  <a:ext cx="3232" cy="461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3" name="Group 10"/>
              <p:cNvGrpSpPr/>
              <p:nvPr/>
            </p:nvGrpSpPr>
            <p:grpSpPr bwMode="auto">
              <a:xfrm>
                <a:off x="0" y="461"/>
                <a:ext cx="2433" cy="634"/>
                <a:chOff x="0" y="461"/>
                <a:chExt cx="2433" cy="634"/>
              </a:xfrm>
            </p:grpSpPr>
            <p:sp>
              <p:nvSpPr>
                <p:cNvPr id="7579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61"/>
                  <a:ext cx="2347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l" eaLnBrk="1" hangingPunct="1"/>
                  <a:endParaRPr lang="en-US" altLang="es-UY" sz="1000">
                    <a:cs typeface="Times New Roman" panose="02020603050405020304" pitchFamily="18" charset="0"/>
                  </a:endParaRPr>
                </a:p>
                <a:p>
                  <a:pPr algn="l"/>
                  <a:endParaRPr lang="en-US" altLang="es-UY"/>
                </a:p>
              </p:txBody>
            </p:sp>
            <p:sp>
              <p:nvSpPr>
                <p:cNvPr id="75800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61"/>
                  <a:ext cx="2433" cy="634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4" name="Group 13"/>
              <p:cNvGrpSpPr/>
              <p:nvPr/>
            </p:nvGrpSpPr>
            <p:grpSpPr bwMode="auto">
              <a:xfrm>
                <a:off x="2433" y="461"/>
                <a:ext cx="1634" cy="634"/>
                <a:chOff x="2433" y="461"/>
                <a:chExt cx="1634" cy="634"/>
              </a:xfrm>
            </p:grpSpPr>
            <p:sp>
              <p:nvSpPr>
                <p:cNvPr id="75797" name="Rectangle 14"/>
                <p:cNvSpPr>
                  <a:spLocks noChangeArrowheads="1"/>
                </p:cNvSpPr>
                <p:nvPr/>
              </p:nvSpPr>
              <p:spPr bwMode="auto">
                <a:xfrm>
                  <a:off x="2476" y="461"/>
                  <a:ext cx="1548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2200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REGULACIÓN “DURA”</a:t>
                  </a:r>
                  <a:endParaRPr lang="en-US" altLang="es-UY" sz="22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5798" name="Rectangle 15"/>
                <p:cNvSpPr>
                  <a:spLocks noChangeArrowheads="1"/>
                </p:cNvSpPr>
                <p:nvPr/>
              </p:nvSpPr>
              <p:spPr bwMode="auto">
                <a:xfrm>
                  <a:off x="2433" y="461"/>
                  <a:ext cx="1634" cy="634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5" name="Group 16"/>
              <p:cNvGrpSpPr/>
              <p:nvPr/>
            </p:nvGrpSpPr>
            <p:grpSpPr bwMode="auto">
              <a:xfrm>
                <a:off x="4067" y="461"/>
                <a:ext cx="1598" cy="634"/>
                <a:chOff x="4067" y="461"/>
                <a:chExt cx="1598" cy="634"/>
              </a:xfrm>
            </p:grpSpPr>
            <p:sp>
              <p:nvSpPr>
                <p:cNvPr id="75795" name="Rectangle 17"/>
                <p:cNvSpPr>
                  <a:spLocks noChangeArrowheads="1"/>
                </p:cNvSpPr>
                <p:nvPr/>
              </p:nvSpPr>
              <p:spPr bwMode="auto">
                <a:xfrm>
                  <a:off x="4110" y="461"/>
                  <a:ext cx="1512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2200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REGULACIÓN “BLANDA”</a:t>
                  </a:r>
                  <a:endParaRPr lang="en-US" altLang="es-UY" sz="2200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5796" name="Rectangle 18"/>
                <p:cNvSpPr>
                  <a:spLocks noChangeArrowheads="1"/>
                </p:cNvSpPr>
                <p:nvPr/>
              </p:nvSpPr>
              <p:spPr bwMode="auto">
                <a:xfrm>
                  <a:off x="4067" y="461"/>
                  <a:ext cx="1598" cy="634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6" name="Group 19"/>
              <p:cNvGrpSpPr/>
              <p:nvPr/>
            </p:nvGrpSpPr>
            <p:grpSpPr bwMode="auto">
              <a:xfrm>
                <a:off x="0" y="1095"/>
                <a:ext cx="2433" cy="2018"/>
                <a:chOff x="0" y="1095"/>
                <a:chExt cx="2433" cy="2018"/>
              </a:xfrm>
            </p:grpSpPr>
            <p:sp>
              <p:nvSpPr>
                <p:cNvPr id="75793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1095"/>
                  <a:ext cx="2347" cy="2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/>
                  <a:r>
                    <a:rPr lang="en-US" altLang="es-UY" sz="2200" b="1">
                      <a:cs typeface="Times New Roman" panose="02020603050405020304" pitchFamily="18" charset="0"/>
                    </a:rPr>
                    <a:t>INSTRUMENTOS</a:t>
                  </a:r>
                  <a:endParaRPr lang="en-US" altLang="es-UY" sz="2200" b="1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 Intensidad de inventivos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 Controles administrativos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PERFORMANCE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 Adaptación autónoma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 Adaptación cooperativa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en-US" altLang="es-UY" sz="2200" b="1">
                      <a:cs typeface="Times New Roman" panose="02020603050405020304" pitchFamily="18" charset="0"/>
                    </a:rPr>
                    <a:t>LEY CONTRACTUAL</a:t>
                  </a:r>
                  <a:endParaRPr lang="en-US" altLang="es-UY" sz="2200"/>
                </a:p>
              </p:txBody>
            </p:sp>
            <p:sp>
              <p:nvSpPr>
                <p:cNvPr id="75794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1095"/>
                  <a:ext cx="2433" cy="20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7" name="Group 22"/>
              <p:cNvGrpSpPr/>
              <p:nvPr/>
            </p:nvGrpSpPr>
            <p:grpSpPr bwMode="auto">
              <a:xfrm>
                <a:off x="2433" y="1095"/>
                <a:ext cx="1634" cy="2018"/>
                <a:chOff x="2433" y="1095"/>
                <a:chExt cx="1634" cy="2018"/>
              </a:xfrm>
            </p:grpSpPr>
            <p:sp>
              <p:nvSpPr>
                <p:cNvPr id="75791" name="Rectangle 23"/>
                <p:cNvSpPr>
                  <a:spLocks noChangeArrowheads="1"/>
                </p:cNvSpPr>
                <p:nvPr/>
              </p:nvSpPr>
              <p:spPr bwMode="auto">
                <a:xfrm>
                  <a:off x="2476" y="1095"/>
                  <a:ext cx="1548" cy="2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18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10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Débil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Fuerte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Débil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Fuerte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Débil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endParaRPr lang="en-US" altLang="es-UY" sz="2200"/>
                </a:p>
              </p:txBody>
            </p:sp>
            <p:sp>
              <p:nvSpPr>
                <p:cNvPr id="75792" name="Rectangle 24"/>
                <p:cNvSpPr>
                  <a:spLocks noChangeArrowheads="1"/>
                </p:cNvSpPr>
                <p:nvPr/>
              </p:nvSpPr>
              <p:spPr bwMode="auto">
                <a:xfrm>
                  <a:off x="2433" y="1095"/>
                  <a:ext cx="1634" cy="20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75788" name="Group 25"/>
              <p:cNvGrpSpPr/>
              <p:nvPr/>
            </p:nvGrpSpPr>
            <p:grpSpPr bwMode="auto">
              <a:xfrm>
                <a:off x="4067" y="1095"/>
                <a:ext cx="1598" cy="2018"/>
                <a:chOff x="4067" y="1095"/>
                <a:chExt cx="1598" cy="2018"/>
              </a:xfrm>
            </p:grpSpPr>
            <p:sp>
              <p:nvSpPr>
                <p:cNvPr id="75789" name="Rectangle 26"/>
                <p:cNvSpPr>
                  <a:spLocks noChangeArrowheads="1"/>
                </p:cNvSpPr>
                <p:nvPr/>
              </p:nvSpPr>
              <p:spPr bwMode="auto">
                <a:xfrm>
                  <a:off x="4110" y="1095"/>
                  <a:ext cx="1512" cy="2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18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10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Fuerte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Débil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Fuerte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Débil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 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r>
                    <a:rPr lang="en-US" altLang="es-UY" sz="2200" b="1">
                      <a:cs typeface="Times New Roman" panose="02020603050405020304" pitchFamily="18" charset="0"/>
                    </a:rPr>
                    <a:t>Fuerte</a:t>
                  </a:r>
                  <a:endParaRPr lang="en-US" altLang="es-UY" sz="2200">
                    <a:cs typeface="Times New Roman" panose="02020603050405020304" pitchFamily="18" charset="0"/>
                  </a:endParaRPr>
                </a:p>
                <a:p>
                  <a:endParaRPr lang="en-US" altLang="es-UY" sz="2200"/>
                </a:p>
              </p:txBody>
            </p:sp>
            <p:sp>
              <p:nvSpPr>
                <p:cNvPr id="75790" name="Rectangle 27"/>
                <p:cNvSpPr>
                  <a:spLocks noChangeArrowheads="1"/>
                </p:cNvSpPr>
                <p:nvPr/>
              </p:nvSpPr>
              <p:spPr bwMode="auto">
                <a:xfrm>
                  <a:off x="4067" y="1095"/>
                  <a:ext cx="1598" cy="20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</p:grpSp>
        <p:sp>
          <p:nvSpPr>
            <p:cNvPr id="75780" name="Rectangle 28"/>
            <p:cNvSpPr>
              <a:spLocks noChangeArrowheads="1"/>
            </p:cNvSpPr>
            <p:nvPr/>
          </p:nvSpPr>
          <p:spPr bwMode="auto">
            <a:xfrm>
              <a:off x="-3" y="-3"/>
              <a:ext cx="5671" cy="3119"/>
            </a:xfrm>
            <a:prstGeom prst="rect">
              <a:avLst/>
            </a:prstGeom>
            <a:noFill/>
            <a:ln w="28575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s-UY" altLang="es-UY"/>
            </a:p>
          </p:txBody>
        </p:sp>
      </p:grp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/>
          <p:nvPr/>
        </p:nvGrpSpPr>
        <p:grpSpPr bwMode="auto">
          <a:xfrm>
            <a:off x="3352800" y="5562600"/>
            <a:ext cx="2354263" cy="685800"/>
            <a:chOff x="1201" y="1473"/>
            <a:chExt cx="606" cy="423"/>
          </a:xfrm>
        </p:grpSpPr>
        <p:sp>
          <p:nvSpPr>
            <p:cNvPr id="77858" name="Oval 3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77859" name="Oval 4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CORTE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17765" name="Group 5"/>
          <p:cNvGrpSpPr/>
          <p:nvPr/>
        </p:nvGrpSpPr>
        <p:grpSpPr bwMode="auto">
          <a:xfrm>
            <a:off x="3352800" y="2743200"/>
            <a:ext cx="2438400" cy="914400"/>
            <a:chOff x="1201" y="1473"/>
            <a:chExt cx="606" cy="423"/>
          </a:xfrm>
        </p:grpSpPr>
        <p:sp>
          <p:nvSpPr>
            <p:cNvPr id="77856" name="Oval 6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77857" name="Oval 7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OPERADOR DE RED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17768" name="Group 8"/>
          <p:cNvGrpSpPr/>
          <p:nvPr/>
        </p:nvGrpSpPr>
        <p:grpSpPr bwMode="auto">
          <a:xfrm>
            <a:off x="3352800" y="4191000"/>
            <a:ext cx="2392363" cy="762000"/>
            <a:chOff x="1201" y="1473"/>
            <a:chExt cx="606" cy="423"/>
          </a:xfrm>
        </p:grpSpPr>
        <p:sp>
          <p:nvSpPr>
            <p:cNvPr id="77854" name="Oval 9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77855" name="Oval 10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76762F"/>
                </a:gs>
                <a:gs pos="50000">
                  <a:srgbClr val="FFFF66"/>
                </a:gs>
                <a:gs pos="100000">
                  <a:srgbClr val="76762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COMPETIDORES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17771" name="Group 11"/>
          <p:cNvGrpSpPr/>
          <p:nvPr/>
        </p:nvGrpSpPr>
        <p:grpSpPr bwMode="auto">
          <a:xfrm>
            <a:off x="3429000" y="1219200"/>
            <a:ext cx="2297113" cy="685800"/>
            <a:chOff x="1201" y="1473"/>
            <a:chExt cx="606" cy="423"/>
          </a:xfrm>
        </p:grpSpPr>
        <p:sp>
          <p:nvSpPr>
            <p:cNvPr id="77852" name="Oval 12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77853" name="Oval 13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99FF99"/>
                </a:gs>
                <a:gs pos="100000">
                  <a:srgbClr val="477647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REGULADOR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17774" name="Group 14"/>
          <p:cNvGrpSpPr/>
          <p:nvPr/>
        </p:nvGrpSpPr>
        <p:grpSpPr bwMode="auto">
          <a:xfrm>
            <a:off x="3276600" y="152400"/>
            <a:ext cx="2514600" cy="685800"/>
            <a:chOff x="1201" y="1473"/>
            <a:chExt cx="606" cy="423"/>
          </a:xfrm>
        </p:grpSpPr>
        <p:sp>
          <p:nvSpPr>
            <p:cNvPr id="77850" name="Oval 15"/>
            <p:cNvSpPr>
              <a:spLocks noChangeArrowheads="1"/>
            </p:cNvSpPr>
            <p:nvPr/>
          </p:nvSpPr>
          <p:spPr bwMode="auto">
            <a:xfrm>
              <a:off x="1215" y="1519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UY" altLang="es-UY" sz="1300" b="1"/>
            </a:p>
          </p:txBody>
        </p:sp>
        <p:sp>
          <p:nvSpPr>
            <p:cNvPr id="77851" name="Oval 16"/>
            <p:cNvSpPr>
              <a:spLocks noChangeArrowheads="1"/>
            </p:cNvSpPr>
            <p:nvPr/>
          </p:nvSpPr>
          <p:spPr bwMode="auto">
            <a:xfrm>
              <a:off x="1201" y="1473"/>
              <a:ext cx="592" cy="377"/>
            </a:xfrm>
            <a:prstGeom prst="ellipse">
              <a:avLst/>
            </a:prstGeom>
            <a:gradFill rotWithShape="0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6200" tIns="38100" rIns="76200" bIns="38100" anchor="ctr"/>
            <a:lstStyle>
              <a:lvl1pPr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5755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75755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s-UY" sz="1800" b="1">
                  <a:solidFill>
                    <a:schemeClr val="bg2"/>
                  </a:solidFill>
                </a:rPr>
                <a:t>SOCIEDAD</a:t>
              </a:r>
              <a:endParaRPr lang="en-US" altLang="es-UY" sz="1800" b="1">
                <a:solidFill>
                  <a:schemeClr val="bg2"/>
                </a:solidFill>
              </a:endParaRPr>
            </a:p>
          </p:txBody>
        </p:sp>
      </p:grpSp>
      <p:sp>
        <p:nvSpPr>
          <p:cNvPr id="117777" name="AutoShape 17"/>
          <p:cNvSpPr>
            <a:spLocks noChangeArrowheads="1"/>
          </p:cNvSpPr>
          <p:nvPr/>
        </p:nvSpPr>
        <p:spPr bwMode="auto">
          <a:xfrm rot="5401983">
            <a:off x="3600450" y="2190750"/>
            <a:ext cx="723900" cy="304800"/>
          </a:xfrm>
          <a:prstGeom prst="rightArrow">
            <a:avLst>
              <a:gd name="adj1" fmla="val 50000"/>
              <a:gd name="adj2" fmla="val 5937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78" name="AutoShape 18"/>
          <p:cNvSpPr>
            <a:spLocks noChangeArrowheads="1"/>
          </p:cNvSpPr>
          <p:nvPr/>
        </p:nvSpPr>
        <p:spPr bwMode="auto">
          <a:xfrm rot="5401983">
            <a:off x="4743450" y="2190750"/>
            <a:ext cx="723900" cy="304800"/>
          </a:xfrm>
          <a:prstGeom prst="rightArrow">
            <a:avLst>
              <a:gd name="adj1" fmla="val 50000"/>
              <a:gd name="adj2" fmla="val 5937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79" name="AutoShape 19"/>
          <p:cNvSpPr>
            <a:spLocks noChangeArrowheads="1"/>
          </p:cNvSpPr>
          <p:nvPr/>
        </p:nvSpPr>
        <p:spPr bwMode="auto">
          <a:xfrm rot="5401983">
            <a:off x="3790950" y="895350"/>
            <a:ext cx="342900" cy="3048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80" name="AutoShape 20"/>
          <p:cNvSpPr>
            <a:spLocks noChangeArrowheads="1"/>
          </p:cNvSpPr>
          <p:nvPr/>
        </p:nvSpPr>
        <p:spPr bwMode="auto">
          <a:xfrm rot="5401983">
            <a:off x="4953000" y="914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81" name="AutoShape 21"/>
          <p:cNvSpPr>
            <a:spLocks noChangeArrowheads="1"/>
          </p:cNvSpPr>
          <p:nvPr/>
        </p:nvSpPr>
        <p:spPr bwMode="auto">
          <a:xfrm rot="5401983">
            <a:off x="3712369" y="3752056"/>
            <a:ext cx="495300" cy="306388"/>
          </a:xfrm>
          <a:prstGeom prst="rightArrow">
            <a:avLst>
              <a:gd name="adj1" fmla="val 50000"/>
              <a:gd name="adj2" fmla="val 40414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82" name="AutoShape 22"/>
          <p:cNvSpPr>
            <a:spLocks noChangeArrowheads="1"/>
          </p:cNvSpPr>
          <p:nvPr/>
        </p:nvSpPr>
        <p:spPr bwMode="auto">
          <a:xfrm rot="5401983">
            <a:off x="4932363" y="3752850"/>
            <a:ext cx="495300" cy="304800"/>
          </a:xfrm>
          <a:prstGeom prst="rightArrow">
            <a:avLst>
              <a:gd name="adj1" fmla="val 50000"/>
              <a:gd name="adj2" fmla="val 4062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83" name="AutoShape 23"/>
          <p:cNvSpPr>
            <a:spLocks noChangeArrowheads="1"/>
          </p:cNvSpPr>
          <p:nvPr/>
        </p:nvSpPr>
        <p:spPr bwMode="auto">
          <a:xfrm rot="5401983">
            <a:off x="3676650" y="5086350"/>
            <a:ext cx="571500" cy="3048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17784" name="AutoShape 24"/>
          <p:cNvSpPr>
            <a:spLocks noChangeArrowheads="1"/>
          </p:cNvSpPr>
          <p:nvPr/>
        </p:nvSpPr>
        <p:spPr bwMode="auto">
          <a:xfrm rot="5401983">
            <a:off x="4895850" y="5086350"/>
            <a:ext cx="571500" cy="3048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3300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77839" name="Text Box 25"/>
          <p:cNvSpPr txBox="1">
            <a:spLocks noChangeArrowheads="1"/>
          </p:cNvSpPr>
          <p:nvPr/>
        </p:nvSpPr>
        <p:spPr bwMode="auto">
          <a:xfrm>
            <a:off x="168275" y="152400"/>
            <a:ext cx="310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>
                <a:solidFill>
                  <a:schemeClr val="tx2"/>
                </a:solidFill>
              </a:rPr>
              <a:t>REGULACIÓN DURA</a:t>
            </a:r>
            <a:endParaRPr lang="es-ES" altLang="es-UY">
              <a:solidFill>
                <a:schemeClr val="tx2"/>
              </a:solidFill>
            </a:endParaRPr>
          </a:p>
        </p:txBody>
      </p:sp>
      <p:sp>
        <p:nvSpPr>
          <p:cNvPr id="77840" name="Text Box 26"/>
          <p:cNvSpPr txBox="1">
            <a:spLocks noChangeArrowheads="1"/>
          </p:cNvSpPr>
          <p:nvPr/>
        </p:nvSpPr>
        <p:spPr bwMode="auto">
          <a:xfrm>
            <a:off x="5759450" y="152400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>
                <a:solidFill>
                  <a:schemeClr val="tx2"/>
                </a:solidFill>
              </a:rPr>
              <a:t>REGULACIÓN BLANDA</a:t>
            </a:r>
            <a:endParaRPr lang="es-ES" altLang="es-UY">
              <a:solidFill>
                <a:schemeClr val="tx2"/>
              </a:solidFill>
            </a:endParaRPr>
          </a:p>
        </p:txBody>
      </p:sp>
      <p:sp>
        <p:nvSpPr>
          <p:cNvPr id="77841" name="Text Box 27"/>
          <p:cNvSpPr txBox="1">
            <a:spLocks noChangeArrowheads="1"/>
          </p:cNvSpPr>
          <p:nvPr/>
        </p:nvSpPr>
        <p:spPr bwMode="auto">
          <a:xfrm>
            <a:off x="762000" y="803275"/>
            <a:ext cx="2189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Presupuesto alto</a:t>
            </a:r>
            <a:endParaRPr lang="es-ES" altLang="es-UY"/>
          </a:p>
        </p:txBody>
      </p:sp>
      <p:sp>
        <p:nvSpPr>
          <p:cNvPr id="77842" name="Text Box 28"/>
          <p:cNvSpPr txBox="1">
            <a:spLocks noChangeArrowheads="1"/>
          </p:cNvSpPr>
          <p:nvPr/>
        </p:nvSpPr>
        <p:spPr bwMode="auto">
          <a:xfrm>
            <a:off x="6276975" y="762000"/>
            <a:ext cx="2257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Presupuesto bajo</a:t>
            </a:r>
            <a:endParaRPr lang="es-ES" altLang="es-UY"/>
          </a:p>
        </p:txBody>
      </p:sp>
      <p:sp>
        <p:nvSpPr>
          <p:cNvPr id="77843" name="Text Box 29"/>
          <p:cNvSpPr txBox="1">
            <a:spLocks noChangeArrowheads="1"/>
          </p:cNvSpPr>
          <p:nvPr/>
        </p:nvSpPr>
        <p:spPr bwMode="auto">
          <a:xfrm>
            <a:off x="455613" y="1524000"/>
            <a:ext cx="27447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Una industria</a:t>
            </a:r>
            <a:endParaRPr lang="es-MX" altLang="es-UY"/>
          </a:p>
          <a:p>
            <a:pPr eaLnBrk="1" hangingPunct="1"/>
            <a:r>
              <a:rPr lang="es-MX" altLang="es-UY"/>
              <a:t>Mejor informado</a:t>
            </a:r>
            <a:endParaRPr lang="es-MX" altLang="es-UY"/>
          </a:p>
          <a:p>
            <a:pPr eaLnBrk="1" hangingPunct="1"/>
            <a:r>
              <a:rPr lang="es-MX" altLang="es-UY"/>
              <a:t>Agenda saliente</a:t>
            </a:r>
            <a:endParaRPr lang="es-MX" altLang="es-UY"/>
          </a:p>
          <a:p>
            <a:pPr eaLnBrk="1" hangingPunct="1"/>
            <a:r>
              <a:rPr lang="es-MX" altLang="es-UY"/>
              <a:t>Fija precio de acceso</a:t>
            </a:r>
            <a:endParaRPr lang="es-ES" altLang="es-UY"/>
          </a:p>
        </p:txBody>
      </p:sp>
      <p:sp>
        <p:nvSpPr>
          <p:cNvPr id="77844" name="Text Box 30"/>
          <p:cNvSpPr txBox="1">
            <a:spLocks noChangeArrowheads="1"/>
          </p:cNvSpPr>
          <p:nvPr/>
        </p:nvSpPr>
        <p:spPr bwMode="auto">
          <a:xfrm>
            <a:off x="6170613" y="1447800"/>
            <a:ext cx="25923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Varias industrias</a:t>
            </a:r>
            <a:endParaRPr lang="es-MX" altLang="es-UY"/>
          </a:p>
          <a:p>
            <a:pPr eaLnBrk="1" hangingPunct="1"/>
            <a:r>
              <a:rPr lang="es-MX" altLang="es-UY"/>
              <a:t>Peor informado</a:t>
            </a:r>
            <a:endParaRPr lang="es-MX" altLang="es-UY"/>
          </a:p>
          <a:p>
            <a:pPr eaLnBrk="1" hangingPunct="1"/>
            <a:r>
              <a:rPr lang="es-MX" altLang="es-UY"/>
              <a:t>Agenda no saliente</a:t>
            </a:r>
            <a:endParaRPr lang="es-MX" altLang="es-UY"/>
          </a:p>
          <a:p>
            <a:pPr eaLnBrk="1" hangingPunct="1"/>
            <a:r>
              <a:rPr lang="es-MX" altLang="es-UY"/>
              <a:t>Amenaza intervenir</a:t>
            </a:r>
            <a:endParaRPr lang="es-ES" altLang="es-UY"/>
          </a:p>
        </p:txBody>
      </p:sp>
      <p:sp>
        <p:nvSpPr>
          <p:cNvPr id="77845" name="Text Box 31"/>
          <p:cNvSpPr txBox="1">
            <a:spLocks noChangeArrowheads="1"/>
          </p:cNvSpPr>
          <p:nvPr/>
        </p:nvSpPr>
        <p:spPr bwMode="auto">
          <a:xfrm>
            <a:off x="838200" y="3546475"/>
            <a:ext cx="2181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Averso al riesgo</a:t>
            </a:r>
            <a:endParaRPr lang="es-MX" altLang="es-UY"/>
          </a:p>
          <a:p>
            <a:pPr eaLnBrk="1" hangingPunct="1"/>
            <a:r>
              <a:rPr lang="es-MX" altLang="es-UY"/>
              <a:t>Reporta costos</a:t>
            </a:r>
            <a:endParaRPr lang="es-ES" altLang="es-UY"/>
          </a:p>
        </p:txBody>
      </p:sp>
      <p:sp>
        <p:nvSpPr>
          <p:cNvPr id="77846" name="Text Box 32"/>
          <p:cNvSpPr txBox="1">
            <a:spLocks noChangeArrowheads="1"/>
          </p:cNvSpPr>
          <p:nvPr/>
        </p:nvSpPr>
        <p:spPr bwMode="auto">
          <a:xfrm>
            <a:off x="6073775" y="3505200"/>
            <a:ext cx="2744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Averso al riesgo</a:t>
            </a:r>
            <a:endParaRPr lang="es-MX" altLang="es-UY"/>
          </a:p>
          <a:p>
            <a:pPr eaLnBrk="1" hangingPunct="1"/>
            <a:r>
              <a:rPr lang="es-MX" altLang="es-UY"/>
              <a:t>Fija precio de acceso</a:t>
            </a:r>
            <a:endParaRPr lang="es-ES" altLang="es-UY"/>
          </a:p>
        </p:txBody>
      </p:sp>
      <p:sp>
        <p:nvSpPr>
          <p:cNvPr id="77847" name="Text Box 33"/>
          <p:cNvSpPr txBox="1">
            <a:spLocks noChangeArrowheads="1"/>
          </p:cNvSpPr>
          <p:nvPr/>
        </p:nvSpPr>
        <p:spPr bwMode="auto">
          <a:xfrm>
            <a:off x="914400" y="495300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Deciden litigio</a:t>
            </a:r>
            <a:endParaRPr lang="es-ES" altLang="es-UY"/>
          </a:p>
        </p:txBody>
      </p:sp>
      <p:sp>
        <p:nvSpPr>
          <p:cNvPr id="77848" name="Text Box 34"/>
          <p:cNvSpPr txBox="1">
            <a:spLocks noChangeArrowheads="1"/>
          </p:cNvSpPr>
          <p:nvPr/>
        </p:nvSpPr>
        <p:spPr bwMode="auto">
          <a:xfrm>
            <a:off x="3198813" y="6324600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Fija precio de acceso</a:t>
            </a:r>
            <a:endParaRPr lang="es-ES" altLang="es-UY"/>
          </a:p>
        </p:txBody>
      </p:sp>
      <p:sp>
        <p:nvSpPr>
          <p:cNvPr id="77849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200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/>
              <a:t>Deciden litigio</a:t>
            </a:r>
            <a:endParaRPr lang="es-ES" alt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9"/>
          <p:cNvSpPr>
            <a:spLocks noChangeArrowheads="1"/>
          </p:cNvSpPr>
          <p:nvPr/>
        </p:nvSpPr>
        <p:spPr bwMode="auto">
          <a:xfrm>
            <a:off x="990600" y="1922463"/>
            <a:ext cx="8077200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Acceso: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Precio = </a:t>
            </a:r>
            <a:r>
              <a:rPr lang="en-US" altLang="es-UY" sz="3200" i="1">
                <a:cs typeface="Times New Roman" panose="02020603050405020304" pitchFamily="18" charset="0"/>
              </a:rPr>
              <a:t>A</a:t>
            </a:r>
            <a:endParaRPr lang="en-US" altLang="es-UY" sz="3200" i="1">
              <a:cs typeface="Times New Roman" panose="02020603050405020304" pitchFamily="18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Costo marginal =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s-UY" sz="3200">
                <a:cs typeface="Times New Roman" panose="02020603050405020304" pitchFamily="18" charset="0"/>
              </a:rPr>
              <a:t>, con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s-UY" sz="3200">
                <a:cs typeface="Times New Roman" panose="02020603050405020304" pitchFamily="18" charset="0"/>
              </a:rPr>
              <a:t>),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s-UY" sz="3200">
                <a:cs typeface="Times New Roman" panose="02020603050405020304" pitchFamily="18" charset="0"/>
              </a:rPr>
              <a:t>)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l" eaLnBrk="1" hangingPunct="1">
              <a:buFontTx/>
              <a:buChar char="•"/>
            </a:pP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Actividades competitivas: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entrantes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/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Auditoría: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Costo =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Probabilidad =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altLang="es-UY" sz="3200">
                <a:cs typeface="Times New Roman" panose="02020603050405020304" pitchFamily="18" charset="0"/>
              </a:rPr>
              <a:t>(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8553" name="Text Box 1033"/>
          <p:cNvSpPr txBox="1">
            <a:spLocks noChangeArrowheads="1"/>
          </p:cNvSpPr>
          <p:nvPr/>
        </p:nvSpPr>
        <p:spPr bwMode="auto">
          <a:xfrm>
            <a:off x="533400" y="4572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MODELO BÁSICO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Elección del arreglo regulatorio óptimo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838200" y="2154238"/>
            <a:ext cx="77724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Litigio: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Costo =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, con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Corte fija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es-UY" sz="3200">
                <a:cs typeface="Times New Roman" panose="02020603050405020304" pitchFamily="18" charset="0"/>
              </a:rPr>
              <a:t>, con P(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altLang="es-UY" sz="3200">
                <a:cs typeface="Times New Roman" panose="02020603050405020304" pitchFamily="18" charset="0"/>
              </a:rPr>
              <a:t>)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Coeficiente de aversión al riesgo del monopolista: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Parámetro de preocupación distributiva: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</a:t>
            </a:r>
            <a:endParaRPr lang="en-US" altLang="es-UY" sz="3200">
              <a:cs typeface="Times New Roman" panose="02020603050405020304" pitchFamily="18" charset="0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MODELO BÁSICO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Elección del arreglo regulatorio óptimo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ChangeArrowheads="1"/>
          </p:cNvSpPr>
          <p:nvPr/>
        </p:nvSpPr>
        <p:spPr bwMode="auto">
          <a:xfrm>
            <a:off x="1143000" y="2154238"/>
            <a:ext cx="7467600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Agenda privada del regulador: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/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		 J(A,</a:t>
            </a:r>
            <a:r>
              <a:rPr lang="en-US" altLang="es-UY" sz="3200" i="1">
                <a:cs typeface="Times New Roman" panose="02020603050405020304" pitchFamily="18" charset="0"/>
              </a:rPr>
              <a:t>)</a:t>
            </a:r>
            <a:endParaRPr lang="en-US" altLang="es-UY" sz="3200" i="1"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Asignación presupuestal: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Costo social de recaudar fondos: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k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4695" name="Text Box 1031"/>
          <p:cNvSpPr txBox="1">
            <a:spLocks noChangeArrowheads="1"/>
          </p:cNvSpPr>
          <p:nvPr/>
        </p:nvSpPr>
        <p:spPr bwMode="auto">
          <a:xfrm>
            <a:off x="533400" y="4572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MODELO BÁSICO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Elección del arreglo regulatorio óptimo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533400" y="2154238"/>
            <a:ext cx="807720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Función de bienestar social: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Función objetivo del regulador: 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120900" y="3160713"/>
          <a:ext cx="51943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Equation" r:id="rId1" imgW="2705100" imgH="254000" progId="Equation.DSMT4">
                  <p:embed/>
                </p:oleObj>
              </mc:Choice>
              <mc:Fallback>
                <p:oleObj name="Equation" r:id="rId1" imgW="27051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3160713"/>
                        <a:ext cx="51943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762000" y="5159375"/>
          <a:ext cx="80010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Equation" r:id="rId3" imgW="3949700" imgH="254000" progId="Equation.DSMT4">
                  <p:embed/>
                </p:oleObj>
              </mc:Choice>
              <mc:Fallback>
                <p:oleObj name="Equation" r:id="rId3" imgW="39497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59375"/>
                        <a:ext cx="80010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MODELO BÁSICO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Elección del arreglo regulatorio óptimo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533400" y="2154238"/>
            <a:ext cx="80772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Revisión judicial si: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/>
            <a:endParaRPr lang="en-US" altLang="es-UY" sz="3200">
              <a:cs typeface="Times New Roman" panose="02020603050405020304" pitchFamily="18" charset="0"/>
            </a:endParaRPr>
          </a:p>
          <a:p>
            <a:pPr algn="l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Probabilidad de ir a la Corte:</a:t>
            </a:r>
            <a:r>
              <a:rPr lang="en-US" altLang="es-UY" sz="3200" i="1">
                <a:cs typeface="Times New Roman" panose="02020603050405020304" pitchFamily="18" charset="0"/>
              </a:rPr>
              <a:t>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(</a:t>
            </a:r>
            <a:r>
              <a:rPr lang="en-US" altLang="es-UY" sz="3200" i="1">
                <a:cs typeface="Times New Roman" panose="02020603050405020304" pitchFamily="18" charset="0"/>
              </a:rPr>
              <a:t>)</a:t>
            </a:r>
            <a:r>
              <a:rPr lang="es-ES" altLang="es-UY" sz="3200" i="1">
                <a:sym typeface="Symbol" panose="05050102010706020507" pitchFamily="18" charset="2"/>
              </a:rPr>
              <a:t> </a:t>
            </a:r>
            <a:endParaRPr lang="es-ES" altLang="es-UY" sz="3200" i="1">
              <a:sym typeface="Symbol" panose="05050102010706020507" pitchFamily="18" charset="2"/>
            </a:endParaRPr>
          </a:p>
        </p:txBody>
      </p:sp>
      <p:graphicFrame>
        <p:nvGraphicFramePr>
          <p:cNvPr id="82947" name="Object 6"/>
          <p:cNvGraphicFramePr>
            <a:graphicFrameLocks noChangeAspect="1"/>
          </p:cNvGraphicFramePr>
          <p:nvPr/>
        </p:nvGraphicFramePr>
        <p:xfrm>
          <a:off x="1600200" y="2898775"/>
          <a:ext cx="6248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Equation" r:id="rId1" imgW="2070100" imgH="431800" progId="Equation.DSMT4">
                  <p:embed/>
                </p:oleObj>
              </mc:Choice>
              <mc:Fallback>
                <p:oleObj name="Equation" r:id="rId1" imgW="20701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8775"/>
                        <a:ext cx="6248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MODELO BÁSICO</a:t>
            </a:r>
            <a:endParaRPr lang="es-MX" altLang="es-UY" sz="3600" b="1">
              <a:solidFill>
                <a:schemeClr val="tx2"/>
              </a:solidFill>
            </a:endParaRPr>
          </a:p>
          <a:p>
            <a:pPr eaLnBrk="1" hangingPunct="1"/>
            <a:r>
              <a:rPr lang="es-MX" altLang="es-UY" sz="3600" b="1">
                <a:solidFill>
                  <a:schemeClr val="tx2"/>
                </a:solidFill>
              </a:rPr>
              <a:t>Elección del arreglo regulatorio óptimo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85800" y="1435100"/>
            <a:ext cx="7924800" cy="501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¿En qué casos puede ser conveniente dejar que el monopolista fije el precio de acceso?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l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Gran asimetría informacional con el regulador: competidores mejor informados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l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Agenda privada del regulador excesivamente expropiatoria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Altos costos sociales de recaudar fondos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Altos costos sociales de litigar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Alto costo privado del regulador de ser llevado a corte</a:t>
            </a:r>
            <a:endParaRPr lang="en-US" altLang="es-UY" sz="3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657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3600" b="1">
                <a:solidFill>
                  <a:schemeClr val="tx2"/>
                </a:solidFill>
              </a:rPr>
              <a:t>PRINCIPALES RESULTADOS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395536" y="1556792"/>
                <a:ext cx="8431088" cy="48955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Primer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óptimo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</a:t>
                </a:r>
                <a:endParaRPr lang="en-US" altLang="es-UY" sz="16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óptima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=</m:t>
                    </m:r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𝑦</m:t>
                        </m:r>
                      </m:e>
                      <m:sup>
                        <m:r>
                          <a:rPr lang="es-UY" sz="3200" i="1"/>
                          <m:t>∗</m:t>
                        </m:r>
                      </m:sup>
                    </m:sSup>
                    <m:d>
                      <m:dPr>
                        <m:ctrlPr>
                          <a:rPr lang="es-UY" sz="3200" i="1"/>
                        </m:ctrlPr>
                      </m:dPr>
                      <m:e>
                        <m:sSub>
                          <m:sSubPr>
                            <m:ctrlPr>
                              <a:rPr lang="es-UY" sz="3200" i="1"/>
                            </m:ctrlPr>
                          </m:sSubPr>
                          <m:e>
                            <m:r>
                              <a:rPr lang="es-UY" sz="3200" i="1"/>
                              <m:t>𝜃</m:t>
                            </m:r>
                          </m:e>
                          <m:sub>
                            <m:r>
                              <a:rPr lang="es-UY" sz="3200" i="1"/>
                              <m:t>𝑡</m:t>
                            </m:r>
                          </m:sub>
                        </m:sSub>
                      </m:e>
                    </m:d>
                    <m:r>
                      <a:rPr lang="es-UY" sz="3200" i="1"/>
                      <m:t>=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𝜃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     ∀</m:t>
                    </m:r>
                    <m:r>
                      <a:rPr lang="es-UY" sz="3200" i="1"/>
                      <m:t>𝑡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Pérdidas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intertemporales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∗</m:t>
                        </m:r>
                      </m:sup>
                    </m:sSup>
                    <m:r>
                      <a:rPr lang="es-UY" sz="3200" i="1"/>
                      <m:t>=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sSubSup>
                          <m:sSubSupPr>
                            <m:ctrlPr>
                              <a:rPr lang="es-UY" sz="3200" i="1"/>
                            </m:ctrlPr>
                          </m:sSubSupPr>
                          <m:e>
                            <m:r>
                              <a:rPr lang="es-UY" sz="3200" i="1"/>
                              <m:t>𝑦</m:t>
                            </m:r>
                          </m:e>
                          <m:sub>
                            <m:r>
                              <a:rPr lang="es-UY" sz="3200" i="1"/>
                              <m:t>𝐵</m:t>
                            </m:r>
                          </m:sub>
                          <m:sup>
                            <m:r>
                              <a:rPr lang="es-UY" sz="3200" i="1"/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s-UY" sz="3200" i="1"/>
                          <m:t>1−</m:t>
                        </m:r>
                        <m:r>
                          <a:rPr lang="es-UY" sz="3200" i="1"/>
                          <m:t>𝛿</m:t>
                        </m:r>
                      </m:den>
                    </m:f>
                  </m:oMath>
                </a14:m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just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Flexibilidad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ante shocks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económicos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con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independencia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del shock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(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cooperación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) 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 </a:t>
                </a: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556792"/>
                <a:ext cx="8431088" cy="4895507"/>
              </a:xfrm>
              <a:prstGeom prst="rect">
                <a:avLst/>
              </a:prstGeom>
              <a:blipFill rotWithShape="1">
                <a:blip r:embed="rId1"/>
                <a:stretch>
                  <a:fillRect l="-1880" t="-1743" r="-1808" b="-31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Rectángulo"/>
              <p:cNvSpPr/>
              <p:nvPr/>
            </p:nvSpPr>
            <p:spPr>
              <a:xfrm>
                <a:off x="677416" y="2132856"/>
                <a:ext cx="8143056" cy="10974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400" b="1" i="1"/>
                        <m:t>𝑴𝒊𝒏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UY" sz="2400" b="1" i="1"/>
                          </m:ctrlPr>
                        </m:naryPr>
                        <m:sub>
                          <m:r>
                            <a:rPr lang="es-UY" sz="2400" b="1" i="1"/>
                            <m:t>𝒕</m:t>
                          </m:r>
                          <m:r>
                            <a:rPr lang="es-UY" sz="2400" b="1" i="1"/>
                            <m:t>=</m:t>
                          </m:r>
                          <m:r>
                            <a:rPr lang="es-UY" sz="2400" b="1" i="1"/>
                            <m:t>𝟎</m:t>
                          </m:r>
                        </m:sub>
                        <m:sup>
                          <m:r>
                            <a:rPr lang="es-UY" sz="2400" b="1" i="1"/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s-UY" sz="2400" b="1" i="1"/>
                              </m:ctrlPr>
                            </m:sSupPr>
                            <m:e>
                              <m:r>
                                <a:rPr lang="es-UY" sz="2400" b="1" i="1"/>
                                <m:t>𝜹</m:t>
                              </m:r>
                            </m:e>
                            <m:sup>
                              <m:r>
                                <a:rPr lang="es-UY" sz="2400" b="1" i="1"/>
                                <m:t>𝒕</m:t>
                              </m:r>
                            </m:sup>
                          </m:sSup>
                          <m:r>
                            <a:rPr lang="es-UY" sz="2400" b="1" i="1"/>
                            <m:t>𝑬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UY" sz="2400" b="1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𝑳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𝑨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sz="2400" b="1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  <m:r>
                                    <a:rPr lang="es-UY" sz="2400" b="1" i="1"/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sz="2400" b="1" i="1"/>
                                <m:t>+</m:t>
                              </m:r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𝑳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𝑩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sz="2400" b="1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  <m:r>
                                    <a:rPr lang="es-UY" sz="2400" b="1" i="1"/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s-UY" sz="2400" b="1" i="1"/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limLoc m:val="undOvr"/>
                          <m:ctrlPr>
                            <a:rPr lang="es-UY" sz="2400" b="1" i="1"/>
                          </m:ctrlPr>
                        </m:naryPr>
                        <m:sub>
                          <m:r>
                            <a:rPr lang="es-UY" sz="2400" b="1" i="1"/>
                            <m:t>𝒕</m:t>
                          </m:r>
                          <m:r>
                            <a:rPr lang="es-UY" sz="2400" b="1" i="1"/>
                            <m:t>=</m:t>
                          </m:r>
                          <m:r>
                            <a:rPr lang="es-UY" sz="2400" b="1" i="1"/>
                            <m:t>𝟎</m:t>
                          </m:r>
                        </m:sub>
                        <m:sup>
                          <m:r>
                            <a:rPr lang="es-UY" sz="2400" b="1" i="1"/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s-UY" sz="2400" b="1" i="1"/>
                              </m:ctrlPr>
                            </m:sSupPr>
                            <m:e>
                              <m:r>
                                <a:rPr lang="es-UY" sz="2400" b="1" i="1"/>
                                <m:t>𝜹</m:t>
                              </m:r>
                            </m:e>
                            <m:sup>
                              <m:r>
                                <a:rPr lang="es-UY" sz="2400" b="1" i="1"/>
                                <m:t>𝒕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UY" sz="2400" b="1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sz="2400" b="1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  <m:r>
                                    <a:rPr lang="es-UY" sz="2400" b="1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Y" sz="2400" b="1" i="1"/>
                                      </m:ctrlPr>
                                    </m:sSubPr>
                                    <m:e>
                                      <m:r>
                                        <a:rPr lang="es-UY" sz="2400" b="1" i="1"/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s-UY" sz="2400" b="1" i="1"/>
                                        <m:t>𝒕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sz="2400" b="1" i="1"/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UY" sz="2400" b="1" dirty="0"/>
              </a:p>
            </p:txBody>
          </p:sp>
        </mc:Choice>
        <mc:Fallback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16" y="2132856"/>
                <a:ext cx="8143056" cy="10974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Con regulación blanda, el monopolista será más cauto con: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</a:rPr>
              <a:t> un regulador menos comprometido con el régimen blando: mayor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just">
              <a:buFontTx/>
              <a:buChar char="•"/>
            </a:pP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cortes más eficientes: menor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s-UY" sz="3200" i="1">
                <a:cs typeface="Times New Roman" panose="02020603050405020304" pitchFamily="18" charset="0"/>
              </a:rPr>
              <a:t> </a:t>
            </a:r>
            <a:r>
              <a:rPr lang="en-US" altLang="es-UY" sz="3200">
                <a:cs typeface="Times New Roman" panose="02020603050405020304" pitchFamily="18" charset="0"/>
              </a:rPr>
              <a:t>y mayor</a:t>
            </a:r>
            <a:r>
              <a:rPr lang="en-US" altLang="es-UY" sz="3200" i="1">
                <a:cs typeface="Times New Roman" panose="02020603050405020304" pitchFamily="18" charset="0"/>
              </a:rPr>
              <a:t>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(</a:t>
            </a:r>
            <a:r>
              <a:rPr lang="en-US" altLang="es-UY" sz="3200" i="1" baseline="-30000">
                <a:cs typeface="Times New Roman" panose="02020603050405020304" pitchFamily="18" charset="0"/>
              </a:rPr>
              <a:t>L</a:t>
            </a: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mayor incertidumbre sobre las dicisiones judiciales: mayor 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es-UY" sz="3200" baseline="30000">
                <a:cs typeface="Times New Roman" panose="02020603050405020304" pitchFamily="18" charset="0"/>
              </a:rPr>
              <a:t>2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más aversión al riesgo: mayor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</a:t>
            </a:r>
            <a:endParaRPr lang="en-US" altLang="es-UY" sz="3200">
              <a:cs typeface="Times New Roman" panose="02020603050405020304" pitchFamily="18" charset="0"/>
            </a:endParaRPr>
          </a:p>
          <a:p>
            <a:pPr lvl="1" algn="just">
              <a:buFontTx/>
              <a:buChar char="•"/>
            </a:pPr>
            <a:r>
              <a:rPr lang="en-US" altLang="es-UY" sz="3200">
                <a:cs typeface="Times New Roman" panose="02020603050405020304" pitchFamily="18" charset="0"/>
                <a:sym typeface="Symbol" panose="05050102010706020507" pitchFamily="18" charset="2"/>
              </a:rPr>
              <a:t> mayor valuación de beneficios futuros: mayor</a:t>
            </a:r>
            <a:r>
              <a:rPr lang="en-US" altLang="es-UY" sz="3200" i="1">
                <a:cs typeface="Times New Roman" panose="02020603050405020304" pitchFamily="18" charset="0"/>
                <a:sym typeface="Symbol" panose="05050102010706020507" pitchFamily="18" charset="2"/>
              </a:rPr>
              <a:t> </a:t>
            </a:r>
            <a:endParaRPr lang="en-US" altLang="es-UY" sz="3200" i="1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657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3600" b="1">
                <a:solidFill>
                  <a:schemeClr val="tx2"/>
                </a:solidFill>
              </a:rPr>
              <a:t>PRINCIPALES RESULTADOS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/>
          <p:nvPr/>
        </p:nvGrpSpPr>
        <p:grpSpPr bwMode="auto">
          <a:xfrm>
            <a:off x="0" y="1295400"/>
            <a:ext cx="9144000" cy="5029200"/>
            <a:chOff x="-3" y="-3"/>
            <a:chExt cx="5232" cy="2430"/>
          </a:xfrm>
        </p:grpSpPr>
        <p:grpSp>
          <p:nvGrpSpPr>
            <p:cNvPr id="86023" name="Group 3"/>
            <p:cNvGrpSpPr/>
            <p:nvPr/>
          </p:nvGrpSpPr>
          <p:grpSpPr bwMode="auto">
            <a:xfrm>
              <a:off x="0" y="0"/>
              <a:ext cx="5226" cy="2424"/>
              <a:chOff x="0" y="0"/>
              <a:chExt cx="5226" cy="2424"/>
            </a:xfrm>
          </p:grpSpPr>
          <p:grpSp>
            <p:nvGrpSpPr>
              <p:cNvPr id="86025" name="Group 4"/>
              <p:cNvGrpSpPr/>
              <p:nvPr/>
            </p:nvGrpSpPr>
            <p:grpSpPr bwMode="auto">
              <a:xfrm>
                <a:off x="0" y="0"/>
                <a:ext cx="2426" cy="596"/>
                <a:chOff x="0" y="0"/>
                <a:chExt cx="2426" cy="596"/>
              </a:xfrm>
            </p:grpSpPr>
            <p:sp>
              <p:nvSpPr>
                <p:cNvPr id="86041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340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1000">
                      <a:cs typeface="Times New Roman" panose="02020603050405020304" pitchFamily="18" charset="0"/>
                    </a:rPr>
                    <a:t> </a:t>
                  </a:r>
                  <a:endParaRPr lang="en-US" altLang="es-UY" sz="1000">
                    <a:cs typeface="Times New Roman" panose="02020603050405020304" pitchFamily="18" charset="0"/>
                  </a:endParaRPr>
                </a:p>
                <a:p>
                  <a:endParaRPr lang="en-US" altLang="es-UY"/>
                </a:p>
              </p:txBody>
            </p:sp>
            <p:sp>
              <p:nvSpPr>
                <p:cNvPr id="86042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26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6026" name="Group 7"/>
              <p:cNvGrpSpPr/>
              <p:nvPr/>
            </p:nvGrpSpPr>
            <p:grpSpPr bwMode="auto">
              <a:xfrm>
                <a:off x="2426" y="0"/>
                <a:ext cx="1396" cy="596"/>
                <a:chOff x="2426" y="0"/>
                <a:chExt cx="1396" cy="596"/>
              </a:xfrm>
            </p:grpSpPr>
            <p:sp>
              <p:nvSpPr>
                <p:cNvPr id="86039" name="Rectangle 8"/>
                <p:cNvSpPr>
                  <a:spLocks noChangeArrowheads="1"/>
                </p:cNvSpPr>
                <p:nvPr/>
              </p:nvSpPr>
              <p:spPr bwMode="auto">
                <a:xfrm>
                  <a:off x="2469" y="0"/>
                  <a:ext cx="1310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REGULACIÓN “DURA”</a:t>
                  </a:r>
                  <a:endParaRPr lang="en-US" altLang="es-UY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6040" name="Rectangle 9"/>
                <p:cNvSpPr>
                  <a:spLocks noChangeArrowheads="1"/>
                </p:cNvSpPr>
                <p:nvPr/>
              </p:nvSpPr>
              <p:spPr bwMode="auto">
                <a:xfrm>
                  <a:off x="2426" y="0"/>
                  <a:ext cx="1396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6027" name="Group 10"/>
              <p:cNvGrpSpPr/>
              <p:nvPr/>
            </p:nvGrpSpPr>
            <p:grpSpPr bwMode="auto">
              <a:xfrm>
                <a:off x="3822" y="0"/>
                <a:ext cx="1404" cy="596"/>
                <a:chOff x="3822" y="0"/>
                <a:chExt cx="1404" cy="596"/>
              </a:xfrm>
            </p:grpSpPr>
            <p:sp>
              <p:nvSpPr>
                <p:cNvPr id="86037" name="Rectangle 11"/>
                <p:cNvSpPr>
                  <a:spLocks noChangeArrowheads="1"/>
                </p:cNvSpPr>
                <p:nvPr/>
              </p:nvSpPr>
              <p:spPr bwMode="auto">
                <a:xfrm>
                  <a:off x="3865" y="0"/>
                  <a:ext cx="131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b="1">
                      <a:solidFill>
                        <a:schemeClr val="tx2"/>
                      </a:solidFill>
                      <a:cs typeface="Times New Roman" panose="02020603050405020304" pitchFamily="18" charset="0"/>
                    </a:rPr>
                    <a:t>REGULACIÓN “BLANDA”</a:t>
                  </a:r>
                  <a:endParaRPr lang="en-US" altLang="es-UY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6038" name="Rectangle 12"/>
                <p:cNvSpPr>
                  <a:spLocks noChangeArrowheads="1"/>
                </p:cNvSpPr>
                <p:nvPr/>
              </p:nvSpPr>
              <p:spPr bwMode="auto">
                <a:xfrm>
                  <a:off x="3822" y="0"/>
                  <a:ext cx="1404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6028" name="Group 13"/>
              <p:cNvGrpSpPr/>
              <p:nvPr/>
            </p:nvGrpSpPr>
            <p:grpSpPr bwMode="auto">
              <a:xfrm>
                <a:off x="0" y="596"/>
                <a:ext cx="2426" cy="1828"/>
                <a:chOff x="0" y="596"/>
                <a:chExt cx="2426" cy="1828"/>
              </a:xfrm>
            </p:grpSpPr>
            <p:sp>
              <p:nvSpPr>
                <p:cNvPr id="86035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596"/>
                  <a:ext cx="2340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marL="342900" indent="-3429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lvl="1" algn="just" eaLnBrk="1" hangingPunct="1"/>
                  <a:r>
                    <a:rPr lang="en-US" altLang="es-UY">
                      <a:cs typeface="Times New Roman" panose="02020603050405020304" pitchFamily="18" charset="0"/>
                    </a:rPr>
                    <a:t>Preocupación distributiva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Eficiencia del sistema político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Eficiencia del sistema judicial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Asimetrías de información del regulador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Rentas monopólicas potenciales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8603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596"/>
                  <a:ext cx="2426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6029" name="Group 16"/>
              <p:cNvGrpSpPr/>
              <p:nvPr/>
            </p:nvGrpSpPr>
            <p:grpSpPr bwMode="auto">
              <a:xfrm>
                <a:off x="2426" y="596"/>
                <a:ext cx="1396" cy="1828"/>
                <a:chOff x="2426" y="596"/>
                <a:chExt cx="1396" cy="1828"/>
              </a:xfrm>
            </p:grpSpPr>
            <p:sp>
              <p:nvSpPr>
                <p:cNvPr id="86033" name="Rectangle 17"/>
                <p:cNvSpPr>
                  <a:spLocks noChangeArrowheads="1"/>
                </p:cNvSpPr>
                <p:nvPr/>
              </p:nvSpPr>
              <p:spPr bwMode="auto">
                <a:xfrm>
                  <a:off x="2469" y="596"/>
                  <a:ext cx="1310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s-UY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86034" name="Rectangle 18"/>
                <p:cNvSpPr>
                  <a:spLocks noChangeArrowheads="1"/>
                </p:cNvSpPr>
                <p:nvPr/>
              </p:nvSpPr>
              <p:spPr bwMode="auto">
                <a:xfrm>
                  <a:off x="2426" y="596"/>
                  <a:ext cx="1396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6030" name="Group 19"/>
              <p:cNvGrpSpPr/>
              <p:nvPr/>
            </p:nvGrpSpPr>
            <p:grpSpPr bwMode="auto">
              <a:xfrm>
                <a:off x="3822" y="596"/>
                <a:ext cx="1404" cy="1828"/>
                <a:chOff x="3822" y="596"/>
                <a:chExt cx="1404" cy="1828"/>
              </a:xfrm>
            </p:grpSpPr>
            <p:sp>
              <p:nvSpPr>
                <p:cNvPr id="86031" name="Rectangle 20"/>
                <p:cNvSpPr>
                  <a:spLocks noChangeArrowheads="1"/>
                </p:cNvSpPr>
                <p:nvPr/>
              </p:nvSpPr>
              <p:spPr bwMode="auto">
                <a:xfrm>
                  <a:off x="3865" y="596"/>
                  <a:ext cx="1318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s-UY" b="1">
                    <a:solidFill>
                      <a:schemeClr val="accent2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6032" name="Rectangle 21"/>
                <p:cNvSpPr>
                  <a:spLocks noChangeArrowheads="1"/>
                </p:cNvSpPr>
                <p:nvPr/>
              </p:nvSpPr>
              <p:spPr bwMode="auto">
                <a:xfrm>
                  <a:off x="3822" y="596"/>
                  <a:ext cx="1404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</p:grpSp>
        <p:sp>
          <p:nvSpPr>
            <p:cNvPr id="86024" name="Rectangle 22"/>
            <p:cNvSpPr>
              <a:spLocks noChangeArrowheads="1"/>
            </p:cNvSpPr>
            <p:nvPr/>
          </p:nvSpPr>
          <p:spPr bwMode="auto">
            <a:xfrm>
              <a:off x="-3" y="-3"/>
              <a:ext cx="5232" cy="2430"/>
            </a:xfrm>
            <a:prstGeom prst="rect">
              <a:avLst/>
            </a:prstGeom>
            <a:noFill/>
            <a:ln w="28575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s-UY" altLang="es-UY"/>
            </a:p>
          </p:txBody>
        </p:sp>
      </p:grp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76200" y="129540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l" eaLnBrk="1" hangingPunct="1"/>
            <a:r>
              <a:rPr lang="es-MX" altLang="es-UY" b="1">
                <a:solidFill>
                  <a:schemeClr val="tx2"/>
                </a:solidFill>
              </a:rPr>
              <a:t>FACTORES ECONÓMICOS E INSTITUCIONALES</a:t>
            </a:r>
            <a:endParaRPr lang="es-ES" altLang="es-UY" b="1">
              <a:solidFill>
                <a:schemeClr val="tx2"/>
              </a:solidFill>
            </a:endParaRP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4267200" y="2514600"/>
            <a:ext cx="2362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s-UY">
                <a:cs typeface="Times New Roman" panose="02020603050405020304" pitchFamily="18" charset="0"/>
              </a:rPr>
              <a:t>Desestímulo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Estímulo alto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Estímulo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Desestímulo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Neutro</a:t>
            </a:r>
            <a:endParaRPr lang="es-ES" altLang="es-UY">
              <a:cs typeface="Times New Roman" panose="02020603050405020304" pitchFamily="18" charset="0"/>
            </a:endParaRP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6781800" y="2514600"/>
            <a:ext cx="23622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s-UY">
                <a:cs typeface="Times New Roman" panose="02020603050405020304" pitchFamily="18" charset="0"/>
              </a:rPr>
              <a:t>Neutro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Neutro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Estímulo alto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Neutro</a:t>
            </a:r>
            <a:endParaRPr lang="en-US" altLang="es-UY">
              <a:cs typeface="Times New Roman" panose="02020603050405020304" pitchFamily="18" charset="0"/>
            </a:endParaRPr>
          </a:p>
          <a:p>
            <a:endParaRPr lang="en-US" altLang="es-UY">
              <a:cs typeface="Times New Roman" panose="02020603050405020304" pitchFamily="18" charset="0"/>
            </a:endParaRPr>
          </a:p>
          <a:p>
            <a:r>
              <a:rPr lang="en-US" altLang="es-UY">
                <a:cs typeface="Times New Roman" panose="02020603050405020304" pitchFamily="18" charset="0"/>
              </a:rPr>
              <a:t>Desestímulo</a:t>
            </a:r>
            <a:endParaRPr lang="es-ES" altLang="es-UY">
              <a:cs typeface="Times New Roman" panose="02020603050405020304" pitchFamily="18" charset="0"/>
            </a:endParaRPr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1600200" y="457200"/>
            <a:ext cx="657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3600" b="1">
                <a:solidFill>
                  <a:schemeClr val="tx2"/>
                </a:solidFill>
              </a:rPr>
              <a:t>PRINCIPALES RESULTADOS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/>
          <p:nvPr/>
        </p:nvGrpSpPr>
        <p:grpSpPr bwMode="auto">
          <a:xfrm>
            <a:off x="0" y="1143000"/>
            <a:ext cx="9144000" cy="5257800"/>
            <a:chOff x="-3" y="-3"/>
            <a:chExt cx="5232" cy="2430"/>
          </a:xfrm>
        </p:grpSpPr>
        <p:grpSp>
          <p:nvGrpSpPr>
            <p:cNvPr id="87045" name="Group 3"/>
            <p:cNvGrpSpPr/>
            <p:nvPr/>
          </p:nvGrpSpPr>
          <p:grpSpPr bwMode="auto">
            <a:xfrm>
              <a:off x="0" y="0"/>
              <a:ext cx="5226" cy="2424"/>
              <a:chOff x="0" y="0"/>
              <a:chExt cx="5226" cy="2424"/>
            </a:xfrm>
          </p:grpSpPr>
          <p:grpSp>
            <p:nvGrpSpPr>
              <p:cNvPr id="87047" name="Group 4"/>
              <p:cNvGrpSpPr/>
              <p:nvPr/>
            </p:nvGrpSpPr>
            <p:grpSpPr bwMode="auto">
              <a:xfrm>
                <a:off x="0" y="0"/>
                <a:ext cx="2426" cy="596"/>
                <a:chOff x="0" y="0"/>
                <a:chExt cx="2426" cy="596"/>
              </a:xfrm>
            </p:grpSpPr>
            <p:sp>
              <p:nvSpPr>
                <p:cNvPr id="87063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2340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sz="1000">
                      <a:cs typeface="Times New Roman" panose="02020603050405020304" pitchFamily="18" charset="0"/>
                    </a:rPr>
                    <a:t> </a:t>
                  </a:r>
                  <a:endParaRPr lang="en-US" altLang="es-UY" sz="1000">
                    <a:cs typeface="Times New Roman" panose="02020603050405020304" pitchFamily="18" charset="0"/>
                  </a:endParaRPr>
                </a:p>
                <a:p>
                  <a:endParaRPr lang="en-US" altLang="es-UY"/>
                </a:p>
              </p:txBody>
            </p:sp>
            <p:sp>
              <p:nvSpPr>
                <p:cNvPr id="87064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26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7048" name="Group 7"/>
              <p:cNvGrpSpPr/>
              <p:nvPr/>
            </p:nvGrpSpPr>
            <p:grpSpPr bwMode="auto">
              <a:xfrm>
                <a:off x="2426" y="0"/>
                <a:ext cx="1396" cy="596"/>
                <a:chOff x="2426" y="0"/>
                <a:chExt cx="1396" cy="596"/>
              </a:xfrm>
            </p:grpSpPr>
            <p:sp>
              <p:nvSpPr>
                <p:cNvPr id="87061" name="Rectangle 8"/>
                <p:cNvSpPr>
                  <a:spLocks noChangeArrowheads="1"/>
                </p:cNvSpPr>
                <p:nvPr/>
              </p:nvSpPr>
              <p:spPr bwMode="auto">
                <a:xfrm>
                  <a:off x="2469" y="0"/>
                  <a:ext cx="1310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b="1">
                      <a:solidFill>
                        <a:schemeClr val="tx2"/>
                      </a:solidFill>
                    </a:rPr>
                    <a:t>REGULACIÓN “DURA”</a:t>
                  </a:r>
                  <a:endParaRPr lang="en-US" altLang="es-UY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7062" name="Rectangle 9"/>
                <p:cNvSpPr>
                  <a:spLocks noChangeArrowheads="1"/>
                </p:cNvSpPr>
                <p:nvPr/>
              </p:nvSpPr>
              <p:spPr bwMode="auto">
                <a:xfrm>
                  <a:off x="2426" y="0"/>
                  <a:ext cx="1396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7049" name="Group 10"/>
              <p:cNvGrpSpPr/>
              <p:nvPr/>
            </p:nvGrpSpPr>
            <p:grpSpPr bwMode="auto">
              <a:xfrm>
                <a:off x="3822" y="0"/>
                <a:ext cx="1404" cy="596"/>
                <a:chOff x="3822" y="0"/>
                <a:chExt cx="1404" cy="596"/>
              </a:xfrm>
            </p:grpSpPr>
            <p:sp>
              <p:nvSpPr>
                <p:cNvPr id="87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865" y="0"/>
                  <a:ext cx="1318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s-UY" b="1">
                      <a:solidFill>
                        <a:schemeClr val="tx2"/>
                      </a:solidFill>
                    </a:rPr>
                    <a:t>REGULACIÓN</a:t>
                  </a:r>
                  <a:r>
                    <a:rPr lang="en-US" altLang="es-UY" b="1">
                      <a:cs typeface="Times New Roman" panose="02020603050405020304" pitchFamily="18" charset="0"/>
                    </a:rPr>
                    <a:t> </a:t>
                  </a:r>
                  <a:r>
                    <a:rPr lang="en-US" altLang="es-UY" b="1">
                      <a:solidFill>
                        <a:schemeClr val="tx2"/>
                      </a:solidFill>
                    </a:rPr>
                    <a:t>“BLANDA”</a:t>
                  </a:r>
                  <a:endParaRPr lang="en-US" altLang="es-UY" b="1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87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822" y="0"/>
                  <a:ext cx="1404" cy="596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7050" name="Group 13"/>
              <p:cNvGrpSpPr/>
              <p:nvPr/>
            </p:nvGrpSpPr>
            <p:grpSpPr bwMode="auto">
              <a:xfrm>
                <a:off x="0" y="596"/>
                <a:ext cx="2426" cy="1828"/>
                <a:chOff x="0" y="596"/>
                <a:chExt cx="2426" cy="1828"/>
              </a:xfrm>
            </p:grpSpPr>
            <p:sp>
              <p:nvSpPr>
                <p:cNvPr id="87057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596"/>
                  <a:ext cx="2340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marL="342900" indent="-3429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Costo social de recaudar fondos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Costo social de litigios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Posibilidad de realizar transferencias privadas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Aversión al riesgo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Asimetrías de información entre firmas</a:t>
                  </a:r>
                  <a:endParaRPr lang="en-US" altLang="es-UY">
                    <a:cs typeface="Times New Roman" panose="02020603050405020304" pitchFamily="18" charset="0"/>
                    <a:sym typeface="Symbol" panose="05050102010706020507" pitchFamily="18" charset="2"/>
                  </a:endParaRPr>
                </a:p>
                <a:p>
                  <a:pPr lvl="1" algn="just"/>
                  <a:r>
                    <a:rPr lang="en-US" altLang="es-UY"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Amenaza creíble de intervención</a:t>
                  </a:r>
                  <a:endParaRPr lang="en-US" altLang="es-UY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058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596"/>
                  <a:ext cx="2426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7051" name="Group 16"/>
              <p:cNvGrpSpPr/>
              <p:nvPr/>
            </p:nvGrpSpPr>
            <p:grpSpPr bwMode="auto">
              <a:xfrm>
                <a:off x="2426" y="596"/>
                <a:ext cx="1396" cy="1828"/>
                <a:chOff x="2426" y="596"/>
                <a:chExt cx="1396" cy="1828"/>
              </a:xfrm>
            </p:grpSpPr>
            <p:sp>
              <p:nvSpPr>
                <p:cNvPr id="87055" name="Rectangle 17"/>
                <p:cNvSpPr>
                  <a:spLocks noChangeArrowheads="1"/>
                </p:cNvSpPr>
                <p:nvPr/>
              </p:nvSpPr>
              <p:spPr bwMode="auto">
                <a:xfrm>
                  <a:off x="2469" y="596"/>
                  <a:ext cx="1310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s-UY" b="1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Desestímulo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Neutro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Neutro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Neutro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</a:t>
                  </a:r>
                  <a:endParaRPr lang="en-US" altLang="es-UY"/>
                </a:p>
              </p:txBody>
            </p:sp>
            <p:sp>
              <p:nvSpPr>
                <p:cNvPr id="87056" name="Rectangle 18"/>
                <p:cNvSpPr>
                  <a:spLocks noChangeArrowheads="1"/>
                </p:cNvSpPr>
                <p:nvPr/>
              </p:nvSpPr>
              <p:spPr bwMode="auto">
                <a:xfrm>
                  <a:off x="2426" y="596"/>
                  <a:ext cx="1396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  <p:grpSp>
            <p:nvGrpSpPr>
              <p:cNvPr id="87052" name="Group 19"/>
              <p:cNvGrpSpPr/>
              <p:nvPr/>
            </p:nvGrpSpPr>
            <p:grpSpPr bwMode="auto">
              <a:xfrm>
                <a:off x="3822" y="596"/>
                <a:ext cx="1404" cy="1828"/>
                <a:chOff x="3822" y="596"/>
                <a:chExt cx="1404" cy="1828"/>
              </a:xfrm>
            </p:grpSpPr>
            <p:sp>
              <p:nvSpPr>
                <p:cNvPr id="87053" name="Rectangle 20"/>
                <p:cNvSpPr>
                  <a:spLocks noChangeArrowheads="1"/>
                </p:cNvSpPr>
                <p:nvPr/>
              </p:nvSpPr>
              <p:spPr bwMode="auto">
                <a:xfrm>
                  <a:off x="3865" y="596"/>
                  <a:ext cx="1318" cy="1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s-UY" b="1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 alto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Desestímulo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Desestímulo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 alto 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 alto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  <a:p>
                  <a:endParaRPr lang="en-US" altLang="es-UY">
                    <a:cs typeface="Times New Roman" panose="02020603050405020304" pitchFamily="18" charset="0"/>
                  </a:endParaRPr>
                </a:p>
                <a:p>
                  <a:r>
                    <a:rPr lang="en-US" altLang="es-UY">
                      <a:cs typeface="Times New Roman" panose="02020603050405020304" pitchFamily="18" charset="0"/>
                    </a:rPr>
                    <a:t>Estímulo alto</a:t>
                  </a:r>
                  <a:endParaRPr lang="en-US" altLang="es-UY"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054" name="Rectangle 21"/>
                <p:cNvSpPr>
                  <a:spLocks noChangeArrowheads="1"/>
                </p:cNvSpPr>
                <p:nvPr/>
              </p:nvSpPr>
              <p:spPr bwMode="auto">
                <a:xfrm>
                  <a:off x="3822" y="596"/>
                  <a:ext cx="1404" cy="182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s-UY" altLang="es-UY"/>
                </a:p>
              </p:txBody>
            </p:sp>
          </p:grpSp>
        </p:grpSp>
        <p:sp>
          <p:nvSpPr>
            <p:cNvPr id="87046" name="Rectangle 22"/>
            <p:cNvSpPr>
              <a:spLocks noChangeArrowheads="1"/>
            </p:cNvSpPr>
            <p:nvPr/>
          </p:nvSpPr>
          <p:spPr bwMode="auto">
            <a:xfrm>
              <a:off x="-3" y="-3"/>
              <a:ext cx="5232" cy="2430"/>
            </a:xfrm>
            <a:prstGeom prst="rect">
              <a:avLst/>
            </a:prstGeom>
            <a:noFill/>
            <a:ln w="28575">
              <a:solidFill>
                <a:srgbClr val="A0A0A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s-UY" altLang="es-UY"/>
            </a:p>
          </p:txBody>
        </p:sp>
      </p:grp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76200" y="1174750"/>
            <a:ext cx="388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l" eaLnBrk="1" hangingPunct="1"/>
            <a:r>
              <a:rPr lang="es-MX" altLang="es-UY" b="1">
                <a:solidFill>
                  <a:schemeClr val="tx2"/>
                </a:solidFill>
              </a:rPr>
              <a:t>FACTORES</a:t>
            </a:r>
            <a:r>
              <a:rPr lang="es-MX" altLang="es-UY" b="1"/>
              <a:t> </a:t>
            </a:r>
            <a:r>
              <a:rPr lang="es-MX" altLang="es-UY" b="1">
                <a:solidFill>
                  <a:schemeClr val="tx2"/>
                </a:solidFill>
              </a:rPr>
              <a:t>ECONÓMICOS</a:t>
            </a:r>
            <a:r>
              <a:rPr lang="es-MX" altLang="es-UY" b="1"/>
              <a:t> </a:t>
            </a:r>
            <a:r>
              <a:rPr lang="es-MX" altLang="es-UY" b="1">
                <a:solidFill>
                  <a:schemeClr val="tx2"/>
                </a:solidFill>
              </a:rPr>
              <a:t>E</a:t>
            </a:r>
            <a:r>
              <a:rPr lang="es-MX" altLang="es-UY" b="1"/>
              <a:t> </a:t>
            </a:r>
            <a:r>
              <a:rPr lang="es-MX" altLang="es-UY" b="1">
                <a:solidFill>
                  <a:schemeClr val="tx2"/>
                </a:solidFill>
              </a:rPr>
              <a:t>INSTITUCIONALES</a:t>
            </a:r>
            <a:endParaRPr lang="es-ES" altLang="es-UY" b="1">
              <a:solidFill>
                <a:schemeClr val="tx2"/>
              </a:solidFill>
            </a:endParaRP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1600200" y="304800"/>
            <a:ext cx="657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3600" b="1">
                <a:solidFill>
                  <a:schemeClr val="tx2"/>
                </a:solidFill>
              </a:rPr>
              <a:t>PRINCIPALES RESULTADOS</a:t>
            </a:r>
            <a:endParaRPr lang="es-ES" altLang="es-UY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362200"/>
          </a:xfrm>
        </p:spPr>
        <p:txBody>
          <a:bodyPr/>
          <a:lstStyle/>
          <a:p>
            <a:pPr eaLnBrk="1" hangingPunct="1"/>
            <a:r>
              <a:rPr lang="es-MX" altLang="es-UY" sz="4000" b="1" smtClean="0"/>
              <a:t>EL MARCO</a:t>
            </a:r>
            <a:r>
              <a:rPr lang="es-MX" altLang="es-UY" sz="4000" b="1" smtClean="0">
                <a:cs typeface="Times New Roman" panose="02020603050405020304" pitchFamily="18" charset="0"/>
              </a:rPr>
              <a:t> INSTITUCIONAL</a:t>
            </a:r>
            <a:br>
              <a:rPr lang="es-ES" altLang="es-UY" sz="4000" b="1" smtClean="0"/>
            </a:br>
            <a:r>
              <a:rPr lang="es-ES" altLang="es-UY" sz="4000" b="1" smtClean="0"/>
              <a:t>Y LAS POLÍTICAS PÚBLICAS</a:t>
            </a:r>
            <a:endParaRPr lang="es-ES" altLang="es-UY" sz="4000" b="1" smtClean="0"/>
          </a:p>
        </p:txBody>
      </p:sp>
      <p:sp>
        <p:nvSpPr>
          <p:cNvPr id="8806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461392" y="1778210"/>
                <a:ext cx="8431088" cy="467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Equilibrio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Nash de un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período</a:t>
                </a:r>
                <a:r>
                  <a:rPr lang="en-US" altLang="es-UY" sz="3200" dirty="0">
                    <a:solidFill>
                      <a:srgbClr val="FFFFCC"/>
                    </a:solidFill>
                    <a:cs typeface="Times New Roman" pitchFamily="18" charset="0"/>
                  </a:rPr>
                  <a:t> (no </a:t>
                </a:r>
                <a:r>
                  <a:rPr lang="en-US" altLang="es-UY" sz="3200" dirty="0" err="1">
                    <a:solidFill>
                      <a:srgbClr val="FFFFCC"/>
                    </a:solidFill>
                    <a:cs typeface="Times New Roman" pitchFamily="18" charset="0"/>
                  </a:rPr>
                  <a:t>cooperativo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): </a:t>
                </a:r>
                <a:r>
                  <a:rPr lang="es-UY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=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s-UY" sz="3200" i="1"/>
                            </m:ctrlPr>
                          </m:sSubPr>
                          <m:e>
                            <m:r>
                              <a:rPr lang="es-UY" sz="3200" i="1"/>
                              <m:t>𝜇</m:t>
                            </m:r>
                          </m:e>
                          <m:sub>
                            <m:r>
                              <a:rPr lang="es-UY" sz="3200" i="1"/>
                              <m:t>𝑡</m:t>
                            </m:r>
                          </m:sub>
                        </m:sSub>
                      </m:sub>
                    </m:sSub>
                    <m:r>
                      <a:rPr lang="es-UY" sz="3200" i="1"/>
                      <m:t>+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𝜃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Juego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repetido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al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infinito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=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s-UY" sz="3200" i="1"/>
                            </m:ctrlPr>
                          </m:sSubPr>
                          <m:e>
                            <m:r>
                              <a:rPr lang="es-UY" sz="3200" i="1"/>
                              <m:t>𝜇</m:t>
                            </m:r>
                          </m:e>
                          <m:sub>
                            <m:r>
                              <a:rPr lang="es-UY" sz="3200" i="1"/>
                              <m:t>𝑡</m:t>
                            </m:r>
                          </m:sub>
                        </m:sSub>
                      </m:sub>
                    </m:sSub>
                    <m:r>
                      <a:rPr lang="es-UY" sz="3200" i="1"/>
                      <m:t>+</m:t>
                    </m:r>
                    <m:sSub>
                      <m:sSubPr>
                        <m:ctrlPr>
                          <a:rPr lang="es-UY" sz="3200" i="1"/>
                        </m:ctrlPr>
                      </m:sSubPr>
                      <m:e>
                        <m:r>
                          <a:rPr lang="es-UY" sz="3200" i="1"/>
                          <m:t>𝜃</m:t>
                        </m:r>
                      </m:e>
                      <m:sub>
                        <m:r>
                          <a:rPr lang="es-UY" sz="3200" i="1"/>
                          <m:t>𝑡</m:t>
                        </m:r>
                      </m:sub>
                    </m:sSub>
                    <m:r>
                      <a:rPr lang="es-UY" sz="3200" i="1"/>
                      <m:t>     ∀</m:t>
                    </m:r>
                    <m:r>
                      <a:rPr lang="es-UY" sz="3200" i="1"/>
                      <m:t>𝑡</m:t>
                    </m:r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Pérdidas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interteporales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</a:t>
                </a: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𝑁</m:t>
                        </m:r>
                      </m:sup>
                    </m:sSup>
                    <m:r>
                      <a:rPr lang="es-UY" sz="3200" i="1"/>
                      <m:t>=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r>
                          <a:rPr lang="es-UY" sz="3200" i="1"/>
                          <m:t>1</m:t>
                        </m:r>
                      </m:num>
                      <m:den>
                        <m:r>
                          <a:rPr lang="es-UY" sz="3200" i="1"/>
                          <m:t>2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s-UY" sz="3200" i="1"/>
                        </m:ctrlPr>
                      </m:dPr>
                      <m:e>
                        <m:r>
                          <a:rPr lang="es-UY" sz="3200" i="1"/>
                          <m:t>0+</m:t>
                        </m:r>
                        <m:sSup>
                          <m:sSupPr>
                            <m:ctrlPr>
                              <a:rPr lang="es-UY" sz="32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es-UY" sz="3200" i="1"/>
                                </m:ctrlPr>
                              </m:dPr>
                              <m:e>
                                <m:r>
                                  <a:rPr lang="es-UY" sz="3200" i="1"/>
                                  <m:t>2</m:t>
                                </m:r>
                                <m:sSub>
                                  <m:sSubPr>
                                    <m:ctrlPr>
                                      <a:rPr lang="es-UY" sz="3200" i="1"/>
                                    </m:ctrlPr>
                                  </m:sSubPr>
                                  <m:e>
                                    <m:r>
                                      <a:rPr lang="es-UY" sz="3200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sz="3200" i="1"/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s-UY" sz="3200" i="1"/>
                              <m:t>2</m:t>
                            </m:r>
                          </m:sup>
                        </m:sSup>
                      </m:e>
                    </m:d>
                    <m:r>
                      <a:rPr lang="es-UY" sz="3200" i="1"/>
                      <m:t>+</m:t>
                    </m:r>
                    <m:r>
                      <a:rPr lang="es-UY" sz="3200" i="1"/>
                      <m:t>𝛿</m:t>
                    </m:r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𝑁</m:t>
                        </m:r>
                      </m:sup>
                    </m:sSup>
                    <m:r>
                      <a:rPr lang="es-UY" sz="3200" i="1"/>
                      <m:t>=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r>
                          <a:rPr lang="es-UY" sz="3200" i="1"/>
                          <m:t>2</m:t>
                        </m:r>
                        <m:sSubSup>
                          <m:sSubSupPr>
                            <m:ctrlPr>
                              <a:rPr lang="es-UY" sz="3200" i="1"/>
                            </m:ctrlPr>
                          </m:sSubSupPr>
                          <m:e>
                            <m:r>
                              <a:rPr lang="es-UY" sz="3200" i="1"/>
                              <m:t>𝑦</m:t>
                            </m:r>
                          </m:e>
                          <m:sub>
                            <m:r>
                              <a:rPr lang="es-UY" sz="3200" i="1"/>
                              <m:t>𝐵</m:t>
                            </m:r>
                          </m:sub>
                          <m:sup>
                            <m:r>
                              <a:rPr lang="es-UY" sz="3200" i="1"/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s-UY" sz="3200" i="1"/>
                          <m:t>1−</m:t>
                        </m:r>
                        <m:r>
                          <a:rPr lang="es-UY" sz="3200" i="1"/>
                          <m:t>𝛿</m:t>
                        </m:r>
                      </m:den>
                    </m:f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s-UY" sz="3200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s-UY" sz="32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marL="457200" indent="-457200"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es-UY" sz="3200" dirty="0" err="1">
                    <a:solidFill>
                      <a:srgbClr val="FFFFCC"/>
                    </a:solidFill>
                    <a:cs typeface="Times New Roman" pitchFamily="18" charset="0"/>
                  </a:rPr>
                  <a:t>Polí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ticas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volátiles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derivadas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shocks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políticos</a:t>
                </a: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392" y="1778210"/>
                <a:ext cx="8431088" cy="4675126"/>
              </a:xfrm>
              <a:prstGeom prst="rect">
                <a:avLst/>
              </a:prstGeom>
              <a:blipFill rotWithShape="1">
                <a:blip r:embed="rId1"/>
                <a:stretch>
                  <a:fillRect l="-1446" t="-1825" r="-1952" b="-32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3970" name="Rectangle 2"/>
              <p:cNvSpPr>
                <a:spLocks noChangeArrowheads="1"/>
              </p:cNvSpPr>
              <p:nvPr/>
            </p:nvSpPr>
            <p:spPr bwMode="auto">
              <a:xfrm>
                <a:off x="323528" y="1556792"/>
                <a:ext cx="8568952" cy="5015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Búsqueda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cooperación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con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estrategia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gatillo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amenaza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no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cooperar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para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adelante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3200" dirty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endParaRPr lang="en-US" altLang="es-UY" sz="16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Pérdida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esperada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cooperar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s-UY" sz="3200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s-UY" sz="32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s-UY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UY" sz="3200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s-UY" sz="32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s-UY" sz="3200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s-UY" sz="3200" i="1">
                                <a:latin typeface="Cambria Math"/>
                              </a:rPr>
                              <m:t>𝐵</m:t>
                            </m:r>
                          </m:sub>
                          <m:sup>
                            <m:r>
                              <a:rPr lang="es-UY" sz="32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s-UY" sz="3200" i="1">
                            <a:latin typeface="Cambria Math"/>
                          </a:rPr>
                          <m:t>1−</m:t>
                        </m:r>
                        <m:r>
                          <a:rPr lang="es-UY" sz="3200" i="1">
                            <a:latin typeface="Cambria Math"/>
                          </a:rPr>
                          <m:t>𝛿</m:t>
                        </m:r>
                      </m:den>
                    </m:f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(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óptimo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)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Pérdida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de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desviarse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𝐷</m:t>
                        </m:r>
                      </m:sup>
                    </m:sSup>
                    <m:r>
                      <a:rPr lang="es-UY" sz="3200" i="1"/>
                      <m:t>=0+</m:t>
                    </m:r>
                    <m:r>
                      <a:rPr lang="es-UY" sz="3200" i="1"/>
                      <m:t>𝛿</m:t>
                    </m:r>
                    <m:sSup>
                      <m:sSupPr>
                        <m:ctrlPr>
                          <a:rPr lang="es-UY" sz="3200" i="1"/>
                        </m:ctrlPr>
                      </m:sSupPr>
                      <m:e>
                        <m:r>
                          <a:rPr lang="es-UY" sz="3200" i="1"/>
                          <m:t>𝑉</m:t>
                        </m:r>
                      </m:e>
                      <m:sup>
                        <m:r>
                          <a:rPr lang="es-UY" sz="3200" i="1"/>
                          <m:t>𝑁</m:t>
                        </m:r>
                      </m:sup>
                    </m:sSup>
                    <m:r>
                      <a:rPr lang="es-UY" sz="3200" i="1"/>
                      <m:t>=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r>
                          <a:rPr lang="es-UY" sz="3200" i="1"/>
                          <m:t>𝛿</m:t>
                        </m:r>
                      </m:num>
                      <m:den>
                        <m:r>
                          <a:rPr lang="es-UY" sz="3200" i="1"/>
                          <m:t>1−</m:t>
                        </m:r>
                        <m:r>
                          <a:rPr lang="es-UY" sz="3200" i="1"/>
                          <m:t>𝛿</m:t>
                        </m:r>
                      </m:den>
                    </m:f>
                    <m:r>
                      <a:rPr lang="es-UY" sz="3200" i="1"/>
                      <m:t>2</m:t>
                    </m:r>
                    <m:sSubSup>
                      <m:sSubSupPr>
                        <m:ctrlPr>
                          <a:rPr lang="es-UY" sz="3200" i="1"/>
                        </m:ctrlPr>
                      </m:sSubSupPr>
                      <m:e>
                        <m:r>
                          <a:rPr lang="es-UY" sz="3200" i="1"/>
                          <m:t>𝑦</m:t>
                        </m:r>
                      </m:e>
                      <m:sub>
                        <m:r>
                          <a:rPr lang="es-UY" sz="3200" i="1"/>
                          <m:t>𝐵</m:t>
                        </m:r>
                      </m:sub>
                      <m:sup>
                        <m:r>
                          <a:rPr lang="es-UY" sz="3200" i="1"/>
                          <m:t>2</m:t>
                        </m:r>
                      </m:sup>
                    </m:sSubSup>
                  </m:oMath>
                </a14:m>
                <a:endParaRPr lang="en-US" altLang="es-UY" sz="3200" dirty="0" smtClean="0">
                  <a:solidFill>
                    <a:srgbClr val="FFFFCC"/>
                  </a:solidFill>
                  <a:cs typeface="Times New Roman" pitchFamily="18" charset="0"/>
                </a:endParaRP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altLang="es-UY" sz="3200" dirty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Cooperación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si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UY" sz="3200" i="1"/>
                      <m:t>𝛿</m:t>
                    </m:r>
                    <m:r>
                      <a:rPr lang="es-UY" sz="3200" i="1"/>
                      <m:t>≥</m:t>
                    </m:r>
                    <m:f>
                      <m:fPr>
                        <m:ctrlPr>
                          <a:rPr lang="es-UY" sz="3200" i="1"/>
                        </m:ctrlPr>
                      </m:fPr>
                      <m:num>
                        <m:r>
                          <a:rPr lang="es-UY" sz="3200" i="1"/>
                          <m:t>1</m:t>
                        </m:r>
                      </m:num>
                      <m:den>
                        <m:r>
                          <a:rPr lang="es-UY" sz="3200" i="1"/>
                          <m:t>2</m:t>
                        </m:r>
                      </m:den>
                    </m:f>
                  </m:oMath>
                </a14:m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(</a:t>
                </a:r>
                <a:r>
                  <a:rPr lang="en-US" altLang="es-UY" sz="3200" dirty="0" err="1" smtClean="0">
                    <a:solidFill>
                      <a:srgbClr val="FFFFCC"/>
                    </a:solidFill>
                    <a:cs typeface="Times New Roman" pitchFamily="18" charset="0"/>
                  </a:rPr>
                  <a:t>horizontes</a:t>
                </a:r>
                <a:r>
                  <a:rPr lang="en-US" altLang="es-UY" sz="3200" dirty="0" smtClean="0">
                    <a:solidFill>
                      <a:srgbClr val="FFFFCC"/>
                    </a:solidFill>
                    <a:cs typeface="Times New Roman" pitchFamily="18" charset="0"/>
                  </a:rPr>
                  <a:t> largos)</a:t>
                </a:r>
              </a:p>
            </p:txBody>
          </p:sp>
        </mc:Choice>
        <mc:Fallback>
          <p:sp>
            <p:nvSpPr>
              <p:cNvPr id="8397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1556792"/>
                <a:ext cx="8568952" cy="5015797"/>
              </a:xfrm>
              <a:prstGeom prst="rect">
                <a:avLst/>
              </a:prstGeom>
              <a:blipFill rotWithShape="1">
                <a:blip r:embed="rId1"/>
                <a:stretch>
                  <a:fillRect l="-1067" t="-1701" r="-1351" b="-7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685800" y="332656"/>
            <a:ext cx="8062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UY" sz="3600" b="1" dirty="0" smtClean="0">
                <a:solidFill>
                  <a:srgbClr val="FFCC00"/>
                </a:solidFill>
              </a:rPr>
              <a:t>COOPERACIÓN Y POLÍTICAS PÚBLICAS: SPILLER Y TOMMASI</a:t>
            </a:r>
            <a:endParaRPr lang="es-ES" altLang="es-UY" sz="3600" b="1" dirty="0">
              <a:solidFill>
                <a:srgbClr val="FF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Rectángulo"/>
              <p:cNvSpPr/>
              <p:nvPr/>
            </p:nvSpPr>
            <p:spPr>
              <a:xfrm>
                <a:off x="2987824" y="2708920"/>
                <a:ext cx="2880320" cy="516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sz="2400" b="1" i="1"/>
                          </m:ctrlPr>
                        </m:sSubSupPr>
                        <m:e>
                          <m:r>
                            <a:rPr lang="es-UY" sz="2400" b="1" i="1"/>
                            <m:t>𝒚</m:t>
                          </m:r>
                        </m:e>
                        <m:sub>
                          <m:r>
                            <a:rPr lang="es-UY" sz="2400" b="1" i="1"/>
                            <m:t>𝟏</m:t>
                          </m:r>
                        </m:sub>
                        <m:sup>
                          <m:r>
                            <a:rPr lang="es-UY" sz="2400" b="1" i="1"/>
                            <m:t>𝒊</m:t>
                          </m:r>
                        </m:sup>
                      </m:sSubSup>
                      <m:r>
                        <a:rPr lang="es-UY" sz="2400" b="1" i="1"/>
                        <m:t>=</m:t>
                      </m:r>
                      <m:sSup>
                        <m:sSupPr>
                          <m:ctrlPr>
                            <a:rPr lang="es-UY" sz="2400" b="1" i="1"/>
                          </m:ctrlPr>
                        </m:sSupPr>
                        <m:e>
                          <m:r>
                            <a:rPr lang="es-UY" sz="2400" b="1" i="1"/>
                            <m:t>𝒚</m:t>
                          </m:r>
                        </m:e>
                        <m:sup>
                          <m:r>
                            <a:rPr lang="es-UY" sz="2400" b="1" i="1"/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s-UY" sz="2400" b="1" i="1"/>
                          </m:ctrlPr>
                        </m:dPr>
                        <m:e>
                          <m:sSub>
                            <m:sSubPr>
                              <m:ctrlPr>
                                <a:rPr lang="es-UY" sz="2400" b="1" i="1"/>
                              </m:ctrlPr>
                            </m:sSubPr>
                            <m:e>
                              <m:r>
                                <a:rPr lang="es-UY" sz="2400" b="1" i="1"/>
                                <m:t>𝜽</m:t>
                              </m:r>
                            </m:e>
                            <m:sub>
                              <m:r>
                                <a:rPr lang="es-UY" sz="2400" b="1" i="1"/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s-UY" sz="2400" b="1" i="1"/>
                        <m:t>=</m:t>
                      </m:r>
                      <m:sSub>
                        <m:sSubPr>
                          <m:ctrlPr>
                            <a:rPr lang="es-UY" sz="2400" b="1" i="1"/>
                          </m:ctrlPr>
                        </m:sSubPr>
                        <m:e>
                          <m:r>
                            <a:rPr lang="es-UY" sz="2400" b="1" i="1"/>
                            <m:t>𝜽</m:t>
                          </m:r>
                        </m:e>
                        <m:sub>
                          <m:r>
                            <a:rPr lang="es-UY" sz="2400" b="1" i="1"/>
                            <m:t>𝟏</m:t>
                          </m:r>
                        </m:sub>
                      </m:sSub>
                    </m:oMath>
                  </m:oMathPara>
                </a14:m>
                <a:endParaRPr lang="es-UY" sz="2400" b="1" dirty="0"/>
              </a:p>
            </p:txBody>
          </p:sp>
        </mc:Choice>
        <mc:Fallback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708920"/>
                <a:ext cx="2880320" cy="5164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1403648" y="3364551"/>
                <a:ext cx="5961543" cy="916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sz="2400" b="1" i="1"/>
                          </m:ctrlPr>
                        </m:sSubSupPr>
                        <m:e>
                          <m:r>
                            <a:rPr lang="es-UY" sz="2400" b="1" i="1"/>
                            <m:t>𝒚</m:t>
                          </m:r>
                        </m:e>
                        <m:sub>
                          <m:r>
                            <a:rPr lang="es-UY" sz="2400" b="1" i="1"/>
                            <m:t>𝒕</m:t>
                          </m:r>
                        </m:sub>
                        <m:sup>
                          <m:r>
                            <a:rPr lang="es-UY" sz="2400" b="1" i="1"/>
                            <m:t>𝒊</m:t>
                          </m:r>
                        </m:sup>
                      </m:sSubSup>
                      <m:r>
                        <a:rPr lang="es-UY" sz="2400" b="1" i="1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UY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es-UY" sz="24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es-UY" sz="2400" i="1"/>
                                  </m:ctrlPr>
                                </m:sSubSupPr>
                                <m:e>
                                  <m:r>
                                    <a:rPr lang="es-UY" sz="2400" b="1" i="1"/>
                                    <m:t>𝒚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𝒕</m:t>
                                  </m:r>
                                </m:sub>
                                <m:sup>
                                  <m:r>
                                    <a:rPr lang="es-UY" sz="2400" b="1" i="1"/>
                                    <m:t>∗</m:t>
                                  </m:r>
                                </m:sup>
                              </m:sSubSup>
                              <m:r>
                                <a:rPr lang="es-UY" sz="2400" b="1" i="1"/>
                                <m:t>=</m:t>
                              </m:r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𝜽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𝒕</m:t>
                                  </m:r>
                                </m:sub>
                              </m:sSub>
                              <m:r>
                                <a:rPr lang="es-UY" sz="2400" b="1" i="1"/>
                                <m:t>        </m:t>
                              </m:r>
                              <m:r>
                                <a:rPr lang="es-UY" sz="2400" b="1" i="1"/>
                                <m:t>𝒔𝒊</m:t>
                              </m:r>
                              <m:r>
                                <a:rPr lang="es-UY" sz="2400" b="1" i="1"/>
                                <m:t>   </m:t>
                              </m:r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𝒚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𝝉</m:t>
                                  </m:r>
                                </m:sub>
                              </m:sSub>
                              <m:r>
                                <a:rPr lang="es-UY" sz="2400" b="1" i="1"/>
                                <m:t>=</m:t>
                              </m:r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𝜽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𝝉</m:t>
                                  </m:r>
                                </m:sub>
                              </m:sSub>
                              <m:r>
                                <a:rPr lang="es-UY" sz="2400" b="1" i="1"/>
                                <m:t>         ∀</m:t>
                              </m:r>
                              <m:r>
                                <a:rPr lang="es-UY" sz="2400" b="1" i="1"/>
                                <m:t>𝝉</m:t>
                              </m:r>
                              <m:r>
                                <a:rPr lang="es-UY" sz="2400" b="1" i="1"/>
                                <m:t>&lt;</m:t>
                              </m:r>
                              <m:r>
                                <a:rPr lang="es-UY" sz="2400" b="1" i="1"/>
                                <m:t>𝒕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𝒚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𝒊</m:t>
                                  </m:r>
                                </m:sub>
                              </m:sSub>
                              <m:r>
                                <a:rPr lang="es-UY" sz="2400" b="1" i="1"/>
                                <m:t>+</m:t>
                              </m:r>
                              <m:sSub>
                                <m:sSubPr>
                                  <m:ctrlPr>
                                    <a:rPr lang="es-UY" sz="2400" b="1" i="1"/>
                                  </m:ctrlPr>
                                </m:sSubPr>
                                <m:e>
                                  <m:r>
                                    <a:rPr lang="es-UY" sz="2400" b="1" i="1"/>
                                    <m:t>𝜽</m:t>
                                  </m:r>
                                </m:e>
                                <m:sub>
                                  <m:r>
                                    <a:rPr lang="es-UY" sz="2400" b="1" i="1"/>
                                    <m:t>𝒕</m:t>
                                  </m:r>
                                  <m:r>
                                    <a:rPr lang="es-UY" sz="2400" b="1" i="1"/>
                                    <m:t>                                             </m:t>
                                  </m:r>
                                  <m:r>
                                    <a:rPr lang="es-UY" sz="2400" b="1" i="1"/>
                                    <m:t>𝒆𝒏</m:t>
                                  </m:r>
                                  <m:r>
                                    <a:rPr lang="es-UY" sz="2400" b="1" i="1"/>
                                    <m:t> </m:t>
                                  </m:r>
                                  <m:r>
                                    <a:rPr lang="es-UY" sz="2400" b="1" i="1"/>
                                    <m:t>𝒐𝒕𝒓𝒐</m:t>
                                  </m:r>
                                  <m:r>
                                    <a:rPr lang="es-UY" sz="2400" b="1" i="1"/>
                                    <m:t> </m:t>
                                  </m:r>
                                  <m:r>
                                    <a:rPr lang="es-UY" sz="2400" b="1" i="1"/>
                                    <m:t>𝒄𝒂𝒔𝒐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s-UY" sz="2400" b="1" i="1" dirty="0"/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364551"/>
                <a:ext cx="5961543" cy="9161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  <a:endParaRPr lang="es-UY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16242</Words>
  <Application>WPS Presentation</Application>
  <PresentationFormat>Presentación en pantalla (4:3)</PresentationFormat>
  <Paragraphs>900</Paragraphs>
  <Slides>73</Slides>
  <Notes>15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73</vt:i4>
      </vt:variant>
    </vt:vector>
  </HeadingPairs>
  <TitlesOfParts>
    <vt:vector size="8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Symbol</vt:lpstr>
      <vt:lpstr>Cintas</vt:lpstr>
      <vt:lpstr>Equation.DSMT4</vt:lpstr>
      <vt:lpstr>Equation.DSMT4</vt:lpstr>
      <vt:lpstr>Equation.DSMT4</vt:lpstr>
      <vt:lpstr>EL MARCO INSTITUCIONAL Y LAS POLÍTICAS PÚBLICAS</vt:lpstr>
      <vt:lpstr>PowerPoint 演示文稿</vt:lpstr>
      <vt:lpstr>PowerPoint 演示文稿</vt:lpstr>
      <vt:lpstr>MARCO CONCEPTUAL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CARACTERIZACIÓN DE POLÍTICAS</vt:lpstr>
      <vt:lpstr>COSTOS DE TRANSACCIÓN Y POLÍTICAS ESPECÍFICAS</vt:lpstr>
      <vt:lpstr>PROCESO POLÍTICO: Institucionalidad política</vt:lpstr>
      <vt:lpstr>PROCESO POLÍTICO: Sistema de partidos</vt:lpstr>
      <vt:lpstr>PROCESO POLÍTICO: Burocracia</vt:lpstr>
      <vt:lpstr>PROCESO POLÍTICO: Sistema judicial</vt:lpstr>
      <vt:lpstr>PROCESO POLÍTICO: Grupos de interés</vt:lpstr>
      <vt:lpstr>PROCESOS DE POLICYMAKING</vt:lpstr>
      <vt:lpstr>PROCESOS DE POLICYMAKING</vt:lpstr>
      <vt:lpstr>PROCESOS DE POLICYMAKING</vt:lpstr>
      <vt:lpstr>PowerPoint 演示文稿</vt:lpstr>
      <vt:lpstr>DEBILIDAD INSTITUCIONAL</vt:lpstr>
      <vt:lpstr>PowerPoint 演示文稿</vt:lpstr>
      <vt:lpstr>PowerPoint 演示文稿</vt:lpstr>
      <vt:lpstr>INCENTIVOS PARA CONDUCTAS OPORTUNISTAS</vt:lpstr>
      <vt:lpstr>NECESIDAD DE CONTRIBUIR A LA CREDIBILIDAD REGULATORIA</vt:lpstr>
      <vt:lpstr>PowerPoint 演示文稿</vt:lpstr>
      <vt:lpstr>PowerPoint 演示文稿</vt:lpstr>
      <vt:lpstr>PowerPoint 演示文稿</vt:lpstr>
      <vt:lpstr>EL ROL DE LAS CAPACIDADES ADMINISTRATIVAS</vt:lpstr>
      <vt:lpstr>PowerPoint 演示文稿</vt:lpstr>
      <vt:lpstr>TRANSACCIONES REGULATORIAS</vt:lpstr>
      <vt:lpstr>CAPTURA REGULATORIA</vt:lpstr>
      <vt:lpstr>CAPTURA REGULATORIA</vt:lpstr>
      <vt:lpstr>MECANISMOS DE CONTROL</vt:lpstr>
      <vt:lpstr>PowerPoint 演示文稿</vt:lpstr>
      <vt:lpstr>HACIA EL ANÁLISIS DE LA INDEPENDENCIA REGULATORIA</vt:lpstr>
      <vt:lpstr>NIVEL “ADECUADO” DE INDEPENDENCIA</vt:lpstr>
      <vt:lpstr>ENFOQUE DE MÚLTIPLES PRINCIPALES - AGENTE</vt:lpstr>
      <vt:lpstr>PowerPoint 演示文稿</vt:lpstr>
      <vt:lpstr>INDEPENDENCIA Y TRANSPARENCIA</vt:lpstr>
      <vt:lpstr>PowerPoint 演示文稿</vt:lpstr>
      <vt:lpstr>Un marco conceptual para la ubicación de las políticas de competencia</vt:lpstr>
      <vt:lpstr>Un marco conceptual para la protección de los derechos ciudadanos en las relaciones económicas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¿LEYES DE COMPETENCIA VS. REGULACIÓN?</vt:lpstr>
      <vt:lpstr>¿LEYES DE COMPETENCIA VS. REGULACIÓN?</vt:lpstr>
      <vt:lpstr>¿LEYES DE COMPETENCIA VS. REGULACIÓN?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EL MARCO INSTITUCIONAL Y LAS POLÍTICAS PÚBLICAS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114</cp:revision>
  <dcterms:created xsi:type="dcterms:W3CDTF">2001-06-22T23:44:00Z</dcterms:created>
  <dcterms:modified xsi:type="dcterms:W3CDTF">2021-03-11T13:09:35Z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