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79" r:id="rId3"/>
    <p:sldId id="380" r:id="rId4"/>
    <p:sldId id="381" r:id="rId5"/>
    <p:sldId id="350" r:id="rId6"/>
    <p:sldId id="352" r:id="rId7"/>
    <p:sldId id="353" r:id="rId8"/>
    <p:sldId id="386" r:id="rId9"/>
    <p:sldId id="383" r:id="rId10"/>
    <p:sldId id="384" r:id="rId11"/>
    <p:sldId id="366" r:id="rId12"/>
    <p:sldId id="370" r:id="rId13"/>
    <p:sldId id="385" r:id="rId14"/>
    <p:sldId id="372" r:id="rId15"/>
    <p:sldId id="373" r:id="rId16"/>
    <p:sldId id="374" r:id="rId17"/>
    <p:sldId id="375" r:id="rId18"/>
    <p:sldId id="376" r:id="rId19"/>
    <p:sldId id="354" r:id="rId20"/>
    <p:sldId id="387" r:id="rId21"/>
    <p:sldId id="388" r:id="rId22"/>
    <p:sldId id="389" r:id="rId23"/>
    <p:sldId id="390" r:id="rId24"/>
    <p:sldId id="391" r:id="rId25"/>
    <p:sldId id="393" r:id="rId26"/>
    <p:sldId id="394" r:id="rId27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notesViewPr>
    <p:cSldViewPr>
      <p:cViewPr>
        <p:scale>
          <a:sx n="100" d="100"/>
          <a:sy n="100" d="100"/>
        </p:scale>
        <p:origin x="-192" y="22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handoutMaster" Target="handoutMasters/handoutMaster1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8D8362A0-9E15-4253-9662-A9AC3F485A8C}" type="slidenum">
              <a:rPr lang="es-ES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noProof="0" smtClean="0"/>
              <a:t>Haga clic para modificar el estilo de texto del patrón</a:t>
            </a:r>
            <a:endParaRPr lang="es-ES" noProof="0" smtClean="0"/>
          </a:p>
          <a:p>
            <a:pPr lvl="1"/>
            <a:r>
              <a:rPr lang="es-ES" noProof="0" smtClean="0"/>
              <a:t>Segundo nivel</a:t>
            </a:r>
            <a:endParaRPr lang="es-ES" noProof="0" smtClean="0"/>
          </a:p>
          <a:p>
            <a:pPr lvl="2"/>
            <a:r>
              <a:rPr lang="es-ES" noProof="0" smtClean="0"/>
              <a:t>Tercer nivel</a:t>
            </a:r>
            <a:endParaRPr lang="es-ES" noProof="0" smtClean="0"/>
          </a:p>
          <a:p>
            <a:pPr lvl="3"/>
            <a:r>
              <a:rPr lang="es-ES" noProof="0" smtClean="0"/>
              <a:t>Cuarto nivel</a:t>
            </a:r>
            <a:endParaRPr lang="es-ES" noProof="0" smtClean="0"/>
          </a:p>
          <a:p>
            <a:pPr lvl="4"/>
            <a:r>
              <a:rPr lang="es-ES" noProof="0" smtClean="0"/>
              <a:t>Quinto nivel</a:t>
            </a:r>
            <a:endParaRPr lang="es-ES" noProof="0" smtClean="0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4F840BE2-EC53-4F6E-A1A2-7A0756539DD3}" type="slidenum">
              <a:rPr lang="es-ES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1028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029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1030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1031"/>
            <p:cNvSpPr/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1032"/>
            <p:cNvSpPr/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1033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1034"/>
            <p:cNvSpPr/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5131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s-ES" noProof="0" smtClean="0"/>
          </a:p>
        </p:txBody>
      </p:sp>
      <p:sp>
        <p:nvSpPr>
          <p:cNvPr id="5132" name="Rectangle 103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s-ES" noProof="0" smtClean="0"/>
          </a:p>
        </p:txBody>
      </p:sp>
      <p:sp>
        <p:nvSpPr>
          <p:cNvPr id="13" name="Rectangle 1037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93D7B27F-B343-4DBB-B8B3-2964C6B592B2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F77E6-821E-4365-9761-9397554C9CDF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D681-984D-4C80-B378-44C441DB279E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02B07-E345-4EE7-BD71-EB854E10AE3D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6D7C-EDC6-47FB-9E6F-6795F59A5863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2DE-1125-455B-BDD8-7AC3CD966954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1916-FA97-4D84-AA82-79DE12EB7387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1249A-71C3-40F2-9EED-CC8FAF635372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B8DF-1F2E-4ECE-813C-7EA9D784AF6A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A84EA-5370-42CC-8554-17BF8E909E59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1A5B-5ACB-441E-8716-3AD7575718ED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0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1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2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3" name="Freeform 7"/>
            <p:cNvSpPr/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4" name="Freeform 8"/>
            <p:cNvSpPr/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5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6" name="Freeform 10"/>
            <p:cNvSpPr/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altLang="es-UY" smtClean="0"/>
              <a:t>Haga clic para modificar el estilo de título del patrón</a:t>
            </a:r>
            <a:endParaRPr lang="es-ES" altLang="es-UY" smtClean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fld id="{B84754C1-A485-4889-B931-ED2D3DAEE879}" type="slidenum">
              <a:rPr lang="es-ES"/>
            </a:fld>
            <a:endParaRPr lang="es-ES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altLang="es-UY" smtClean="0"/>
              <a:t>Haga clic para modificar el estilo de texto del patrón</a:t>
            </a:r>
            <a:endParaRPr lang="es-ES" altLang="es-UY" smtClean="0"/>
          </a:p>
          <a:p>
            <a:pPr lvl="1"/>
            <a:r>
              <a:rPr lang="es-ES" altLang="es-UY" smtClean="0"/>
              <a:t>Segundo nivel</a:t>
            </a:r>
            <a:endParaRPr lang="es-ES" altLang="es-UY" smtClean="0"/>
          </a:p>
          <a:p>
            <a:pPr lvl="2"/>
            <a:r>
              <a:rPr lang="es-ES" altLang="es-UY" smtClean="0"/>
              <a:t>Tercer nivel</a:t>
            </a:r>
            <a:endParaRPr lang="es-ES" altLang="es-UY" smtClean="0"/>
          </a:p>
          <a:p>
            <a:pPr lvl="3"/>
            <a:r>
              <a:rPr lang="es-ES" altLang="es-UY" smtClean="0"/>
              <a:t>Cuarto nivel</a:t>
            </a:r>
            <a:endParaRPr lang="es-ES" altLang="es-UY" smtClean="0"/>
          </a:p>
          <a:p>
            <a:pPr lvl="4"/>
            <a:r>
              <a:rPr lang="es-ES" altLang="es-UY" smtClean="0"/>
              <a:t>Quinto nivel</a:t>
            </a:r>
            <a:endParaRPr lang="es-ES" altLang="es-UY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sz="4000" b="1" smtClean="0"/>
            </a:br>
            <a:r>
              <a:rPr lang="es-MX" altLang="es-UY" sz="4000" b="1" smtClean="0"/>
              <a:t>DISEÑO ORGANIZACIONAL DE</a:t>
            </a:r>
            <a:br>
              <a:rPr lang="es-MX" altLang="es-UY" sz="4000" b="1" smtClean="0"/>
            </a:br>
            <a:r>
              <a:rPr lang="es-MX" altLang="es-UY" sz="4000" b="1" smtClean="0"/>
              <a:t>LAS</a:t>
            </a:r>
            <a:r>
              <a:rPr lang="es-MX" altLang="es-UY" sz="4000" b="1" smtClean="0">
                <a:cs typeface="Times New Roman" panose="02020603050405020304" pitchFamily="18" charset="0"/>
              </a:rPr>
              <a:t> INSTITUCIONES REGULATORIAS EN EL SECTOR FINANCIERO</a:t>
            </a:r>
            <a:endParaRPr lang="es-ES" altLang="es-UY" sz="4000" b="1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555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UY" altLang="es-UY" sz="3600" b="1" smtClean="0"/>
              <a:t>PROBLEMAS TÍPICOS DE LA AGENCIA REGULATORIA</a:t>
            </a:r>
            <a:endParaRPr lang="es-ES" altLang="es-UY" sz="3600" b="1" smtClean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2133600"/>
            <a:ext cx="6624637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La “interferencia” política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La captura regulatoria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La agenda privada del regulador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La regulación “excesiva”</a:t>
            </a:r>
            <a:endParaRPr lang="es-ES" altLang="es-UY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88925"/>
            <a:ext cx="8207375" cy="1555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UY" altLang="es-UY" sz="3600" b="1" smtClean="0"/>
              <a:t>INGREDIENTES PARA UNA MEJOR SOLUCIÓN INSTITUCIONAL</a:t>
            </a:r>
            <a:endParaRPr lang="es-ES" altLang="es-UY" sz="3600" b="1" smtClean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57400"/>
            <a:ext cx="7707312" cy="45402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El marco legal fija claramente objetivos y responsabilidades de la agencia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La agencia actúa con autonomía e independencia de instrumentos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Mecanismos de control y rendición de cuentas (Chequeos y balance de poderes)</a:t>
            </a:r>
            <a:endParaRPr lang="es-ES" altLang="es-UY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5"/>
          <p:cNvSpPr>
            <a:spLocks noChangeArrowheads="1"/>
          </p:cNvSpPr>
          <p:nvPr/>
        </p:nvSpPr>
        <p:spPr bwMode="auto">
          <a:xfrm>
            <a:off x="5029200" y="2744788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Regulatoria</a:t>
            </a:r>
            <a:endParaRPr lang="es-ES" altLang="es-UY" sz="2800"/>
          </a:p>
        </p:txBody>
      </p:sp>
      <p:sp>
        <p:nvSpPr>
          <p:cNvPr id="18435" name="AutoShape 6"/>
          <p:cNvSpPr>
            <a:spLocks noChangeArrowheads="1"/>
          </p:cNvSpPr>
          <p:nvPr/>
        </p:nvSpPr>
        <p:spPr bwMode="auto">
          <a:xfrm>
            <a:off x="5029200" y="4497388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Presupuestal</a:t>
            </a:r>
            <a:endParaRPr lang="es-ES" altLang="es-UY" sz="2800"/>
          </a:p>
        </p:txBody>
      </p:sp>
      <p:sp>
        <p:nvSpPr>
          <p:cNvPr id="18436" name="AutoShape 7"/>
          <p:cNvSpPr>
            <a:spLocks noChangeArrowheads="1"/>
          </p:cNvSpPr>
          <p:nvPr/>
        </p:nvSpPr>
        <p:spPr bwMode="auto">
          <a:xfrm>
            <a:off x="457200" y="4497388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De supervisión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y control</a:t>
            </a:r>
            <a:endParaRPr lang="es-ES" altLang="es-UY" sz="2800"/>
          </a:p>
        </p:txBody>
      </p:sp>
      <p:sp>
        <p:nvSpPr>
          <p:cNvPr id="18437" name="AutoShape 8"/>
          <p:cNvSpPr>
            <a:spLocks noChangeArrowheads="1"/>
          </p:cNvSpPr>
          <p:nvPr/>
        </p:nvSpPr>
        <p:spPr bwMode="auto">
          <a:xfrm>
            <a:off x="457200" y="2744788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Institucional</a:t>
            </a:r>
            <a:endParaRPr lang="es-ES" altLang="es-UY" sz="2800"/>
          </a:p>
        </p:txBody>
      </p:sp>
      <p:sp>
        <p:nvSpPr>
          <p:cNvPr id="196618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625475"/>
            <a:ext cx="7772400" cy="1555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UY" altLang="es-UY" sz="3600" b="1" smtClean="0"/>
              <a:t>CUATRO DIMENSIONES DE LA AUTONOMÍA OPERATIVA</a:t>
            </a:r>
            <a:endParaRPr lang="es-ES" altLang="es-UY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8239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UY" altLang="es-UY" sz="3600" b="1" smtClean="0"/>
              <a:t>AUTONOMÍA INSTITUCIONAL</a:t>
            </a:r>
            <a:endParaRPr lang="es-ES" altLang="es-UY" sz="3600" b="1" smtClean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630" y="1987550"/>
            <a:ext cx="8497570" cy="37992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Agencia separada del Poder Ejecutivo y del Legislativo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Pocedimientos claros de selección y destitución de directores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Estructura de gobierno colegiada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Proceso de toma de decisiones transparente</a:t>
            </a:r>
            <a:endParaRPr lang="es-ES" altLang="es-UY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7525"/>
            <a:ext cx="7772400" cy="8239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UY" altLang="es-UY" sz="3600" b="1" smtClean="0"/>
              <a:t>AUTONOMÍA REGULATORIA</a:t>
            </a:r>
            <a:endParaRPr lang="es-ES" altLang="es-UY" sz="3600" b="1" smtClean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76400"/>
            <a:ext cx="7707312" cy="49212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Capacidad de fijar reglas con criterios básicamente técnicos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Flexibilidad y rapidez para adaptar el marco regulatorio: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es-UY" altLang="es-UY" smtClean="0">
                <a:cs typeface="Times New Roman" panose="02020603050405020304" pitchFamily="18" charset="0"/>
              </a:rPr>
              <a:t>Cambios en las tendencias estratégicas y en las condiciones de los mercados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es-UY" altLang="es-UY" smtClean="0">
                <a:cs typeface="Times New Roman" panose="02020603050405020304" pitchFamily="18" charset="0"/>
              </a:rPr>
              <a:t>Aplicación de las mejores prácticas internacionales</a:t>
            </a:r>
            <a:endParaRPr lang="es-ES" altLang="es-UY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17525"/>
            <a:ext cx="7772400" cy="8239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UY" altLang="es-UY" sz="3600" b="1" smtClean="0"/>
              <a:t>AUTONOMÍA DE SUPERVISIÓN</a:t>
            </a:r>
            <a:endParaRPr lang="es-ES" altLang="es-UY" sz="3600" b="1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47228"/>
            <a:ext cx="8353425" cy="50815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Capacidad de inspeccionar </a:t>
            </a:r>
            <a:r>
              <a:rPr lang="es-UY" altLang="es-UY" i="1" smtClean="0">
                <a:cs typeface="Times New Roman" panose="02020603050405020304" pitchFamily="18" charset="0"/>
              </a:rPr>
              <a:t>in situ</a:t>
            </a:r>
            <a:r>
              <a:rPr lang="es-UY" altLang="es-UY" smtClean="0">
                <a:cs typeface="Times New Roman" panose="02020603050405020304" pitchFamily="18" charset="0"/>
              </a:rPr>
              <a:t> y monitorear a distancia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Capacidad de establecer intervenciones y de aplicar el régimen sancionatorio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Régimen de otorgamiento y revocación de licencias y autorizaciones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ES" altLang="es-UY" smtClean="0">
                <a:cs typeface="Times New Roman" panose="02020603050405020304" pitchFamily="18" charset="0"/>
              </a:rPr>
              <a:t>Protección legal del supervisor</a:t>
            </a:r>
            <a:endParaRPr lang="es-ES" altLang="es-UY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8963"/>
            <a:ext cx="7772400" cy="8239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UY" altLang="es-UY" sz="3600" b="1" smtClean="0"/>
              <a:t>AUTONOMÍA PRESUPUESTAL</a:t>
            </a:r>
            <a:endParaRPr lang="es-ES" altLang="es-UY" sz="3600" b="1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989138"/>
            <a:ext cx="7772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Evita una vía de presión de los avatares políticos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Mecanismo de financiamiento debe ser transparente para evitar captura: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lvl="1" eaLnBrk="1" hangingPunct="1"/>
            <a:r>
              <a:rPr lang="es-UY" altLang="es-UY" smtClean="0">
                <a:cs typeface="Times New Roman" panose="02020603050405020304" pitchFamily="18" charset="0"/>
              </a:rPr>
              <a:t>Pago de servicios regulatorios por parte de los regulados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lvl="1" eaLnBrk="1" hangingPunct="1"/>
            <a:r>
              <a:rPr lang="es-UY" altLang="es-UY" smtClean="0">
                <a:cs typeface="Times New Roman" panose="02020603050405020304" pitchFamily="18" charset="0"/>
              </a:rPr>
              <a:t>Aportes presupuestales del Estado</a:t>
            </a:r>
            <a:endParaRPr lang="es-ES" altLang="es-UY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555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UY" altLang="es-UY" sz="3600" b="1" smtClean="0"/>
              <a:t>MECANISMOS DE CONTROL</a:t>
            </a:r>
            <a:br>
              <a:rPr lang="es-UY" altLang="es-UY" sz="3600" b="1" smtClean="0"/>
            </a:br>
            <a:r>
              <a:rPr lang="es-UY" altLang="es-UY" sz="3600" b="1" smtClean="0"/>
              <a:t>DE LA AGENCIA</a:t>
            </a:r>
            <a:endParaRPr lang="es-ES" altLang="es-UY" sz="3600" b="1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2060575"/>
            <a:ext cx="7926387" cy="46878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UY" altLang="es-UY" smtClean="0">
                <a:cs typeface="Times New Roman" panose="02020603050405020304" pitchFamily="18" charset="0"/>
              </a:rPr>
              <a:t>A mayores grados de autonomía de la agencia corresponden mayores necesidades de control y rendición de cuentas: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s-UY" altLang="es-UY" sz="2400" smtClean="0">
              <a:cs typeface="Times New Roman" panose="02020603050405020304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es-UY" altLang="es-UY" smtClean="0">
                <a:cs typeface="Times New Roman" panose="02020603050405020304" pitchFamily="18" charset="0"/>
              </a:rPr>
              <a:t>Minimizar el riesgo de captura, el de desarrollo de agendas privadas y el de excesos de regulación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es-UY" altLang="es-UY" smtClean="0">
                <a:cs typeface="Times New Roman" panose="02020603050405020304" pitchFamily="18" charset="0"/>
              </a:rPr>
              <a:t>Compatibilizar contralor con la necesaria confidencialidad que la tarea requiere</a:t>
            </a:r>
            <a:endParaRPr lang="es-UY" altLang="es-UY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762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RED DE SEGURIDAD FINANCIERA</a:t>
            </a:r>
            <a:br>
              <a:rPr lang="es-ES_tradnl" altLang="es-UY" sz="3600" b="1" smtClean="0"/>
            </a:br>
            <a:r>
              <a:rPr lang="es-ES_tradnl" altLang="es-UY" sz="3600" b="1" smtClean="0"/>
              <a:t>Y ENTORNO INSTITUCIONAL</a:t>
            </a:r>
            <a:endParaRPr lang="es-ES" altLang="es-UY" sz="3600" b="1" smtClean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90600" y="1752600"/>
            <a:ext cx="72390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Condicionantes institucionales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del diseño organizacional</a:t>
            </a:r>
            <a:endParaRPr lang="es-ES" altLang="es-UY" sz="2800"/>
          </a:p>
        </p:txBody>
      </p:sp>
      <p:sp>
        <p:nvSpPr>
          <p:cNvPr id="24580" name="AutoShape 5"/>
          <p:cNvSpPr>
            <a:spLocks noChangeArrowheads="1"/>
          </p:cNvSpPr>
          <p:nvPr/>
        </p:nvSpPr>
        <p:spPr bwMode="auto">
          <a:xfrm>
            <a:off x="5029200" y="32004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Credibilidad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regulatoria</a:t>
            </a:r>
            <a:endParaRPr lang="es-ES" altLang="es-UY" sz="2800"/>
          </a:p>
        </p:txBody>
      </p:sp>
      <p:sp>
        <p:nvSpPr>
          <p:cNvPr id="24581" name="AutoShape 6"/>
          <p:cNvSpPr>
            <a:spLocks noChangeArrowheads="1"/>
          </p:cNvSpPr>
          <p:nvPr/>
        </p:nvSpPr>
        <p:spPr bwMode="auto">
          <a:xfrm>
            <a:off x="5029200" y="49530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Evitar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captura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regulatoria</a:t>
            </a:r>
            <a:endParaRPr lang="es-ES" altLang="es-UY" sz="2800"/>
          </a:p>
        </p:txBody>
      </p:sp>
      <p:sp>
        <p:nvSpPr>
          <p:cNvPr id="24582" name="AutoShape 7"/>
          <p:cNvSpPr>
            <a:spLocks noChangeArrowheads="1"/>
          </p:cNvSpPr>
          <p:nvPr/>
        </p:nvSpPr>
        <p:spPr bwMode="auto">
          <a:xfrm>
            <a:off x="457200" y="49530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Evitar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indulgencia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regulatoria</a:t>
            </a:r>
            <a:endParaRPr lang="es-ES" altLang="es-UY" sz="2800"/>
          </a:p>
        </p:txBody>
      </p:sp>
      <p:sp>
        <p:nvSpPr>
          <p:cNvPr id="24583" name="AutoShape 8"/>
          <p:cNvSpPr>
            <a:spLocks noChangeArrowheads="1"/>
          </p:cNvSpPr>
          <p:nvPr/>
        </p:nvSpPr>
        <p:spPr bwMode="auto">
          <a:xfrm>
            <a:off x="457200" y="32004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Autonomía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operativa</a:t>
            </a:r>
            <a:endParaRPr lang="es-ES" altLang="es-UY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260350"/>
            <a:ext cx="8435975" cy="12239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DISEÑO DE LA RED DE SEGURIDAD: CONFLICTOS DE INTERÉS</a:t>
            </a:r>
            <a:endParaRPr lang="es-ES" altLang="es-UY" sz="3600" b="1" smtClean="0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827088" y="1628775"/>
            <a:ext cx="3311525" cy="2665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42988" y="2203450"/>
            <a:ext cx="2663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Política monetaria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Prestamista última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instancia</a:t>
            </a:r>
            <a:endParaRPr lang="es-UY" altLang="es-UY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4500563" y="1484313"/>
            <a:ext cx="3311525" cy="2665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2771775" y="3213100"/>
            <a:ext cx="3311525" cy="2665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862513" y="1989138"/>
            <a:ext cx="2663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Regulador y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supervisor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financiero</a:t>
            </a:r>
            <a:endParaRPr lang="es-UY" altLang="es-UY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987675" y="3819525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Resolución bancos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insolventes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Seguro de depósitos</a:t>
            </a:r>
            <a:endParaRPr lang="es-UY" altLang="es-UY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990600" y="6092825"/>
            <a:ext cx="7239000" cy="576263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Coordinación imprescindible</a:t>
            </a:r>
            <a:endParaRPr lang="es-ES" altLang="es-UY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685800" y="930275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PLAN DE LA PRESENTACIÓN</a:t>
            </a:r>
            <a:endParaRPr lang="es-ES_tradnl" altLang="es-UY" sz="4400" b="0">
              <a:solidFill>
                <a:schemeClr val="tx2"/>
              </a:solidFill>
            </a:endParaRP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1123950" y="2636838"/>
            <a:ext cx="769620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b="0">
                <a:cs typeface="Times New Roman" panose="02020603050405020304" pitchFamily="18" charset="0"/>
              </a:rPr>
              <a:t>La red de seguridad financiera</a:t>
            </a:r>
            <a:endParaRPr lang="es-MX" altLang="es-UY" sz="3200" b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MX" altLang="es-UY" sz="3200" b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b="0">
                <a:cs typeface="Times New Roman" panose="02020603050405020304" pitchFamily="18" charset="0"/>
              </a:rPr>
              <a:t>Ubicación institucional de los diversos organismos</a:t>
            </a:r>
            <a:endParaRPr lang="es-ES_tradnl" altLang="es-UY" sz="3200" b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260350"/>
            <a:ext cx="8435975" cy="1654175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DISEÑO DE LA RED DE SEGURIDAD: CONFLICTOS DE INTERÉS</a:t>
            </a:r>
            <a:endParaRPr lang="es-ES" altLang="es-UY" sz="3600" b="1" smtClean="0"/>
          </a:p>
        </p:txBody>
      </p:sp>
      <p:sp>
        <p:nvSpPr>
          <p:cNvPr id="26627" name="Rectangle 9"/>
          <p:cNvSpPr>
            <a:spLocks noChangeArrowheads="1"/>
          </p:cNvSpPr>
          <p:nvPr/>
        </p:nvSpPr>
        <p:spPr bwMode="auto">
          <a:xfrm>
            <a:off x="612775" y="1773238"/>
            <a:ext cx="7991475" cy="1198562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TOMA DE DECISIONES FUNDAMENTALES</a:t>
            </a:r>
            <a:endParaRPr lang="es-ES" altLang="es-UY" sz="2800"/>
          </a:p>
        </p:txBody>
      </p:sp>
      <p:sp>
        <p:nvSpPr>
          <p:cNvPr id="26628" name="AutoShape 10"/>
          <p:cNvSpPr>
            <a:spLocks noChangeArrowheads="1"/>
          </p:cNvSpPr>
          <p:nvPr/>
        </p:nvSpPr>
        <p:spPr bwMode="auto">
          <a:xfrm>
            <a:off x="5029200" y="32004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Cierre de 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instituciones</a:t>
            </a:r>
            <a:endParaRPr lang="es-ES" altLang="es-UY" sz="2800"/>
          </a:p>
        </p:txBody>
      </p:sp>
      <p:sp>
        <p:nvSpPr>
          <p:cNvPr id="26629" name="AutoShape 11"/>
          <p:cNvSpPr>
            <a:spLocks noChangeArrowheads="1"/>
          </p:cNvSpPr>
          <p:nvPr/>
        </p:nvSpPr>
        <p:spPr bwMode="auto">
          <a:xfrm>
            <a:off x="5029200" y="49530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Fusiones, compras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o liquidación</a:t>
            </a:r>
            <a:endParaRPr lang="es-ES" altLang="es-UY" sz="2800"/>
          </a:p>
        </p:txBody>
      </p:sp>
      <p:sp>
        <p:nvSpPr>
          <p:cNvPr id="26630" name="AutoShape 12"/>
          <p:cNvSpPr>
            <a:spLocks noChangeArrowheads="1"/>
          </p:cNvSpPr>
          <p:nvPr/>
        </p:nvSpPr>
        <p:spPr bwMode="auto">
          <a:xfrm>
            <a:off x="457200" y="49530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Asistencia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financiera</a:t>
            </a:r>
            <a:endParaRPr lang="es-ES" altLang="es-UY" sz="2800"/>
          </a:p>
        </p:txBody>
      </p:sp>
      <p:sp>
        <p:nvSpPr>
          <p:cNvPr id="26631" name="AutoShape 13"/>
          <p:cNvSpPr>
            <a:spLocks noChangeArrowheads="1"/>
          </p:cNvSpPr>
          <p:nvPr/>
        </p:nvSpPr>
        <p:spPr bwMode="auto">
          <a:xfrm>
            <a:off x="457200" y="32004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Intervención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instituciones</a:t>
            </a:r>
            <a:endParaRPr lang="es-ES" altLang="es-UY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260350"/>
            <a:ext cx="9036050" cy="1439863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CONDICIONANTES INSTITUCIONALES</a:t>
            </a:r>
            <a:br>
              <a:rPr lang="es-ES_tradnl" altLang="es-UY" sz="3600" b="1" smtClean="0"/>
            </a:br>
            <a:r>
              <a:rPr lang="es-ES_tradnl" altLang="es-UY" sz="3600" b="1" smtClean="0"/>
              <a:t>DE LA ORGANIZACIÓN REGULATORIA</a:t>
            </a:r>
            <a:endParaRPr lang="es-ES" altLang="es-UY" sz="3600" b="1" smtClean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990600" y="1752600"/>
            <a:ext cx="72390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SEPARACIÓN / UNIFICACIÓN DE LOS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AGENTES DE LA RED DE SEGURIDAD</a:t>
            </a:r>
            <a:endParaRPr lang="es-ES" altLang="es-UY" sz="2800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787900" y="3200400"/>
            <a:ext cx="4051300" cy="1524000"/>
          </a:xfrm>
          <a:prstGeom prst="hexagon">
            <a:avLst>
              <a:gd name="adj" fmla="val 34201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Fortaleza institucional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relativa</a:t>
            </a:r>
            <a:endParaRPr lang="es-ES" altLang="es-UY" sz="2800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4859338" y="4953000"/>
            <a:ext cx="3979862" cy="1524000"/>
          </a:xfrm>
          <a:prstGeom prst="hexagon">
            <a:avLst>
              <a:gd name="adj" fmla="val 3359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Reputación y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credibilidad</a:t>
            </a:r>
            <a:endParaRPr lang="es-ES" altLang="es-UY" sz="2800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57200" y="4953000"/>
            <a:ext cx="4043363" cy="1524000"/>
          </a:xfrm>
          <a:prstGeom prst="hexagon">
            <a:avLst>
              <a:gd name="adj" fmla="val 3413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Capacidades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acumuladas</a:t>
            </a:r>
            <a:endParaRPr lang="es-ES" altLang="es-UY" sz="2800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457200" y="3200400"/>
            <a:ext cx="3970338" cy="1524000"/>
          </a:xfrm>
          <a:prstGeom prst="hexagon">
            <a:avLst>
              <a:gd name="adj" fmla="val 3351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Explicitación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conflictos de interés</a:t>
            </a:r>
            <a:endParaRPr lang="es-ES" altLang="es-UY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260350"/>
            <a:ext cx="8435975" cy="1654175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GRADO DE CENTRALIZACIÓN DE LA REGULACIÓN FINANCIERA</a:t>
            </a:r>
            <a:endParaRPr lang="es-ES" altLang="es-UY" sz="3600" b="1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990600" y="1752600"/>
            <a:ext cx="72390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CONSISTENCIA EN LA REGULACIÓN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Y SUPERVISIÓN DE LOS MERCADOS</a:t>
            </a:r>
            <a:endParaRPr lang="es-ES" altLang="es-UY" sz="280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029200" y="32004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Mercado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valores</a:t>
            </a:r>
            <a:endParaRPr lang="es-ES" altLang="es-UY" sz="280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5029200" y="49530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Seguros y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reaseguros</a:t>
            </a:r>
            <a:endParaRPr lang="es-ES" altLang="es-UY" sz="280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457200" y="49530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Administradores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fondos de pensión</a:t>
            </a:r>
            <a:endParaRPr lang="es-ES" altLang="es-UY" sz="2800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57200" y="32004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Intermediarios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financieros</a:t>
            </a:r>
            <a:endParaRPr lang="es-ES" altLang="es-UY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260350"/>
            <a:ext cx="8435975" cy="1296988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GRADO DE CENTRALIZACIÓN DE LA REGULACIÓN FINANCIERA</a:t>
            </a:r>
            <a:endParaRPr lang="es-ES" altLang="es-UY" sz="3600" b="1" smtClean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68313" y="1628775"/>
            <a:ext cx="3743325" cy="982663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MAYOR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CENTRALIZACIÓN</a:t>
            </a:r>
            <a:endParaRPr lang="es-ES" altLang="es-UY" sz="280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029200" y="3057525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Eficiencia por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especialización</a:t>
            </a:r>
            <a:endParaRPr lang="es-ES" altLang="es-UY" sz="2800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5029200" y="4797425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Menor concentración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 poder</a:t>
            </a:r>
            <a:endParaRPr lang="es-ES" altLang="es-UY" sz="2800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57200" y="3716338"/>
            <a:ext cx="3810000" cy="1006475"/>
          </a:xfrm>
          <a:prstGeom prst="hexagon">
            <a:avLst>
              <a:gd name="adj" fmla="val 48703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Economías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 escala y alcance</a:t>
            </a:r>
            <a:endParaRPr lang="es-ES" altLang="es-UY" sz="2800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468313" y="2708275"/>
            <a:ext cx="3810000" cy="865188"/>
          </a:xfrm>
          <a:prstGeom prst="hexagon">
            <a:avLst>
              <a:gd name="adj" fmla="val 5665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Menores costos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burocráticos</a:t>
            </a:r>
            <a:endParaRPr lang="es-ES" altLang="es-UY" sz="280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5005388" y="1628775"/>
            <a:ext cx="3743325" cy="10033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MENOR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CENTRALIZACIÓN</a:t>
            </a:r>
            <a:endParaRPr lang="es-ES" altLang="es-UY" sz="2800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474663" y="4870450"/>
            <a:ext cx="3810000" cy="863600"/>
          </a:xfrm>
          <a:prstGeom prst="hexagon">
            <a:avLst>
              <a:gd name="adj" fmla="val 56761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Lógica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conglomerados</a:t>
            </a:r>
            <a:endParaRPr lang="es-ES" altLang="es-UY" sz="2800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474663" y="5878513"/>
            <a:ext cx="3810000" cy="863600"/>
          </a:xfrm>
          <a:prstGeom prst="hexagon">
            <a:avLst>
              <a:gd name="adj" fmla="val 56761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Mitigar arbitraje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regulatorio</a:t>
            </a:r>
            <a:endParaRPr lang="es-ES" altLang="es-UY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611188" y="908050"/>
            <a:ext cx="2881312" cy="2665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 sz="1800" b="0">
              <a:latin typeface="Arial" panose="020B0604020202020204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54063" y="1487488"/>
            <a:ext cx="2663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Política monetaria Prestamista de última instancia</a:t>
            </a:r>
            <a:endParaRPr lang="es-UY" altLang="es-UY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3781425" y="908050"/>
            <a:ext cx="2806700" cy="2665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 sz="1800" b="0">
              <a:latin typeface="Arial" panose="020B0604020202020204" pitchFamily="34" charset="0"/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2266950" y="2492375"/>
            <a:ext cx="3097213" cy="2665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 sz="1800" b="0">
              <a:latin typeface="Arial" panose="020B0604020202020204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922713" y="1452563"/>
            <a:ext cx="2663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Regulador y supervisor financiero</a:t>
            </a:r>
            <a:endParaRPr lang="es-UY" altLang="es-UY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338388" y="3101975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Asegurador de depósitos y resolución de bancos insolventes</a:t>
            </a:r>
            <a:endParaRPr lang="es-UY" altLang="es-UY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9388" y="5300663"/>
            <a:ext cx="8856662" cy="1412875"/>
          </a:xfrm>
          <a:prstGeom prst="rect">
            <a:avLst/>
          </a:prstGeom>
          <a:solidFill>
            <a:srgbClr val="6666FF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Coordinación y contribución para que las agencias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cumplan sus respectivos mandatos: complementariedad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 enfoques micro y macro-prudenciales</a:t>
            </a:r>
            <a:endParaRPr lang="es-ES" altLang="es-UY" sz="2800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33375"/>
            <a:ext cx="8458200" cy="522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ES_tradnl" altLang="es-UY" sz="3600" b="1" smtClean="0"/>
              <a:t>RED DE ESTABILIDAD FINANCIERA</a:t>
            </a:r>
            <a:endParaRPr lang="es-ES" altLang="es-UY" sz="3600" b="1" smtClean="0"/>
          </a:p>
        </p:txBody>
      </p:sp>
      <p:sp>
        <p:nvSpPr>
          <p:cNvPr id="30730" name="Oval 11"/>
          <p:cNvSpPr>
            <a:spLocks noChangeArrowheads="1"/>
          </p:cNvSpPr>
          <p:nvPr/>
        </p:nvSpPr>
        <p:spPr bwMode="auto">
          <a:xfrm>
            <a:off x="5867400" y="2420938"/>
            <a:ext cx="2806700" cy="2665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 sz="1800" b="0">
              <a:latin typeface="Arial" panose="020B0604020202020204" pitchFamily="34" charset="0"/>
            </a:endParaRPr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6083300" y="3143250"/>
            <a:ext cx="23034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Ministerio de Finanzas / Tesoro</a:t>
            </a:r>
            <a:endParaRPr lang="es-UY" altLang="es-UY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sz="4000" b="1" smtClean="0"/>
            </a:br>
            <a:r>
              <a:rPr lang="es-MX" altLang="es-UY" sz="4000" b="1" smtClean="0"/>
              <a:t>DISEÑO ORGANIZACIONAL DE</a:t>
            </a:r>
            <a:br>
              <a:rPr lang="es-MX" altLang="es-UY" sz="4000" b="1" smtClean="0"/>
            </a:br>
            <a:r>
              <a:rPr lang="es-MX" altLang="es-UY" sz="4000" b="1" smtClean="0"/>
              <a:t>LAS</a:t>
            </a:r>
            <a:r>
              <a:rPr lang="es-MX" altLang="es-UY" sz="4000" b="1" smtClean="0">
                <a:cs typeface="Times New Roman" panose="02020603050405020304" pitchFamily="18" charset="0"/>
              </a:rPr>
              <a:t> INSTITUCIONES REGULATORIAS EN EL SECTOR FINANCIERO</a:t>
            </a:r>
            <a:endParaRPr lang="es-ES" altLang="es-UY" sz="4000" b="1" smtClean="0"/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84238" y="1663700"/>
            <a:ext cx="7497762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/>
              <a:t>LA RED DE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SEGURIDAD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FINANCIERA</a:t>
            </a:r>
            <a:endParaRPr lang="es-MX" altLang="es-UY"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9144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CONTRATOS FINANCIEROS</a:t>
            </a:r>
            <a:br>
              <a:rPr lang="es-ES_tradnl" altLang="es-UY" sz="3600" b="1" smtClean="0"/>
            </a:br>
            <a:r>
              <a:rPr lang="es-ES_tradnl" altLang="es-UY" sz="3600" b="1" smtClean="0"/>
              <a:t>INHERENTEMENTE INCOMPLETOS</a:t>
            </a:r>
            <a:endParaRPr lang="es-ES" altLang="es-UY" sz="3600" b="1" smtClean="0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85800" y="5257800"/>
            <a:ext cx="78486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/>
              <a:t>Rol del entorno institucional: credibilidad</a:t>
            </a:r>
            <a:endParaRPr lang="es-ES" altLang="es-UY" sz="3200"/>
          </a:p>
        </p:txBody>
      </p:sp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5029200" y="1981200"/>
            <a:ext cx="3200400" cy="1143000"/>
          </a:xfrm>
          <a:prstGeom prst="hexagon">
            <a:avLst>
              <a:gd name="adj" fmla="val 3602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i="1"/>
              <a:t>EX POST</a:t>
            </a:r>
            <a:endParaRPr lang="es-ES" altLang="es-UY" sz="2800" i="1"/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914400" y="1981200"/>
            <a:ext cx="3200400" cy="1143000"/>
          </a:xfrm>
          <a:prstGeom prst="hexagon">
            <a:avLst>
              <a:gd name="adj" fmla="val 3602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i="1"/>
              <a:t>EX ANTE</a:t>
            </a:r>
            <a:endParaRPr lang="es-ES" altLang="es-UY" sz="2800" i="1"/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685800" y="3276600"/>
            <a:ext cx="3733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Alineamiento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 incentivos</a:t>
            </a:r>
            <a:endParaRPr lang="es-ES" altLang="es-UY" sz="2800"/>
          </a:p>
        </p:txBody>
      </p:sp>
      <p:sp>
        <p:nvSpPr>
          <p:cNvPr id="7175" name="Oval 9"/>
          <p:cNvSpPr>
            <a:spLocks noChangeArrowheads="1"/>
          </p:cNvSpPr>
          <p:nvPr/>
        </p:nvSpPr>
        <p:spPr bwMode="auto">
          <a:xfrm>
            <a:off x="4876800" y="3276600"/>
            <a:ext cx="3733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Mecanismos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resolución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disputas</a:t>
            </a:r>
            <a:endParaRPr lang="es-ES" altLang="es-UY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LA NECESIDAD DE LA REGULACIÓN</a:t>
            </a:r>
            <a:endParaRPr lang="es-ES" altLang="es-UY" sz="3600" b="1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5562600"/>
            <a:ext cx="7848600" cy="914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/>
              <a:t>Red de seguridad financiera</a:t>
            </a:r>
            <a:endParaRPr lang="es-ES" altLang="es-UY" sz="3200"/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228600" y="1295400"/>
            <a:ext cx="2743200" cy="1143000"/>
          </a:xfrm>
          <a:prstGeom prst="hexagon">
            <a:avLst>
              <a:gd name="adj" fmla="val 3087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Selección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adversa</a:t>
            </a:r>
            <a:endParaRPr lang="es-ES" altLang="es-UY" sz="2800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685800" y="2971800"/>
            <a:ext cx="3733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Representación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 agentes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desinformados</a:t>
            </a:r>
            <a:endParaRPr lang="es-ES" altLang="es-UY" sz="2800"/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4876800" y="2971800"/>
            <a:ext cx="3733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Preservación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 la cadena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 pagos</a:t>
            </a:r>
            <a:endParaRPr lang="es-ES" altLang="es-UY" sz="2800"/>
          </a:p>
        </p:txBody>
      </p:sp>
      <p:sp>
        <p:nvSpPr>
          <p:cNvPr id="8199" name="AutoShape 8"/>
          <p:cNvSpPr>
            <a:spLocks noChangeArrowheads="1"/>
          </p:cNvSpPr>
          <p:nvPr/>
        </p:nvSpPr>
        <p:spPr bwMode="auto">
          <a:xfrm>
            <a:off x="3276600" y="1295400"/>
            <a:ext cx="2743200" cy="1143000"/>
          </a:xfrm>
          <a:prstGeom prst="hexagon">
            <a:avLst>
              <a:gd name="adj" fmla="val 3087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Riesgo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moral</a:t>
            </a:r>
            <a:endParaRPr lang="es-ES" altLang="es-UY" sz="2800"/>
          </a:p>
        </p:txBody>
      </p:sp>
      <p:sp>
        <p:nvSpPr>
          <p:cNvPr id="8200" name="AutoShape 9"/>
          <p:cNvSpPr>
            <a:spLocks noChangeArrowheads="1"/>
          </p:cNvSpPr>
          <p:nvPr/>
        </p:nvSpPr>
        <p:spPr bwMode="auto">
          <a:xfrm>
            <a:off x="6248400" y="1295400"/>
            <a:ext cx="2743200" cy="1143000"/>
          </a:xfrm>
          <a:prstGeom prst="hexagon">
            <a:avLst>
              <a:gd name="adj" fmla="val 3087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Verificación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costosa</a:t>
            </a:r>
            <a:endParaRPr lang="es-ES" altLang="es-UY" sz="2800"/>
          </a:p>
        </p:txBody>
      </p:sp>
      <p:sp>
        <p:nvSpPr>
          <p:cNvPr id="8201" name="AutoShape 10"/>
          <p:cNvSpPr/>
          <p:nvPr/>
        </p:nvSpPr>
        <p:spPr bwMode="auto">
          <a:xfrm rot="5400000">
            <a:off x="4362450" y="-1352550"/>
            <a:ext cx="495300" cy="8305800"/>
          </a:xfrm>
          <a:prstGeom prst="rightBrace">
            <a:avLst>
              <a:gd name="adj1" fmla="val 139744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8202" name="AutoShape 11"/>
          <p:cNvSpPr>
            <a:spLocks noChangeArrowheads="1"/>
          </p:cNvSpPr>
          <p:nvPr/>
        </p:nvSpPr>
        <p:spPr bwMode="auto">
          <a:xfrm>
            <a:off x="2209800" y="48768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8203" name="AutoShape 12"/>
          <p:cNvSpPr>
            <a:spLocks noChangeArrowheads="1"/>
          </p:cNvSpPr>
          <p:nvPr/>
        </p:nvSpPr>
        <p:spPr bwMode="auto">
          <a:xfrm>
            <a:off x="6400800" y="48768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762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RED DE SEGURIDAD FINANCIERA</a:t>
            </a:r>
            <a:endParaRPr lang="es-ES" altLang="es-UY" sz="3600" b="1" smtClean="0"/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381000" y="1524000"/>
            <a:ext cx="38100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Elementos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preventivos</a:t>
            </a:r>
            <a:endParaRPr lang="es-ES" altLang="es-UY" sz="2800"/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4876800" y="1524000"/>
            <a:ext cx="39624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Elementos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correctivos</a:t>
            </a:r>
            <a:endParaRPr lang="es-ES" altLang="es-UY" sz="2800"/>
          </a:p>
        </p:txBody>
      </p:sp>
      <p:sp>
        <p:nvSpPr>
          <p:cNvPr id="9221" name="AutoShape 10"/>
          <p:cNvSpPr>
            <a:spLocks noChangeArrowheads="1"/>
          </p:cNvSpPr>
          <p:nvPr/>
        </p:nvSpPr>
        <p:spPr bwMode="auto">
          <a:xfrm>
            <a:off x="5029200" y="32004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Prestamista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última instancia</a:t>
            </a:r>
            <a:endParaRPr lang="es-ES" altLang="es-UY" sz="2800"/>
          </a:p>
        </p:txBody>
      </p:sp>
      <p:sp>
        <p:nvSpPr>
          <p:cNvPr id="9222" name="AutoShape 12"/>
          <p:cNvSpPr>
            <a:spLocks noChangeArrowheads="1"/>
          </p:cNvSpPr>
          <p:nvPr/>
        </p:nvSpPr>
        <p:spPr bwMode="auto">
          <a:xfrm>
            <a:off x="5029200" y="49530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Resolución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bancos insolventes</a:t>
            </a:r>
            <a:endParaRPr lang="es-ES" altLang="es-UY" sz="2800"/>
          </a:p>
        </p:txBody>
      </p:sp>
      <p:sp>
        <p:nvSpPr>
          <p:cNvPr id="9223" name="AutoShape 13"/>
          <p:cNvSpPr>
            <a:spLocks noChangeArrowheads="1"/>
          </p:cNvSpPr>
          <p:nvPr/>
        </p:nvSpPr>
        <p:spPr bwMode="auto">
          <a:xfrm>
            <a:off x="457200" y="49530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Supervisión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y control</a:t>
            </a:r>
            <a:endParaRPr lang="es-ES" altLang="es-UY" sz="2800"/>
          </a:p>
        </p:txBody>
      </p:sp>
      <p:sp>
        <p:nvSpPr>
          <p:cNvPr id="9224" name="AutoShape 14"/>
          <p:cNvSpPr>
            <a:spLocks noChangeArrowheads="1"/>
          </p:cNvSpPr>
          <p:nvPr/>
        </p:nvSpPr>
        <p:spPr bwMode="auto">
          <a:xfrm>
            <a:off x="457200" y="32004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Regulación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prudencial</a:t>
            </a:r>
            <a:endParaRPr lang="es-ES" altLang="es-UY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47050" cy="966787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AGENTES DE LA RED DE SEGURIDAD FINANCIERA</a:t>
            </a:r>
            <a:endParaRPr lang="es-ES" altLang="es-UY" sz="3600" b="1" smtClean="0"/>
          </a:p>
        </p:txBody>
      </p:sp>
      <p:sp>
        <p:nvSpPr>
          <p:cNvPr id="10243" name="Oval 9"/>
          <p:cNvSpPr>
            <a:spLocks noChangeArrowheads="1"/>
          </p:cNvSpPr>
          <p:nvPr/>
        </p:nvSpPr>
        <p:spPr bwMode="auto">
          <a:xfrm>
            <a:off x="1116013" y="2133600"/>
            <a:ext cx="3311525" cy="2665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1331913" y="2708275"/>
            <a:ext cx="2663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Política monetaria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Prestamista última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instancia</a:t>
            </a:r>
            <a:endParaRPr lang="es-UY" altLang="es-UY"/>
          </a:p>
        </p:txBody>
      </p:sp>
      <p:sp>
        <p:nvSpPr>
          <p:cNvPr id="10245" name="Oval 11"/>
          <p:cNvSpPr>
            <a:spLocks noChangeArrowheads="1"/>
          </p:cNvSpPr>
          <p:nvPr/>
        </p:nvSpPr>
        <p:spPr bwMode="auto">
          <a:xfrm>
            <a:off x="4067175" y="1844675"/>
            <a:ext cx="3311525" cy="2665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0246" name="Oval 12"/>
          <p:cNvSpPr>
            <a:spLocks noChangeArrowheads="1"/>
          </p:cNvSpPr>
          <p:nvPr/>
        </p:nvSpPr>
        <p:spPr bwMode="auto">
          <a:xfrm>
            <a:off x="2771775" y="3933825"/>
            <a:ext cx="3311525" cy="2665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4429125" y="2349500"/>
            <a:ext cx="2663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Regulador y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supervisor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financiero</a:t>
            </a:r>
            <a:endParaRPr lang="es-UY" altLang="es-UY"/>
          </a:p>
        </p:txBody>
      </p:sp>
      <p:sp>
        <p:nvSpPr>
          <p:cNvPr id="10248" name="Text Box 14"/>
          <p:cNvSpPr txBox="1">
            <a:spLocks noChangeArrowheads="1"/>
          </p:cNvSpPr>
          <p:nvPr/>
        </p:nvSpPr>
        <p:spPr bwMode="auto">
          <a:xfrm>
            <a:off x="2987675" y="4540250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UY"/>
              <a:t>Resolución bancos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insolventes</a:t>
            </a:r>
            <a:endParaRPr lang="es-ES" altLang="es-UY"/>
          </a:p>
          <a:p>
            <a:pPr eaLnBrk="1" hangingPunct="1">
              <a:spcBef>
                <a:spcPct val="50000"/>
              </a:spcBef>
            </a:pPr>
            <a:r>
              <a:rPr lang="es-ES" altLang="es-UY"/>
              <a:t>Seguro de depósitos</a:t>
            </a:r>
            <a:endParaRPr lang="es-UY" altLang="es-UY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1663700"/>
            <a:ext cx="8713787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/>
              <a:t>UBICACIÓN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INSTITUCIONAL DE LOS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DIVERSOS ORGANISMOS</a:t>
            </a:r>
            <a:endParaRPr lang="es-MX" altLang="es-UY" sz="4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9250"/>
            <a:ext cx="7772400" cy="22875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s-UY" altLang="es-UY" sz="3600" b="1" smtClean="0"/>
              <a:t>¿POR QUÉ SE DELEGAN LA REGULACIÓN Y SUPERVISIÓN FINANCIERAS?</a:t>
            </a:r>
            <a:endParaRPr lang="es-ES" altLang="es-UY" sz="3600" b="1" smtClean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2938463"/>
            <a:ext cx="7772400" cy="32273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UY" altLang="es-UY" smtClean="0">
                <a:cs typeface="Times New Roman" panose="02020603050405020304" pitchFamily="18" charset="0"/>
              </a:rPr>
              <a:t>La tarea es compleja</a:t>
            </a:r>
            <a:endParaRPr lang="es-UY" altLang="es-UY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s-UY" altLang="es-UY" sz="3200" smtClean="0">
                <a:cs typeface="Times New Roman" panose="02020603050405020304" pitchFamily="18" charset="0"/>
              </a:rPr>
              <a:t>Requiere formación y conocimiento específicos</a:t>
            </a:r>
            <a:endParaRPr lang="es-UY" altLang="es-UY" sz="320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s-UY" altLang="es-UY" sz="3200" smtClean="0">
                <a:cs typeface="Times New Roman" panose="02020603050405020304" pitchFamily="18" charset="0"/>
              </a:rPr>
              <a:t>Requiere dedicación de recursos y tiempo</a:t>
            </a:r>
            <a:endParaRPr lang="es-UY" altLang="es-UY" sz="3200" smtClean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s-UY" altLang="es-UY" sz="32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UY" altLang="es-UY" smtClean="0">
                <a:cs typeface="Times New Roman" panose="02020603050405020304" pitchFamily="18" charset="0"/>
              </a:rPr>
              <a:t>Requiere una agencia especializada</a:t>
            </a:r>
            <a:endParaRPr lang="es-ES" altLang="es-UY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tas">
  <a:themeElements>
    <a:clrScheme name="Cin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Cin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in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presentaciones\Cintas.pot</Template>
  <TotalTime>0</TotalTime>
  <Words>4644</Words>
  <Application>WPS Presentation</Application>
  <PresentationFormat>Presentación en pantalla (4:3)</PresentationFormat>
  <Paragraphs>297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One Stroke Script LET</vt:lpstr>
      <vt:lpstr>Segoe Print</vt:lpstr>
      <vt:lpstr>Cintas</vt:lpstr>
      <vt:lpstr> DISEÑO ORGANIZACIONAL DE LAS INSTITUCIONES REGULATORIAS EN EL SECTOR FINANCIERO</vt:lpstr>
      <vt:lpstr>PowerPoint 演示文稿</vt:lpstr>
      <vt:lpstr>PowerPoint 演示文稿</vt:lpstr>
      <vt:lpstr>CONTRATOS FINANCIEROS INHERENTEMENTE INCOMPLETOS</vt:lpstr>
      <vt:lpstr>LA NECESIDAD DE LA REGULACIÓN</vt:lpstr>
      <vt:lpstr>RED DE SEGURIDAD FINANCIERA</vt:lpstr>
      <vt:lpstr>AGENTES DE LA RED DE SEGURIDAD FINANCIERA</vt:lpstr>
      <vt:lpstr>PowerPoint 演示文稿</vt:lpstr>
      <vt:lpstr>¿POR QUÉ SE DELEGAN LA REGULACIÓN Y SUPERVISIÓN FINANCIERAS?</vt:lpstr>
      <vt:lpstr>PROBLEMAS TÍPICOS DE LA AGENCIA REGULATORIA</vt:lpstr>
      <vt:lpstr>INGREDIENTES PARA UNA MEJOR SOLUCIÓN INSTITUCIONAL</vt:lpstr>
      <vt:lpstr>CUATRO DIMENSIONES DE LA AUTONOMÍA OPERATIVA</vt:lpstr>
      <vt:lpstr>AUTONOMÍA INSTITUCIONAL</vt:lpstr>
      <vt:lpstr>AUTONOMÍA REGULATORIA</vt:lpstr>
      <vt:lpstr>AUTONOMÍA DE SUPERVISIÓN</vt:lpstr>
      <vt:lpstr>AUTONOMÍA PRESUPUESTAL</vt:lpstr>
      <vt:lpstr>MECANISMOS DE CONTROL DE LA AGENCIA</vt:lpstr>
      <vt:lpstr>RED DE SEGURIDAD FINANCIERA Y ENTORNO INSTITUCIONAL</vt:lpstr>
      <vt:lpstr>DISEÑO DE LA RED DE SEGURIDAD: CONFLICTOS DE INTERÉS</vt:lpstr>
      <vt:lpstr>DISEÑO DE LA RED DE SEGURIDAD: CONFLICTOS DE INTERÉS</vt:lpstr>
      <vt:lpstr>CONDICIONANTES INSTITUCIONALES DE LA ORGANIZACIÓN REGULATORIA</vt:lpstr>
      <vt:lpstr>GRADO DE CENTRALIZACIÓN DE LA REGULACIÓN FINANCIERA</vt:lpstr>
      <vt:lpstr>GRADO DE CENTRALIZACIÓN DE LA REGULACIÓN FINANCIERA</vt:lpstr>
      <vt:lpstr>RED DE ESTABILIDAD FINANCIERA</vt:lpstr>
      <vt:lpstr> DISEÑO ORGANIZACIONAL DE LAS INSTITUCIONES REGULATORIAS EN EL SECTOR FINANCIERO</vt:lpstr>
    </vt:vector>
  </TitlesOfParts>
  <Company>URSEC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Esc. Bergara</dc:creator>
  <cp:lastModifiedBy>Mario</cp:lastModifiedBy>
  <cp:revision>215</cp:revision>
  <dcterms:created xsi:type="dcterms:W3CDTF">2001-06-22T23:44:00Z</dcterms:created>
  <dcterms:modified xsi:type="dcterms:W3CDTF">2021-02-07T21:58:52Z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