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8" r:id="rId3"/>
    <p:sldId id="349" r:id="rId4"/>
    <p:sldId id="350" r:id="rId5"/>
    <p:sldId id="367" r:id="rId6"/>
    <p:sldId id="394" r:id="rId7"/>
    <p:sldId id="395" r:id="rId8"/>
    <p:sldId id="397" r:id="rId9"/>
    <p:sldId id="393" r:id="rId10"/>
    <p:sldId id="398" r:id="rId11"/>
    <p:sldId id="400" r:id="rId12"/>
    <p:sldId id="401" r:id="rId13"/>
    <p:sldId id="404" r:id="rId14"/>
    <p:sldId id="406" r:id="rId15"/>
    <p:sldId id="403" r:id="rId16"/>
    <p:sldId id="407" r:id="rId17"/>
    <p:sldId id="410" r:id="rId18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7"/>
            <p:cNvSpPr/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8"/>
            <p:cNvSpPr/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10"/>
            <p:cNvSpPr/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s-ES" noProof="0" smtClean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s-ES" noProof="0" smtClean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BEF5594B-C997-4F8D-8D1D-F154DBA35A24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3B9BD-0A85-40D4-B98E-45E7BD4B58E8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804AA-D310-4597-8345-B73822E0D531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B7193-89D7-4B6B-8C85-CA57CC7F28DA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8C538-E5D7-434B-9A11-FAE97085CB81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09FB-0053-40D3-B958-4C0A1B50624C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D3AEC-5D73-4C82-899C-54A7D2E2598F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4453-C402-4A83-A5F7-BA6036AC5DD9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68C2-8101-4303-BA4C-E3CF89A5B326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EED8-B6A5-48C8-9CCB-431856200BC0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F1158-BD59-49F9-8E50-83BED80B8196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0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1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2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3" name="Freeform 7"/>
            <p:cNvSpPr/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4" name="Freeform 8"/>
            <p:cNvSpPr/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5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6" name="Freeform 10"/>
            <p:cNvSpPr/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altLang="es-UY" smtClean="0"/>
              <a:t>Haga clic para modificar el estilo de título del patrón</a:t>
            </a:r>
            <a:endParaRPr lang="es-ES" altLang="es-UY" smtClean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fld id="{A71F97F8-EB76-48E6-907E-7775FD84A56B}" type="slidenum">
              <a:rPr lang="es-ES"/>
            </a:fld>
            <a:endParaRPr lang="es-ES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altLang="es-UY" smtClean="0"/>
              <a:t>Haga clic para modificar el estilo de texto del patrón</a:t>
            </a:r>
            <a:endParaRPr lang="es-ES" altLang="es-UY" smtClean="0"/>
          </a:p>
          <a:p>
            <a:pPr lvl="1"/>
            <a:r>
              <a:rPr lang="es-ES" altLang="es-UY" smtClean="0"/>
              <a:t>Segundo nivel</a:t>
            </a:r>
            <a:endParaRPr lang="es-ES" altLang="es-UY" smtClean="0"/>
          </a:p>
          <a:p>
            <a:pPr lvl="2"/>
            <a:r>
              <a:rPr lang="es-ES" altLang="es-UY" smtClean="0"/>
              <a:t>Tercer nivel</a:t>
            </a:r>
            <a:endParaRPr lang="es-ES" altLang="es-UY" smtClean="0"/>
          </a:p>
          <a:p>
            <a:pPr lvl="3"/>
            <a:r>
              <a:rPr lang="es-ES" altLang="es-UY" smtClean="0"/>
              <a:t>Cuarto nivel</a:t>
            </a:r>
            <a:endParaRPr lang="es-ES" altLang="es-UY" smtClean="0"/>
          </a:p>
          <a:p>
            <a:pPr lvl="4"/>
            <a:r>
              <a:rPr lang="es-ES" altLang="es-UY" smtClean="0"/>
              <a:t>Quinto nivel</a:t>
            </a:r>
            <a:endParaRPr lang="es-ES" altLang="es-UY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b="1" smtClean="0"/>
            </a:br>
            <a:r>
              <a:rPr lang="es-MX" altLang="es-UY" b="1" smtClean="0">
                <a:cs typeface="Times New Roman" panose="02020603050405020304" pitchFamily="18" charset="0"/>
              </a:rPr>
              <a:t>FINANCIAMIENTO Y</a:t>
            </a:r>
            <a:br>
              <a:rPr lang="es-MX" altLang="es-UY" b="1" smtClean="0">
                <a:cs typeface="Times New Roman" panose="02020603050405020304" pitchFamily="18" charset="0"/>
              </a:rPr>
            </a:br>
            <a:r>
              <a:rPr lang="es-MX" altLang="es-UY" b="1" smtClean="0">
                <a:cs typeface="Times New Roman" panose="02020603050405020304" pitchFamily="18" charset="0"/>
              </a:rPr>
              <a:t>COSTOS DE TRANSACCIÓN</a:t>
            </a:r>
            <a:endParaRPr lang="es-ES" altLang="es-UY" b="1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1938"/>
            <a:ext cx="8569325" cy="1079500"/>
          </a:xfrm>
        </p:spPr>
        <p:txBody>
          <a:bodyPr/>
          <a:lstStyle/>
          <a:p>
            <a:pPr eaLnBrk="1" hangingPunct="1"/>
            <a:r>
              <a:rPr lang="es-ES_tradnl" altLang="es-UY" sz="3200" b="1" smtClean="0"/>
              <a:t>ENFOQUE DE COSTOS</a:t>
            </a:r>
            <a:br>
              <a:rPr lang="es-ES_tradnl" altLang="es-UY" sz="3200" b="1" smtClean="0"/>
            </a:br>
            <a:r>
              <a:rPr lang="es-ES_tradnl" altLang="es-UY" sz="3200" b="1" smtClean="0"/>
              <a:t>DE TRANSACCIÓN</a:t>
            </a:r>
            <a:endParaRPr lang="es-ES_tradnl" altLang="es-UY" sz="32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88350" cy="5040313"/>
          </a:xfrm>
        </p:spPr>
        <p:txBody>
          <a:bodyPr/>
          <a:lstStyle/>
          <a:p>
            <a:pPr eaLnBrk="1" hangingPunct="1"/>
            <a:r>
              <a:rPr lang="es-ES" altLang="es-UY" smtClean="0"/>
              <a:t>Unidad de análisis: proyectos individuales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Especificidad de activos en cada proyecto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Capital y deuda se visualizan como formas alternativas de organización:</a:t>
            </a:r>
            <a:endParaRPr lang="es-ES" altLang="es-UY" smtClean="0"/>
          </a:p>
          <a:p>
            <a:pPr marL="1227455" lvl="1" indent="-247650" eaLnBrk="1" hangingPunct="1"/>
            <a:r>
              <a:rPr lang="es-ES" altLang="es-UY" smtClean="0"/>
              <a:t>Deuda: modo (natural) de mercado no intrusiva</a:t>
            </a:r>
            <a:endParaRPr lang="es-ES" altLang="es-UY" smtClean="0"/>
          </a:p>
          <a:p>
            <a:pPr marL="1227455" lvl="1" indent="-247650" eaLnBrk="1" hangingPunct="1"/>
            <a:r>
              <a:rPr lang="es-ES" altLang="es-UY" smtClean="0"/>
              <a:t>Capital: mayor control vía directorio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La capacidad de repago en casos de incumplimientos varía en función de la inversión en activos específicos</a:t>
            </a:r>
            <a:endParaRPr lang="es-ES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1938"/>
            <a:ext cx="8569325" cy="1079500"/>
          </a:xfrm>
        </p:spPr>
        <p:txBody>
          <a:bodyPr/>
          <a:lstStyle/>
          <a:p>
            <a:pPr eaLnBrk="1" hangingPunct="1"/>
            <a:r>
              <a:rPr lang="es-ES_tradnl" altLang="es-UY" sz="3200" b="1" smtClean="0"/>
              <a:t>ENFOQUE DE COSTOS</a:t>
            </a:r>
            <a:br>
              <a:rPr lang="es-ES_tradnl" altLang="es-UY" sz="3200" b="1" smtClean="0"/>
            </a:br>
            <a:r>
              <a:rPr lang="es-ES_tradnl" altLang="es-UY" sz="3200" b="1" smtClean="0"/>
              <a:t>DE TRANSACCIÓN</a:t>
            </a:r>
            <a:endParaRPr lang="es-ES_tradnl" altLang="es-UY" sz="3200" b="1" smtClean="0"/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457200" y="1735138"/>
            <a:ext cx="8610600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Formas de organización del financiamiento óptima según especificidad de activos (</a:t>
            </a:r>
            <a:r>
              <a:rPr lang="es-ES_tradnl" altLang="es-UY" sz="3200" b="0" i="1"/>
              <a:t>k</a:t>
            </a:r>
            <a:r>
              <a:rPr lang="es-ES_tradnl" altLang="es-UY" sz="3200" b="0"/>
              <a:t>)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Costos de organización de cada instrumento:</a:t>
            </a:r>
            <a:endParaRPr lang="es-ES_tradnl" altLang="es-UY" sz="3200" b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Deuda: </a:t>
            </a:r>
            <a:r>
              <a:rPr lang="es-ES_tradnl" altLang="es-UY" sz="3200" b="0" i="1"/>
              <a:t>D</a:t>
            </a:r>
            <a:r>
              <a:rPr lang="es-ES_tradnl" altLang="es-UY" sz="3200" b="0"/>
              <a:t>(</a:t>
            </a:r>
            <a:r>
              <a:rPr lang="es-ES_tradnl" altLang="es-UY" sz="3200" b="0" i="1"/>
              <a:t>k</a:t>
            </a:r>
            <a:r>
              <a:rPr lang="es-ES_tradnl" altLang="es-UY" sz="3200" b="0"/>
              <a:t>)</a:t>
            </a:r>
            <a:endParaRPr lang="es-ES_tradnl" altLang="es-UY" sz="3200" b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Capital: </a:t>
            </a:r>
            <a:r>
              <a:rPr lang="es-ES_tradnl" altLang="es-UY" sz="3200" b="0" i="1"/>
              <a:t>E</a:t>
            </a:r>
            <a:r>
              <a:rPr lang="es-ES_tradnl" altLang="es-UY" sz="3200" b="0"/>
              <a:t>(</a:t>
            </a:r>
            <a:r>
              <a:rPr lang="es-ES_tradnl" altLang="es-UY" sz="3200" b="0" i="1"/>
              <a:t>k</a:t>
            </a:r>
            <a:r>
              <a:rPr lang="es-ES_tradnl" altLang="es-UY" sz="3200" b="0"/>
              <a:t>)</a:t>
            </a:r>
            <a:endParaRPr lang="es-ES_tradnl" altLang="es-UY" sz="3200" b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i="1"/>
              <a:t>E</a:t>
            </a:r>
            <a:r>
              <a:rPr lang="es-ES_tradnl" altLang="es-UY" sz="3200" b="0"/>
              <a:t>(0) &gt; </a:t>
            </a:r>
            <a:r>
              <a:rPr lang="es-ES_tradnl" altLang="es-UY" sz="3200" b="0" i="1"/>
              <a:t>D</a:t>
            </a:r>
            <a:r>
              <a:rPr lang="es-ES_tradnl" altLang="es-UY" sz="3200" b="0"/>
              <a:t>(0) por efectos de instalación de mecanismos de control</a:t>
            </a:r>
            <a:endParaRPr lang="es-ES_tradnl" altLang="es-UY" sz="3200" b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i="1"/>
              <a:t>D’</a:t>
            </a:r>
            <a:r>
              <a:rPr lang="es-ES_tradnl" altLang="es-UY" sz="3200" b="0"/>
              <a:t>(</a:t>
            </a:r>
            <a:r>
              <a:rPr lang="es-ES_tradnl" altLang="es-UY" sz="3200" b="0" i="1"/>
              <a:t>k</a:t>
            </a:r>
            <a:r>
              <a:rPr lang="es-ES_tradnl" altLang="es-UY" sz="3200" b="0"/>
              <a:t>) &gt; </a:t>
            </a:r>
            <a:r>
              <a:rPr lang="es-ES_tradnl" altLang="es-UY" sz="3200" b="0" i="1"/>
              <a:t>E’</a:t>
            </a:r>
            <a:r>
              <a:rPr lang="es-ES_tradnl" altLang="es-UY" sz="3200" b="0"/>
              <a:t>(</a:t>
            </a:r>
            <a:r>
              <a:rPr lang="es-ES_tradnl" altLang="es-UY" sz="3200" b="0" i="1"/>
              <a:t>k</a:t>
            </a:r>
            <a:r>
              <a:rPr lang="es-ES_tradnl" altLang="es-UY" sz="3200" b="0"/>
              <a:t>) por efectos de adaptación</a:t>
            </a:r>
            <a:endParaRPr lang="es-ES_tradnl" altLang="es-UY" sz="3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7838"/>
            <a:ext cx="8569325" cy="1079500"/>
          </a:xfrm>
        </p:spPr>
        <p:txBody>
          <a:bodyPr/>
          <a:lstStyle/>
          <a:p>
            <a:pPr eaLnBrk="1" hangingPunct="1"/>
            <a:r>
              <a:rPr lang="es-ES_tradnl" altLang="es-UY" sz="3200" b="1" smtClean="0"/>
              <a:t>ENFOQUE DE COSTOS</a:t>
            </a:r>
            <a:br>
              <a:rPr lang="es-ES_tradnl" altLang="es-UY" sz="3200" b="1" smtClean="0"/>
            </a:br>
            <a:r>
              <a:rPr lang="es-ES_tradnl" altLang="es-UY" sz="3200" b="1" smtClean="0"/>
              <a:t>DE TRANSACCIÓN</a:t>
            </a:r>
            <a:endParaRPr lang="es-ES_tradnl" altLang="es-UY" sz="3200" b="1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116013" y="1951038"/>
            <a:ext cx="6778625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Sea </a:t>
            </a:r>
            <a:r>
              <a:rPr lang="es-ES_tradnl" altLang="es-UY" sz="3200" b="0" i="1"/>
              <a:t>k</a:t>
            </a:r>
            <a:r>
              <a:rPr lang="es-ES_tradnl" altLang="es-UY" sz="3200" b="0" i="1" baseline="-25000"/>
              <a:t>c</a:t>
            </a:r>
            <a:r>
              <a:rPr lang="es-ES_tradnl" altLang="es-UY" sz="3200" b="0"/>
              <a:t> el valor de la especificidad de activos para el que </a:t>
            </a:r>
            <a:r>
              <a:rPr lang="es-ES_tradnl" altLang="es-UY" sz="3200" b="0" i="1"/>
              <a:t>D</a:t>
            </a:r>
            <a:r>
              <a:rPr lang="es-ES_tradnl" altLang="es-UY" sz="3200" b="0"/>
              <a:t>(</a:t>
            </a:r>
            <a:r>
              <a:rPr lang="es-ES_tradnl" altLang="es-UY" sz="3200" b="0" i="1"/>
              <a:t>k</a:t>
            </a:r>
            <a:r>
              <a:rPr lang="es-ES_tradnl" altLang="es-UY" b="0" i="1"/>
              <a:t>c</a:t>
            </a:r>
            <a:r>
              <a:rPr lang="es-ES_tradnl" altLang="es-UY" sz="3200" b="0"/>
              <a:t>) = </a:t>
            </a:r>
            <a:r>
              <a:rPr lang="es-ES_tradnl" altLang="es-UY" sz="3200" b="0" i="1"/>
              <a:t>E</a:t>
            </a:r>
            <a:r>
              <a:rPr lang="es-ES_tradnl" altLang="es-UY" sz="3200" b="0"/>
              <a:t>(</a:t>
            </a:r>
            <a:r>
              <a:rPr lang="es-ES_tradnl" altLang="es-UY" sz="3200" b="0" i="1"/>
              <a:t>k</a:t>
            </a:r>
            <a:r>
              <a:rPr lang="es-ES_tradnl" altLang="es-UY" b="0" i="1"/>
              <a:t>c</a:t>
            </a:r>
            <a:r>
              <a:rPr lang="es-ES_tradnl" altLang="es-UY" sz="3200" b="0"/>
              <a:t>):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 b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Proyectos con </a:t>
            </a:r>
            <a:r>
              <a:rPr lang="es-ES_tradnl" altLang="es-UY" sz="3200" b="0" i="1"/>
              <a:t>k</a:t>
            </a:r>
            <a:r>
              <a:rPr lang="es-ES_tradnl" altLang="es-UY" sz="3200" b="0"/>
              <a:t> &gt; </a:t>
            </a:r>
            <a:r>
              <a:rPr lang="es-ES_tradnl" altLang="es-UY" sz="3200" b="0" i="1"/>
              <a:t>k</a:t>
            </a:r>
            <a:r>
              <a:rPr lang="es-ES_tradnl" altLang="es-UY" sz="3200" b="0" i="1" baseline="-25000"/>
              <a:t>c</a:t>
            </a:r>
            <a:r>
              <a:rPr lang="es-ES_tradnl" altLang="es-UY" sz="3200" b="0"/>
              <a:t> se financiarán con capital</a:t>
            </a:r>
            <a:endParaRPr lang="es-ES_tradnl" altLang="es-UY" sz="3200" b="0" baseline="-2500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Proyectos con </a:t>
            </a:r>
            <a:r>
              <a:rPr lang="es-ES_tradnl" altLang="es-UY" sz="3200" b="0" i="1"/>
              <a:t>k</a:t>
            </a:r>
            <a:r>
              <a:rPr lang="es-ES_tradnl" altLang="es-UY" sz="3200" b="0"/>
              <a:t> &lt; </a:t>
            </a:r>
            <a:r>
              <a:rPr lang="es-ES_tradnl" altLang="es-UY" sz="3200" b="0" i="1"/>
              <a:t>kc</a:t>
            </a:r>
            <a:r>
              <a:rPr lang="es-ES_tradnl" altLang="es-UY" sz="3200" b="0"/>
              <a:t> se financiarán con deuda</a:t>
            </a:r>
            <a:endParaRPr lang="es-ES_tradnl" altLang="es-UY" sz="3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7838"/>
            <a:ext cx="8569325" cy="1079500"/>
          </a:xfrm>
        </p:spPr>
        <p:txBody>
          <a:bodyPr/>
          <a:lstStyle/>
          <a:p>
            <a:pPr eaLnBrk="1" hangingPunct="1"/>
            <a:r>
              <a:rPr lang="es-ES_tradnl" altLang="es-UY" sz="3200" b="1" smtClean="0"/>
              <a:t>ENFOQUE DE COSTOS</a:t>
            </a:r>
            <a:br>
              <a:rPr lang="es-ES_tradnl" altLang="es-UY" sz="3200" b="1" smtClean="0"/>
            </a:br>
            <a:r>
              <a:rPr lang="es-ES_tradnl" altLang="es-UY" sz="3200" b="1" smtClean="0"/>
              <a:t>DE TRANSACCIÓN</a:t>
            </a:r>
            <a:endParaRPr lang="es-ES_tradnl" altLang="es-UY" sz="3200" b="1" smtClean="0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033463" y="2060575"/>
            <a:ext cx="7354887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Formas híbridas de organización del financiamiento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Costos de organización : </a:t>
            </a:r>
            <a:r>
              <a:rPr lang="es-ES_tradnl" altLang="es-UY" sz="3200" b="0" i="1"/>
              <a:t>H(k)</a:t>
            </a:r>
            <a:endParaRPr lang="es-ES_tradnl" altLang="es-UY" sz="3200" b="0" i="1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i="1"/>
              <a:t>E</a:t>
            </a:r>
            <a:r>
              <a:rPr lang="es-ES_tradnl" altLang="es-UY" sz="3200" b="0"/>
              <a:t>(0) &gt; </a:t>
            </a:r>
            <a:r>
              <a:rPr lang="es-ES_tradnl" altLang="es-UY" sz="3200" b="0" i="1"/>
              <a:t>H(0)</a:t>
            </a:r>
            <a:r>
              <a:rPr lang="es-ES_tradnl" altLang="es-UY" sz="3200" b="0"/>
              <a:t> &gt; </a:t>
            </a:r>
            <a:r>
              <a:rPr lang="es-ES_tradnl" altLang="es-UY" sz="3200" b="0" i="1"/>
              <a:t>D</a:t>
            </a:r>
            <a:r>
              <a:rPr lang="es-ES_tradnl" altLang="es-UY" sz="3200" b="0"/>
              <a:t>(0)</a:t>
            </a:r>
            <a:endParaRPr lang="es-ES_tradnl" altLang="es-UY" sz="3200" b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i="1"/>
              <a:t>D’</a:t>
            </a:r>
            <a:r>
              <a:rPr lang="es-ES_tradnl" altLang="es-UY" sz="3200" b="0"/>
              <a:t>(</a:t>
            </a:r>
            <a:r>
              <a:rPr lang="es-ES_tradnl" altLang="es-UY" sz="3200" b="0" i="1"/>
              <a:t>k</a:t>
            </a:r>
            <a:r>
              <a:rPr lang="es-ES_tradnl" altLang="es-UY" sz="3200" b="0"/>
              <a:t>) &gt; </a:t>
            </a:r>
            <a:r>
              <a:rPr lang="es-ES_tradnl" altLang="es-UY" sz="3200" b="0" i="1"/>
              <a:t>H’(k)</a:t>
            </a:r>
            <a:r>
              <a:rPr lang="es-ES_tradnl" altLang="es-UY" sz="3200" b="0"/>
              <a:t> &gt; </a:t>
            </a:r>
            <a:r>
              <a:rPr lang="es-ES_tradnl" altLang="es-UY" sz="3200" b="0" i="1"/>
              <a:t>E’</a:t>
            </a:r>
            <a:r>
              <a:rPr lang="es-ES_tradnl" altLang="es-UY" sz="3200" b="0"/>
              <a:t>(</a:t>
            </a:r>
            <a:r>
              <a:rPr lang="es-ES_tradnl" altLang="es-UY" sz="3200" b="0" i="1"/>
              <a:t>k</a:t>
            </a:r>
            <a:r>
              <a:rPr lang="es-ES_tradnl" altLang="es-UY" sz="3200" b="0"/>
              <a:t>)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Mezclas de características de las formas organizacionales de financiamiento</a:t>
            </a:r>
            <a:endParaRPr lang="es-ES_tradnl" altLang="es-UY" sz="3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04800" y="609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COMPETENCIAS  RELATIVAS DE LOS MODOS DE ORGANIZACIÓN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pic>
        <p:nvPicPr>
          <p:cNvPr id="18435" name="Picture 32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438400"/>
            <a:ext cx="10152062" cy="365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1938"/>
            <a:ext cx="8569325" cy="10795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ASPECTOS ADICIONALES</a:t>
            </a:r>
            <a:endParaRPr lang="es-ES_tradnl" altLang="es-UY" sz="36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38835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UY" smtClean="0"/>
              <a:t>Corporaciones complejas: más que una sumatoria de proyectos individuales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Mezcla de formas de financiamiento e instrumentos financieros más complejos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Rol de incertidumbre: afecta el punto de corte entre las diversas formas de organización:</a:t>
            </a:r>
            <a:endParaRPr lang="es-ES" altLang="es-UY" smtClean="0"/>
          </a:p>
          <a:p>
            <a:pPr marL="1227455" lvl="1" indent="-247650" eaLnBrk="1" hangingPunct="1">
              <a:lnSpc>
                <a:spcPct val="90000"/>
              </a:lnSpc>
            </a:pPr>
            <a:r>
              <a:rPr lang="es-ES" altLang="es-UY" smtClean="0"/>
              <a:t>En entornos más inciertos, </a:t>
            </a:r>
            <a:r>
              <a:rPr lang="es-ES" altLang="es-UY" i="1" smtClean="0"/>
              <a:t>k</a:t>
            </a:r>
            <a:r>
              <a:rPr lang="es-ES" altLang="es-UY" i="1" baseline="-25000" smtClean="0"/>
              <a:t>c</a:t>
            </a:r>
            <a:r>
              <a:rPr lang="es-ES" altLang="es-UY" smtClean="0"/>
              <a:t> es menor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Caso del </a:t>
            </a:r>
            <a:r>
              <a:rPr lang="es-ES" altLang="es-UY" i="1" smtClean="0"/>
              <a:t>leasing</a:t>
            </a:r>
            <a:r>
              <a:rPr lang="es-ES" altLang="es-UY" smtClean="0"/>
              <a:t>: mecanismo hábil para casos de baja especificidad de activos y ausencia de problemas de medición</a:t>
            </a:r>
            <a:endParaRPr lang="es-ES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b="1" smtClean="0"/>
            </a:br>
            <a:r>
              <a:rPr lang="es-MX" altLang="es-UY" b="1" smtClean="0">
                <a:cs typeface="Times New Roman" panose="02020603050405020304" pitchFamily="18" charset="0"/>
              </a:rPr>
              <a:t>FINANCIAMIENTO Y</a:t>
            </a:r>
            <a:br>
              <a:rPr lang="es-MX" altLang="es-UY" b="1" smtClean="0">
                <a:cs typeface="Times New Roman" panose="02020603050405020304" pitchFamily="18" charset="0"/>
              </a:rPr>
            </a:br>
            <a:r>
              <a:rPr lang="es-MX" altLang="es-UY" b="1" smtClean="0">
                <a:cs typeface="Times New Roman" panose="02020603050405020304" pitchFamily="18" charset="0"/>
              </a:rPr>
              <a:t>COSTOS DE TRANSACCIÓN</a:t>
            </a:r>
            <a:endParaRPr lang="es-ES" altLang="es-UY" b="1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42938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PLAN DE LA PRESENTACIÓN</a:t>
            </a:r>
            <a:endParaRPr lang="es-ES_tradnl" altLang="es-UY" sz="4400" b="0">
              <a:solidFill>
                <a:schemeClr val="tx2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71550" y="2492375"/>
            <a:ext cx="7488238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b="0">
                <a:cs typeface="Times New Roman" panose="02020603050405020304" pitchFamily="18" charset="0"/>
              </a:rPr>
              <a:t>Agencia y costos de transacción</a:t>
            </a:r>
            <a:endParaRPr lang="es-MX" altLang="es-UY" sz="3200" b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MX" altLang="es-UY" sz="3200" b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b="0">
                <a:cs typeface="Times New Roman" panose="02020603050405020304" pitchFamily="18" charset="0"/>
              </a:rPr>
              <a:t>Alternativas de formas de financiamiento corporativo</a:t>
            </a:r>
            <a:endParaRPr lang="es-ES_tradnl" altLang="es-UY" sz="3200" b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84238" y="1663700"/>
            <a:ext cx="7497762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/>
              <a:t>AGENCIA Y COSTOS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DE TRANSACCIÓN</a:t>
            </a:r>
            <a:endParaRPr lang="es-MX" altLang="es-UY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33375"/>
            <a:ext cx="8964613" cy="1143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COMPLEMENTARIEDAD</a:t>
            </a:r>
            <a:br>
              <a:rPr lang="es-ES_tradnl" altLang="es-UY" sz="3600" b="1" smtClean="0"/>
            </a:br>
            <a:r>
              <a:rPr lang="es-ES_tradnl" altLang="es-UY" sz="3600" b="1" smtClean="0"/>
              <a:t>DE ENFOQUES</a:t>
            </a:r>
            <a:endParaRPr lang="es-ES_tradnl" altLang="es-UY" sz="36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38835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s-UY" smtClean="0"/>
              <a:t>Teoría de la agencia (TA):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ES" altLang="es-UY" smtClean="0"/>
              <a:t>Diseño de incentivos y tecnologías de monitoreo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ES" altLang="es-UY" smtClean="0"/>
              <a:t>Origen: preocupación por separación de propiedad y control</a:t>
            </a: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Economía de costos de transacción (ECT):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ES" altLang="es-UY" smtClean="0"/>
              <a:t>Formas de organización de relaciones contractuales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</a:pPr>
            <a:r>
              <a:rPr lang="es-ES" altLang="es-UY" smtClean="0"/>
              <a:t>Origen: preocupación por los límites de la firma</a:t>
            </a:r>
            <a:endParaRPr lang="es-ES" altLang="es-UY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s-ES" altLang="es-UY" smtClean="0"/>
          </a:p>
          <a:p>
            <a:pPr eaLnBrk="1" hangingPunct="1">
              <a:lnSpc>
                <a:spcPct val="90000"/>
              </a:lnSpc>
            </a:pPr>
            <a:r>
              <a:rPr lang="es-ES" altLang="es-UY" smtClean="0"/>
              <a:t>Dos perspectivas complementarias para comprender la organización económica</a:t>
            </a:r>
            <a:endParaRPr lang="es-ES" altLang="es-UY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964613" cy="1143000"/>
          </a:xfrm>
        </p:spPr>
        <p:txBody>
          <a:bodyPr/>
          <a:lstStyle/>
          <a:p>
            <a:pPr eaLnBrk="1" hangingPunct="1"/>
            <a:r>
              <a:rPr lang="es-ES_tradnl" altLang="es-UY" sz="4000" b="1" smtClean="0"/>
              <a:t>FACTORES EN COMÚN</a:t>
            </a:r>
            <a:endParaRPr lang="es-ES_tradnl" altLang="es-UY" sz="40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388350" cy="5040312"/>
          </a:xfrm>
        </p:spPr>
        <p:txBody>
          <a:bodyPr/>
          <a:lstStyle/>
          <a:p>
            <a:pPr eaLnBrk="1" hangingPunct="1"/>
            <a:r>
              <a:rPr lang="es-ES" altLang="es-UY" smtClean="0"/>
              <a:t>Marco de discrecionalidad en el gerenciamiento</a:t>
            </a:r>
            <a:endParaRPr lang="es-ES" altLang="es-UY" smtClean="0"/>
          </a:p>
          <a:p>
            <a:pPr eaLnBrk="1" hangingPunct="1"/>
            <a:endParaRPr lang="es-ES" altLang="es-UY" sz="2800" smtClean="0"/>
          </a:p>
          <a:p>
            <a:pPr lvl="1" eaLnBrk="1" hangingPunct="1"/>
            <a:r>
              <a:rPr lang="es-ES" altLang="es-UY" smtClean="0"/>
              <a:t>Para TA, la empresa es un nexo de contratos</a:t>
            </a:r>
            <a:endParaRPr lang="es-ES" altLang="es-UY" smtClean="0"/>
          </a:p>
          <a:p>
            <a:pPr lvl="1" eaLnBrk="1" hangingPunct="1"/>
            <a:r>
              <a:rPr lang="es-ES" altLang="es-UY" smtClean="0"/>
              <a:t>Para ECT, la empresa es una forma de organización</a:t>
            </a:r>
            <a:endParaRPr lang="es-ES" altLang="es-UY" smtClean="0"/>
          </a:p>
          <a:p>
            <a:pPr lvl="1" eaLnBrk="1" hangingPunct="1"/>
            <a:endParaRPr lang="es-ES" altLang="es-UY" smtClean="0"/>
          </a:p>
          <a:p>
            <a:pPr lvl="1" eaLnBrk="1" hangingPunct="1"/>
            <a:r>
              <a:rPr lang="es-ES" altLang="es-UY" smtClean="0"/>
              <a:t>TA refiere a riesgo moral y costos de agencia</a:t>
            </a:r>
            <a:endParaRPr lang="es-ES" altLang="es-UY" smtClean="0"/>
          </a:p>
          <a:p>
            <a:pPr lvl="1" eaLnBrk="1" hangingPunct="1"/>
            <a:r>
              <a:rPr lang="es-ES" altLang="es-UY" smtClean="0"/>
              <a:t>ECT refiere a racionalidad limitada y oportunismo</a:t>
            </a:r>
            <a:endParaRPr lang="es-ES" altLang="es-UY" smtClean="0"/>
          </a:p>
          <a:p>
            <a:pPr lvl="1" eaLnBrk="1" hangingPunct="1"/>
            <a:endParaRPr lang="es-ES" altLang="es-UY" smtClean="0"/>
          </a:p>
          <a:p>
            <a:pPr lvl="1" eaLnBrk="1" hangingPunct="1"/>
            <a:r>
              <a:rPr lang="es-ES" altLang="es-UY" smtClean="0"/>
              <a:t>Asumen neutralidad al riesgo (aíslan factor riesgo)</a:t>
            </a:r>
            <a:endParaRPr lang="es-ES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25413"/>
            <a:ext cx="8964613" cy="1143000"/>
          </a:xfrm>
        </p:spPr>
        <p:txBody>
          <a:bodyPr/>
          <a:lstStyle/>
          <a:p>
            <a:pPr eaLnBrk="1" hangingPunct="1"/>
            <a:r>
              <a:rPr lang="es-ES_tradnl" altLang="es-UY" sz="4000" b="1" smtClean="0"/>
              <a:t>FACTORES EN COMÚN</a:t>
            </a:r>
            <a:endParaRPr lang="es-ES_tradnl" altLang="es-UY" sz="40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8461375" cy="5040312"/>
          </a:xfrm>
        </p:spPr>
        <p:txBody>
          <a:bodyPr/>
          <a:lstStyle/>
          <a:p>
            <a:pPr eaLnBrk="1" hangingPunct="1"/>
            <a:r>
              <a:rPr lang="es-ES" altLang="es-UY" smtClean="0"/>
              <a:t>Eficiencia contractual</a:t>
            </a:r>
            <a:endParaRPr lang="es-ES" altLang="es-UY" smtClean="0"/>
          </a:p>
          <a:p>
            <a:pPr eaLnBrk="1" hangingPunct="1"/>
            <a:endParaRPr lang="es-ES" altLang="es-UY" sz="2800" smtClean="0"/>
          </a:p>
          <a:p>
            <a:pPr lvl="1" eaLnBrk="1" hangingPunct="1"/>
            <a:r>
              <a:rPr lang="es-ES" altLang="es-UY" smtClean="0"/>
              <a:t>Asumen entorno de contratos incompletos</a:t>
            </a:r>
            <a:endParaRPr lang="es-ES" altLang="es-UY" smtClean="0"/>
          </a:p>
          <a:p>
            <a:pPr lvl="1" eaLnBrk="1" hangingPunct="1"/>
            <a:endParaRPr lang="es-ES" altLang="es-UY" smtClean="0"/>
          </a:p>
          <a:p>
            <a:pPr lvl="1" eaLnBrk="1" hangingPunct="1"/>
            <a:r>
              <a:rPr lang="es-ES" altLang="es-UY" smtClean="0"/>
              <a:t>AT se focaliza en alinear incentivos </a:t>
            </a:r>
            <a:r>
              <a:rPr lang="es-ES" altLang="es-UY" i="1" smtClean="0"/>
              <a:t>ex ante</a:t>
            </a:r>
            <a:endParaRPr lang="es-ES" altLang="es-UY" i="1" smtClean="0"/>
          </a:p>
          <a:p>
            <a:pPr lvl="1" eaLnBrk="1" hangingPunct="1"/>
            <a:r>
              <a:rPr lang="es-ES" altLang="es-UY" smtClean="0"/>
              <a:t>ECT se focaliza en formas organizacionales </a:t>
            </a:r>
            <a:r>
              <a:rPr lang="es-ES" altLang="es-UY" i="1" smtClean="0"/>
              <a:t>ex post</a:t>
            </a:r>
            <a:endParaRPr lang="es-ES" altLang="es-UY" i="1" smtClean="0"/>
          </a:p>
          <a:p>
            <a:pPr eaLnBrk="1" hangingPunct="1"/>
            <a:endParaRPr lang="es-ES" altLang="es-UY" smtClean="0"/>
          </a:p>
          <a:p>
            <a:pPr eaLnBrk="1" hangingPunct="1"/>
            <a:r>
              <a:rPr lang="es-ES" altLang="es-UY" smtClean="0"/>
              <a:t>Directorios emergen endógenamente como instrumentos de control</a:t>
            </a:r>
            <a:endParaRPr lang="es-ES" altLang="es-UY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25413"/>
            <a:ext cx="8964613" cy="1143000"/>
          </a:xfrm>
        </p:spPr>
        <p:txBody>
          <a:bodyPr/>
          <a:lstStyle/>
          <a:p>
            <a:pPr eaLnBrk="1" hangingPunct="1"/>
            <a:r>
              <a:rPr lang="es-ES_tradnl" altLang="es-UY" sz="4000" b="1" smtClean="0"/>
              <a:t>PRINCIPALES DIFERENCIAS</a:t>
            </a:r>
            <a:endParaRPr lang="es-ES_tradnl" altLang="es-UY" sz="4000" b="1" smtClean="0"/>
          </a:p>
        </p:txBody>
      </p:sp>
      <p:graphicFrame>
        <p:nvGraphicFramePr>
          <p:cNvPr id="214227" name="Group 211"/>
          <p:cNvGraphicFramePr>
            <a:graphicFrameLocks noGrp="1"/>
          </p:cNvGraphicFramePr>
          <p:nvPr/>
        </p:nvGraphicFramePr>
        <p:xfrm>
          <a:off x="468313" y="1268413"/>
          <a:ext cx="8351837" cy="5295901"/>
        </p:xfrm>
        <a:graphic>
          <a:graphicData uri="http://schemas.openxmlformats.org/drawingml/2006/table">
            <a:tbl>
              <a:tblPr/>
              <a:tblGrid>
                <a:gridCol w="2782887"/>
                <a:gridCol w="2786063"/>
                <a:gridCol w="2782887"/>
              </a:tblGrid>
              <a:tr h="879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FACTORES</a:t>
                      </a:r>
                      <a:endParaRPr kumimoji="0" lang="es-UY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TEORÍA DE LA AGENCIA</a:t>
                      </a:r>
                      <a:endParaRPr kumimoji="0" lang="es-UY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COSTOS DE TRANSACCIÓN</a:t>
                      </a:r>
                      <a:endParaRPr kumimoji="0" lang="es-UY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Unidad de análisis</a:t>
                      </a:r>
                      <a:endParaRPr kumimoji="0" lang="es-UY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Agente individual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Transacción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Dimensión focal</a:t>
                      </a:r>
                      <a:endParaRPr kumimoji="0" lang="es-UY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define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Especificidad de activos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Costos relevantes</a:t>
                      </a:r>
                      <a:endParaRPr kumimoji="0" lang="es-UY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Monitoreo y pérdida residual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Adaptación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Objetivo</a:t>
                      </a:r>
                      <a:endParaRPr kumimoji="0" lang="es-UY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Alinear incentivos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Formas organizacionales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Enfoque</a:t>
                      </a:r>
                      <a:endParaRPr kumimoji="0" lang="es-UY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 ante</a:t>
                      </a:r>
                      <a:endParaRPr kumimoji="0" lang="es-UY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Ex post</a:t>
                      </a:r>
                      <a:endParaRPr kumimoji="0" lang="es-UY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Resolución de disputas</a:t>
                      </a:r>
                      <a:endParaRPr kumimoji="0" lang="es-UY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relevante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Relevante</a:t>
                      </a:r>
                      <a:endParaRPr kumimoji="0" lang="es-UY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1663700"/>
            <a:ext cx="8748713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/>
              <a:t>ALTERNATIVAS DE FORMAS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DE FINANCIAMIENTO 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CORPORATIVO</a:t>
            </a:r>
            <a:endParaRPr lang="es-MX" altLang="es-UY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964613" cy="11430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FINANCIAMIENTO DE PROYECTOS</a:t>
            </a:r>
            <a:endParaRPr lang="es-ES_tradnl" altLang="es-UY" sz="36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388350" cy="5040313"/>
          </a:xfrm>
        </p:spPr>
        <p:txBody>
          <a:bodyPr/>
          <a:lstStyle/>
          <a:p>
            <a:pPr eaLnBrk="1" hangingPunct="1"/>
            <a:r>
              <a:rPr lang="es-ES" altLang="es-UY" smtClean="0"/>
              <a:t>Complementariedad de enfoques:</a:t>
            </a:r>
            <a:endParaRPr lang="es-ES" altLang="es-UY" smtClean="0"/>
          </a:p>
          <a:p>
            <a:pPr marL="1227455" lvl="1" indent="-247650" eaLnBrk="1" hangingPunct="1"/>
            <a:r>
              <a:rPr lang="es-ES" altLang="es-UY" smtClean="0"/>
              <a:t>Finanzas corporativas</a:t>
            </a:r>
            <a:endParaRPr lang="es-ES" altLang="es-UY" smtClean="0"/>
          </a:p>
          <a:p>
            <a:pPr marL="1227455" lvl="1" indent="-247650" eaLnBrk="1" hangingPunct="1"/>
            <a:r>
              <a:rPr lang="es-ES" altLang="es-UY" smtClean="0"/>
              <a:t>Formas de organización de las finanzas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Capital y deuda se visualizan como:</a:t>
            </a:r>
            <a:endParaRPr lang="es-ES" altLang="es-UY" smtClean="0"/>
          </a:p>
          <a:p>
            <a:pPr marL="1227455" lvl="1" indent="-247650" eaLnBrk="1" hangingPunct="1"/>
            <a:r>
              <a:rPr lang="es-ES" altLang="es-UY" smtClean="0"/>
              <a:t>Instrumentos financieros alternativos</a:t>
            </a:r>
            <a:endParaRPr lang="es-ES" altLang="es-UY" smtClean="0"/>
          </a:p>
          <a:p>
            <a:pPr marL="1227455" lvl="1" indent="-247650" eaLnBrk="1" hangingPunct="1"/>
            <a:r>
              <a:rPr lang="es-ES" altLang="es-UY" smtClean="0"/>
              <a:t>Formas de organización alternativas</a:t>
            </a:r>
            <a:endParaRPr lang="es-ES" altLang="es-UY" smtClean="0"/>
          </a:p>
          <a:p>
            <a:pPr eaLnBrk="1" hangingPunct="1"/>
            <a:r>
              <a:rPr lang="es-ES" altLang="es-UY" smtClean="0"/>
              <a:t>Perspectiva de costos de transacción:</a:t>
            </a:r>
            <a:endParaRPr lang="es-ES" altLang="es-UY" smtClean="0"/>
          </a:p>
          <a:p>
            <a:pPr marL="1227455" lvl="1" indent="-247650" eaLnBrk="1" hangingPunct="1"/>
            <a:r>
              <a:rPr lang="es-ES" altLang="es-UY" smtClean="0"/>
              <a:t>Deuda: modo de “mercado” de financiamiento</a:t>
            </a:r>
            <a:endParaRPr lang="es-ES" altLang="es-UY" smtClean="0"/>
          </a:p>
          <a:p>
            <a:pPr marL="1227455" lvl="1" indent="-247650" eaLnBrk="1" hangingPunct="1"/>
            <a:r>
              <a:rPr lang="es-ES" altLang="es-UY" smtClean="0"/>
              <a:t>Capital: modo “jerárquico” de financiamiento</a:t>
            </a:r>
            <a:endParaRPr lang="es-ES" altLang="es-U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ntas">
  <a:themeElements>
    <a:clrScheme name="Cin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Cin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in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presentaciones\Cintas.pot</Template>
  <TotalTime>0</TotalTime>
  <Words>3416</Words>
  <Application>WPS Presentation</Application>
  <PresentationFormat>Presentación en pantalla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Cintas</vt:lpstr>
      <vt:lpstr> FINANCIAMIENTO Y COSTOS DE TRANSACCIÓN</vt:lpstr>
      <vt:lpstr>PowerPoint 演示文稿</vt:lpstr>
      <vt:lpstr>PowerPoint 演示文稿</vt:lpstr>
      <vt:lpstr>COMPLEMENTARIEDAD DE ENFOQUES</vt:lpstr>
      <vt:lpstr>FACTORES EN COMÚN</vt:lpstr>
      <vt:lpstr>FACTORES EN COMÚN</vt:lpstr>
      <vt:lpstr>PRINCIPALES DIFERENCIAS</vt:lpstr>
      <vt:lpstr>PowerPoint 演示文稿</vt:lpstr>
      <vt:lpstr>FINANCIAMIENTO DE PROYECTOS</vt:lpstr>
      <vt:lpstr>ENFOQUE DE COSTOS DE TRANSACCIÓN</vt:lpstr>
      <vt:lpstr>ENFOQUE DE COSTOS DE TRANSACCIÓN</vt:lpstr>
      <vt:lpstr>ENFOQUE DE COSTOS DE TRANSACCIÓN</vt:lpstr>
      <vt:lpstr>ENFOQUE DE COSTOS DE TRANSACCIÓN</vt:lpstr>
      <vt:lpstr>PowerPoint 演示文稿</vt:lpstr>
      <vt:lpstr>ASPECTOS ADICIONALES</vt:lpstr>
      <vt:lpstr> FINANCIAMIENTO Y COSTOS DE TRANSACCIÓN</vt:lpstr>
    </vt:vector>
  </TitlesOfParts>
  <Company>URSEC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Esc. Bergara</dc:creator>
  <cp:lastModifiedBy>Mario</cp:lastModifiedBy>
  <cp:revision>234</cp:revision>
  <dcterms:created xsi:type="dcterms:W3CDTF">2001-06-22T23:44:00Z</dcterms:created>
  <dcterms:modified xsi:type="dcterms:W3CDTF">2021-02-07T22:02:48Z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