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8" r:id="rId3"/>
    <p:sldId id="349" r:id="rId4"/>
    <p:sldId id="350" r:id="rId5"/>
    <p:sldId id="367" r:id="rId6"/>
    <p:sldId id="368" r:id="rId7"/>
    <p:sldId id="379" r:id="rId8"/>
    <p:sldId id="369" r:id="rId9"/>
    <p:sldId id="370" r:id="rId10"/>
    <p:sldId id="371" r:id="rId11"/>
    <p:sldId id="372" r:id="rId12"/>
    <p:sldId id="352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1" r:id="rId24"/>
    <p:sldId id="355" r:id="rId25"/>
    <p:sldId id="392" r:id="rId26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3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7"/>
            <p:cNvSpPr/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8"/>
            <p:cNvSpPr/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"/>
            <p:cNvSpPr/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s-ES" noProof="0" smtClean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s-ES" noProof="0" smtClean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A6915AF1-A38F-4A76-A184-4916C53A9DA5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A01B-C18D-4DA9-A14E-50D7AAF52B8C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5809B-E39A-423F-A291-CCEB919061C6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D79D-9019-48FB-B1F1-E7AB79680663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9BD00-2753-4041-AA26-48326DBDD49C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99153-B82A-4DDA-ACD3-CC8DE487C6AE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59739-4CB9-445C-A661-59B1D1038D06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44C4E-F810-4CD4-B14F-BEE9AE015C52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CA04-C063-4C8F-90E9-BD25CF59EAC4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3D595-59F0-4EDE-AF40-09735BF3C2B7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A0C7-CD84-482E-9CD7-A58ED3FF7726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0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1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2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3" name="Freeform 7"/>
            <p:cNvSpPr/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4" name="Freeform 8"/>
            <p:cNvSpPr/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5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6" name="Freeform 10"/>
            <p:cNvSpPr/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s-UY" smtClean="0"/>
              <a:t>Haga clic para modificar el estilo de título del patrón</a:t>
            </a:r>
            <a:endParaRPr lang="es-ES" altLang="es-UY" smtClean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fld id="{DF6AC513-BDBF-486B-B3D6-0E4A32AF2A39}" type="slidenum">
              <a:rPr lang="es-ES"/>
            </a:fld>
            <a:endParaRPr lang="es-ES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s-UY" smtClean="0"/>
              <a:t>Haga clic para modificar el estilo de texto del patrón</a:t>
            </a:r>
            <a:endParaRPr lang="es-ES" altLang="es-UY" smtClean="0"/>
          </a:p>
          <a:p>
            <a:pPr lvl="1"/>
            <a:r>
              <a:rPr lang="es-ES" altLang="es-UY" smtClean="0"/>
              <a:t>Segundo nivel</a:t>
            </a:r>
            <a:endParaRPr lang="es-ES" altLang="es-UY" smtClean="0"/>
          </a:p>
          <a:p>
            <a:pPr lvl="2"/>
            <a:r>
              <a:rPr lang="es-ES" altLang="es-UY" smtClean="0"/>
              <a:t>Tercer nivel</a:t>
            </a:r>
            <a:endParaRPr lang="es-ES" altLang="es-UY" smtClean="0"/>
          </a:p>
          <a:p>
            <a:pPr lvl="3"/>
            <a:r>
              <a:rPr lang="es-ES" altLang="es-UY" smtClean="0"/>
              <a:t>Cuarto nivel</a:t>
            </a:r>
            <a:endParaRPr lang="es-ES" altLang="es-UY" smtClean="0"/>
          </a:p>
          <a:p>
            <a:pPr lvl="4"/>
            <a:r>
              <a:rPr lang="es-ES" altLang="es-UY" smtClean="0"/>
              <a:t>Quinto nivel</a:t>
            </a:r>
            <a:endParaRPr lang="es-ES" altLang="es-UY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b="1" smtClean="0"/>
            </a:br>
            <a:r>
              <a:rPr lang="es-MX" altLang="es-UY" b="1" smtClean="0">
                <a:cs typeface="Times New Roman" panose="02020603050405020304" pitchFamily="18" charset="0"/>
              </a:rPr>
              <a:t>EMPRESAS, EMPLEO Y</a:t>
            </a:r>
            <a:br>
              <a:rPr lang="es-MX" altLang="es-UY" b="1" smtClean="0">
                <a:cs typeface="Times New Roman" panose="02020603050405020304" pitchFamily="18" charset="0"/>
              </a:rPr>
            </a:br>
            <a:r>
              <a:rPr lang="es-MX" altLang="es-UY" b="1" smtClean="0">
                <a:cs typeface="Times New Roman" panose="02020603050405020304" pitchFamily="18" charset="0"/>
              </a:rPr>
              <a:t>TERCERIZACIONES</a:t>
            </a:r>
            <a:endParaRPr lang="es-ES" altLang="es-UY" b="1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33375"/>
            <a:ext cx="8964613" cy="854075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FIRMA Y CONTRATOS INCOMPLETOS</a:t>
            </a:r>
            <a:endParaRPr lang="es-ES_tradnl" altLang="es-UY" sz="36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13788" cy="5184775"/>
          </a:xfrm>
        </p:spPr>
        <p:txBody>
          <a:bodyPr/>
          <a:lstStyle/>
          <a:p>
            <a:pPr eaLnBrk="1" hangingPunct="1"/>
            <a:r>
              <a:rPr lang="es-ES" altLang="es-UY" smtClean="0"/>
              <a:t>Grossman, Hart y Moore: Como los contratos son inherentemente incompletos, la autoridad permite redistribuir las ganancias del intercambio</a:t>
            </a:r>
            <a:endParaRPr lang="es-ES" altLang="es-UY" smtClean="0"/>
          </a:p>
          <a:p>
            <a:pPr eaLnBrk="1" hangingPunct="1"/>
            <a:endParaRPr lang="es-ES" altLang="es-UY" smtClean="0"/>
          </a:p>
          <a:p>
            <a:pPr eaLnBrk="1" hangingPunct="1"/>
            <a:r>
              <a:rPr lang="es-ES" altLang="es-UY" smtClean="0"/>
              <a:t>Propiedad: derecho residual sobre los activos</a:t>
            </a:r>
            <a:endParaRPr lang="es-ES" altLang="es-UY" smtClean="0"/>
          </a:p>
          <a:p>
            <a:pPr eaLnBrk="1" hangingPunct="1"/>
            <a:endParaRPr lang="es-ES" altLang="es-UY" smtClean="0"/>
          </a:p>
          <a:p>
            <a:pPr eaLnBrk="1" hangingPunct="1"/>
            <a:r>
              <a:rPr lang="es-ES" altLang="es-UY" smtClean="0"/>
              <a:t>Beneficios </a:t>
            </a:r>
            <a:r>
              <a:rPr lang="es-ES" altLang="es-UY" i="1" smtClean="0"/>
              <a:t>ex post</a:t>
            </a:r>
            <a:r>
              <a:rPr lang="es-ES" altLang="es-UY" smtClean="0"/>
              <a:t> dependen de inversiones </a:t>
            </a:r>
            <a:r>
              <a:rPr lang="es-ES" altLang="es-UY" i="1" smtClean="0"/>
              <a:t>ex ante</a:t>
            </a:r>
            <a:r>
              <a:rPr lang="es-ES" altLang="es-UY" smtClean="0"/>
              <a:t>: se afectan incentivos para inversiones en activos específicos</a:t>
            </a:r>
            <a:endParaRPr lang="es-ES" altLang="es-UY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0" y="1663700"/>
            <a:ext cx="784225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LA RELACIÓN DE EMPLEO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DESDE UNA ÓPTICA DE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COSTOS DE TRANSACCIÓN</a:t>
            </a:r>
            <a:endParaRPr lang="es-MX" altLang="es-UY" sz="4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LA ORGANIZACIÓN DEL TRABAJO</a:t>
            </a:r>
            <a:endParaRPr lang="es-ES_tradnl" altLang="es-UY" sz="36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557338"/>
            <a:ext cx="8748712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UY" smtClean="0"/>
              <a:t>Enfoque de eficiencia en minimizar costos de transacción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Posibles beneficios de organización interna: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Determinación de salarios y beneficios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Mejora de productividad y del capital humano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Resolución de disputas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Adaptación cooperativa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Posibles riesgos de la organización interna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Alineamiento de formas de organización del trabajo y atributos de las transacciones laborales</a:t>
            </a:r>
            <a:endParaRPr lang="es-ES" altLang="es-UY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RELACIÓN DE EMPLEO</a:t>
            </a:r>
            <a:endParaRPr lang="es-ES_tradnl" altLang="es-UY" sz="36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628775"/>
            <a:ext cx="8893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UY" smtClean="0"/>
              <a:t>Dependencia bilateral derivada de tareas o activos específicos en la producción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“Transformación fundamental”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Cuatro motivos de especificidad: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Idiosincrasia del equipamiento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Idiosincrasia del proceso y su adaptación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Relaciones informales atribuibles a la adaptación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Idiosincracia en la comunicación y los códigos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Conocimiento como activo específico y fuente de riesgo contractual</a:t>
            </a:r>
            <a:endParaRPr lang="es-ES" altLang="es-UY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RELACIÓN DE EMPLEO</a:t>
            </a:r>
            <a:endParaRPr lang="es-ES_tradnl" altLang="es-UY" sz="36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628775"/>
            <a:ext cx="8893175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UY" smtClean="0"/>
              <a:t>Equilibrio cambiante requiere adaptación: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Disturbios periódicos de actividad económica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Ciclos de vida de la fuerza de trabajo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Relación empleado-cliente como activo específico y fuente de riesgo contractual: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Relación auditor-cliente</a:t>
            </a:r>
            <a:endParaRPr lang="es-ES" altLang="es-UY" smtClean="0"/>
          </a:p>
          <a:p>
            <a:pPr marL="1619250" lvl="1" indent="-273050" eaLnBrk="1" hangingPunct="1">
              <a:lnSpc>
                <a:spcPct val="90000"/>
              </a:lnSpc>
            </a:pPr>
            <a:r>
              <a:rPr lang="es-ES" altLang="es-UY" smtClean="0"/>
              <a:t>Relación gerente bancario-deudor (información)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Terminar la relación laboral podría implicar la pérdida del cliente, de información o de un nexo privilegiado con el mismo</a:t>
            </a:r>
            <a:endParaRPr lang="es-ES" altLang="es-UY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20713"/>
            <a:ext cx="8893175" cy="792162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MODELOS DE RELACIÓN DE EMPLEO</a:t>
            </a:r>
            <a:endParaRPr lang="es-ES_tradnl" altLang="es-UY" sz="36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773238"/>
            <a:ext cx="8893175" cy="7921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s-UY" smtClean="0"/>
              <a:t>Williamson: cuatro tipos de contratación individual</a:t>
            </a:r>
            <a:endParaRPr lang="es-ES" altLang="es-UY" smtClean="0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827088" y="2852738"/>
            <a:ext cx="3455987" cy="1368425"/>
          </a:xfrm>
          <a:prstGeom prst="hexagon">
            <a:avLst>
              <a:gd name="adj" fmla="val 1914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UY"/>
              <a:t>Contrato de</a:t>
            </a:r>
            <a:endParaRPr lang="es-ES" altLang="es-UY"/>
          </a:p>
          <a:p>
            <a:pPr eaLnBrk="1" hangingPunct="1"/>
            <a:r>
              <a:rPr lang="es-ES" altLang="es-UY"/>
              <a:t>cumplimiento futuro</a:t>
            </a:r>
            <a:endParaRPr lang="es-UY" altLang="es-UY"/>
          </a:p>
        </p:txBody>
      </p:sp>
      <p:sp>
        <p:nvSpPr>
          <p:cNvPr id="22533" name="AutoShape 6"/>
          <p:cNvSpPr>
            <a:spLocks noChangeArrowheads="1"/>
          </p:cNvSpPr>
          <p:nvPr/>
        </p:nvSpPr>
        <p:spPr bwMode="auto">
          <a:xfrm>
            <a:off x="827088" y="4652963"/>
            <a:ext cx="3455987" cy="1368425"/>
          </a:xfrm>
          <a:prstGeom prst="hexagon">
            <a:avLst>
              <a:gd name="adj" fmla="val 1914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UY"/>
              <a:t>Contratos secuenciales</a:t>
            </a:r>
            <a:endParaRPr lang="es-ES" altLang="es-UY"/>
          </a:p>
          <a:p>
            <a:pPr eaLnBrk="1" hangingPunct="1"/>
            <a:r>
              <a:rPr lang="es-ES" altLang="es-UY"/>
              <a:t>de mercado</a:t>
            </a:r>
            <a:endParaRPr lang="es-UY" altLang="es-UY"/>
          </a:p>
        </p:txBody>
      </p:sp>
      <p:sp>
        <p:nvSpPr>
          <p:cNvPr id="22534" name="AutoShape 7"/>
          <p:cNvSpPr>
            <a:spLocks noChangeArrowheads="1"/>
          </p:cNvSpPr>
          <p:nvPr/>
        </p:nvSpPr>
        <p:spPr bwMode="auto">
          <a:xfrm>
            <a:off x="4787900" y="4652963"/>
            <a:ext cx="3455988" cy="1368425"/>
          </a:xfrm>
          <a:prstGeom prst="hexagon">
            <a:avLst>
              <a:gd name="adj" fmla="val 1914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UY"/>
              <a:t>Contrato de empleo:</a:t>
            </a:r>
            <a:endParaRPr lang="es-ES" altLang="es-UY"/>
          </a:p>
          <a:p>
            <a:pPr eaLnBrk="1" hangingPunct="1"/>
            <a:r>
              <a:rPr lang="es-ES" altLang="es-UY"/>
              <a:t>Relación de autoridad</a:t>
            </a:r>
            <a:endParaRPr lang="es-UY" altLang="es-UY"/>
          </a:p>
        </p:txBody>
      </p:sp>
      <p:sp>
        <p:nvSpPr>
          <p:cNvPr id="22535" name="AutoShape 8"/>
          <p:cNvSpPr>
            <a:spLocks noChangeArrowheads="1"/>
          </p:cNvSpPr>
          <p:nvPr/>
        </p:nvSpPr>
        <p:spPr bwMode="auto">
          <a:xfrm>
            <a:off x="4787900" y="2852738"/>
            <a:ext cx="3455988" cy="1368425"/>
          </a:xfrm>
          <a:prstGeom prst="hexagon">
            <a:avLst>
              <a:gd name="adj" fmla="val 1914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UY"/>
              <a:t>Contrato de</a:t>
            </a:r>
            <a:endParaRPr lang="es-ES" altLang="es-UY"/>
          </a:p>
          <a:p>
            <a:pPr eaLnBrk="1" hangingPunct="1"/>
            <a:r>
              <a:rPr lang="es-ES" altLang="es-UY"/>
              <a:t>reclamación eventual</a:t>
            </a:r>
            <a:endParaRPr lang="es-UY" altLang="es-UY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20713"/>
            <a:ext cx="8893175" cy="792162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MODELOS DE RELACIÓN DE EMPLEO</a:t>
            </a:r>
            <a:endParaRPr lang="es-ES_tradnl" altLang="es-UY" sz="36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557338"/>
            <a:ext cx="8893175" cy="7921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s-UY" smtClean="0"/>
              <a:t>CONTRATO DE CUMPLIMIENTO FUTURO</a:t>
            </a:r>
            <a:endParaRPr lang="es-ES" altLang="es-UY" smtClean="0"/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649288" y="2779713"/>
            <a:ext cx="8170862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Contratar en el momento actual para una futura labor específica X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Problemas de rigidez: no permite adaptación a circunstancias cambiantes internas o de mercado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MODELOS DE RELACIÓN DE EMPLEO</a:t>
            </a:r>
            <a:endParaRPr lang="es-ES_tradnl" altLang="es-UY" sz="36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125538"/>
            <a:ext cx="8893175" cy="7921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s-UY" smtClean="0"/>
              <a:t>CONTRATO DE RECLAMACIÓN EVENTUAL</a:t>
            </a:r>
            <a:endParaRPr lang="es-ES" altLang="es-UY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11188" y="1917700"/>
            <a:ext cx="82804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619250" indent="-273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Contratar en el momento actual para una futura entrega X</a:t>
            </a:r>
            <a:r>
              <a:rPr lang="es-ES" altLang="es-UY" sz="3200" b="0" i="1"/>
              <a:t>i</a:t>
            </a:r>
            <a:r>
              <a:rPr lang="es-ES" altLang="es-UY" sz="3200" b="0"/>
              <a:t> eventual en el suceso E</a:t>
            </a:r>
            <a:r>
              <a:rPr lang="es-ES" altLang="es-UY" sz="3200" b="0" i="1"/>
              <a:t>i</a:t>
            </a:r>
            <a:endParaRPr lang="es-ES" altLang="es-UY" sz="3200" b="0" i="1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Problemas de incompletitud de los contratos:</a:t>
            </a:r>
            <a:endParaRPr lang="es-ES" altLang="es-UY" sz="32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Previsión de contingencias</a:t>
            </a:r>
            <a:endParaRPr lang="es-ES" altLang="es-UY" sz="28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Acordar adaptaciones</a:t>
            </a:r>
            <a:endParaRPr lang="es-ES" altLang="es-UY" sz="28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Cumplimiento efectivo del contrato</a:t>
            </a:r>
            <a:endParaRPr lang="es-ES" altLang="es-UY" sz="28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Capacidad de hacer cumplir el contrato</a:t>
            </a:r>
            <a:endParaRPr lang="es-ES" altLang="es-UY" sz="28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Problema de determinación del estado de la naturaleza vigente: oportunismo y asimetría informacional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MODELOS DE RELACIÓN DE EMPLEO</a:t>
            </a:r>
            <a:endParaRPr lang="es-ES_tradnl" altLang="es-UY" sz="36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125538"/>
            <a:ext cx="8893175" cy="7921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s-UY" smtClean="0"/>
              <a:t>CONTRATOS SECUENCIALES DE MERCADO</a:t>
            </a:r>
            <a:endParaRPr lang="es-ES" altLang="es-UY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0825" y="2060575"/>
            <a:ext cx="882015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Contratar el X adecuado en el momento oportuno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altLang="es-UY" sz="3200" b="0" i="1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Problemas cuando las tareas son idiosincráticas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Dificultades en casos de “pequeños números”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Posibilidad de “transformación fundamental” cuando hay especificidad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MODELOS DE RELACIÓN DE EMPLEO</a:t>
            </a:r>
            <a:endParaRPr lang="es-ES_tradnl" altLang="es-UY" sz="36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125538"/>
            <a:ext cx="8893175" cy="1223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s-UY" smtClean="0"/>
              <a:t>CONTRATO DE EMPLEO:</a:t>
            </a:r>
            <a:endParaRPr lang="es-ES" altLang="es-UY" smtClean="0"/>
          </a:p>
          <a:p>
            <a:pPr algn="ctr" eaLnBrk="1" hangingPunct="1">
              <a:buFontTx/>
              <a:buNone/>
            </a:pPr>
            <a:r>
              <a:rPr lang="es-ES" altLang="es-UY" smtClean="0"/>
              <a:t>RELACIÓN DE AUTORIDAD</a:t>
            </a:r>
            <a:endParaRPr lang="es-ES" altLang="es-UY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27088" y="2638425"/>
            <a:ext cx="8281987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Contratar en el momento actual y obtener el derecho a elegir en el futuro un X específico dentro de un conjunto admisible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altLang="es-UY" sz="3200" b="0" i="1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No requiere anticipar decisiones (mitiga racionalidad limitada)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Reduce la frecuencia de las negociaciones (mitiga oportunismo)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685800" y="642938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PLAN DE LA PRESENTACIÓN</a:t>
            </a:r>
            <a:endParaRPr lang="es-ES_tradnl" altLang="es-UY" sz="4400" b="0">
              <a:solidFill>
                <a:schemeClr val="tx2"/>
              </a:solidFill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1044575" y="2347595"/>
            <a:ext cx="7488555" cy="284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Los límites de la firma</a:t>
            </a:r>
            <a:endParaRPr lang="es-MX" altLang="es-UY" sz="3200" b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MX" altLang="es-UY" sz="3200" b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La relación de empleo desde una óptica de costos de transacción</a:t>
            </a:r>
            <a:endParaRPr lang="es-ES_tradnl" altLang="es-UY" sz="3200" b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MERCADOS LABORALES INTERNOS</a:t>
            </a:r>
            <a:endParaRPr lang="es-ES_tradnl" altLang="es-UY" sz="3600" b="1" smtClean="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93700" y="1223963"/>
            <a:ext cx="8570913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619250" indent="-2730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Modo burocrático de relación de empleo asociado a costos de transacción, derivados de especificidad de activos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Mercado de trabajo interno estructurado:</a:t>
            </a:r>
            <a:endParaRPr lang="es-ES" altLang="es-UY" sz="32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Entrada por puestos más bajos</a:t>
            </a:r>
            <a:endParaRPr lang="es-ES" altLang="es-UY" sz="28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Ascensos internos</a:t>
            </a:r>
            <a:endParaRPr lang="es-ES" altLang="es-UY" sz="28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Entrenamiento específico</a:t>
            </a:r>
            <a:endParaRPr lang="es-ES" altLang="es-UY" sz="28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Compensación diferida</a:t>
            </a:r>
            <a:endParaRPr lang="es-ES" altLang="es-UY" sz="28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Rol de los sindicatos</a:t>
            </a:r>
            <a:endParaRPr lang="es-ES" altLang="es-UY" sz="32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Ayudan a jerarquizar metas organizacionales</a:t>
            </a:r>
            <a:endParaRPr lang="es-ES" altLang="es-UY" sz="2800" b="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s-ES" altLang="es-UY" sz="2800" b="0"/>
              <a:t>Intención de continuidad de relación de empleo</a:t>
            </a:r>
            <a:endParaRPr lang="es-ES" altLang="es-UY" sz="2800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MERCADOS LABORALES INTERNOS</a:t>
            </a:r>
            <a:endParaRPr lang="es-ES_tradnl" altLang="es-UY" sz="3600" b="1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55650" y="2060575"/>
            <a:ext cx="76327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Reducir costos de negociación continua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Racionalizar estructura salarial interna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Alentar involucramiento en las tareas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Mitigar riesgos contractuales en casos de inversiones en activos específicos</a:t>
            </a:r>
            <a:endParaRPr lang="es-ES" altLang="es-UY" sz="3200" b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9388" y="1339850"/>
            <a:ext cx="88566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altLang="es-UY" sz="2800"/>
              <a:t>RELACIÓN DE EMPLEO SE ASOCIA A OBJETIVOS</a:t>
            </a:r>
            <a:endParaRPr lang="es-ES" altLang="es-UY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93175" cy="7921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MERCADOS LABORALES INTERNOS</a:t>
            </a:r>
            <a:endParaRPr lang="es-ES_tradnl" altLang="es-UY" sz="3600" b="1" smtClean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55650" y="2563813"/>
            <a:ext cx="7632700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Negociación del salario: sale de la esfera individual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Arbitraje: aparto específico interno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Involucramiento en las tareas: ascensos a individuos pertenecientes a la empresa</a:t>
            </a:r>
            <a:endParaRPr lang="es-ES" altLang="es-UY" sz="3200" b="0"/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altLang="es-UY" sz="3200" b="0"/>
              <a:t>Entrada por grados bajos: mitiga selección adversa de trabajadores</a:t>
            </a:r>
            <a:endParaRPr lang="es-ES" altLang="es-UY" sz="3200" b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9388" y="1339850"/>
            <a:ext cx="88566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altLang="es-UY" sz="2800"/>
              <a:t>CARACTERÍSTICAS RELEVANTES</a:t>
            </a:r>
            <a:endParaRPr lang="es-ES" altLang="es-UY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UY" altLang="es-ES_tradnl" sz="3600" b="1" smtClean="0"/>
              <a:t>TERCERIZACIONES.</a:t>
            </a:r>
            <a:br>
              <a:rPr lang="es-UY" altLang="es-ES_tradnl" sz="3600" b="1" smtClean="0"/>
            </a:br>
            <a:r>
              <a:rPr lang="es-ES_tradnl" altLang="es-UY" sz="3600" b="1" smtClean="0"/>
              <a:t>RELEVANCIA DEL PROBLEMA</a:t>
            </a:r>
            <a:endParaRPr lang="es-ES_tradnl" altLang="es-UY" sz="3600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altLang="es-UY" sz="2800" smtClean="0"/>
              <a:t>Creciente uso de arreglos laborales que sustituyen las relaciones de empleo directo por transacciones mediadas por el mercado:</a:t>
            </a:r>
            <a:endParaRPr lang="es-ES" altLang="es-UY" smtClean="0"/>
          </a:p>
          <a:p>
            <a:pPr lvl="1" eaLnBrk="1" hangingPunct="1"/>
            <a:r>
              <a:rPr lang="es-ES" altLang="es-UY" sz="2400" smtClean="0"/>
              <a:t>Promueve la capacidad de la organización de adaptarse a circunstancias cambiantes</a:t>
            </a:r>
            <a:endParaRPr lang="es-ES" altLang="es-UY" sz="2400" smtClean="0"/>
          </a:p>
          <a:p>
            <a:pPr lvl="1" eaLnBrk="1" hangingPunct="1"/>
            <a:r>
              <a:rPr lang="es-ES" altLang="es-UY" sz="2400" smtClean="0"/>
              <a:t>Aprovecha costos laborales menores para tareas que no involucran activos específicos o calificación específica</a:t>
            </a:r>
            <a:endParaRPr lang="es-ES" altLang="es-UY" sz="2400" smtClean="0"/>
          </a:p>
          <a:p>
            <a:pPr lvl="1" eaLnBrk="1" hangingPunct="1"/>
            <a:r>
              <a:rPr lang="es-ES" altLang="es-UY" sz="2400" smtClean="0"/>
              <a:t>Permite la realización de mayores economías de escala y alcance</a:t>
            </a:r>
            <a:endParaRPr lang="es-ES" altLang="es-UY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b="1" smtClean="0"/>
            </a:br>
            <a:r>
              <a:rPr lang="es-MX" altLang="es-UY" b="1" smtClean="0">
                <a:cs typeface="Times New Roman" panose="02020603050405020304" pitchFamily="18" charset="0"/>
              </a:rPr>
              <a:t>EMPRESAS, EMPLEO Y</a:t>
            </a:r>
            <a:br>
              <a:rPr lang="es-MX" altLang="es-UY" b="1" smtClean="0">
                <a:cs typeface="Times New Roman" panose="02020603050405020304" pitchFamily="18" charset="0"/>
              </a:rPr>
            </a:br>
            <a:r>
              <a:rPr lang="es-MX" altLang="es-UY" b="1" smtClean="0">
                <a:cs typeface="Times New Roman" panose="02020603050405020304" pitchFamily="18" charset="0"/>
              </a:rPr>
              <a:t>TERCERIZACIONES</a:t>
            </a:r>
            <a:endParaRPr lang="es-ES" altLang="es-UY" b="1" smtClean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LOS LÍMITES DE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LA FIRMA</a:t>
            </a:r>
            <a:endParaRPr lang="es-MX" altLang="es-UY"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609600"/>
            <a:ext cx="8964613" cy="1143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VISIÓN NEOCLÁSICA DE LA EMPRESA</a:t>
            </a:r>
            <a:endParaRPr lang="es-ES_tradnl" altLang="es-UY" sz="36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981200"/>
            <a:ext cx="7772400" cy="4543425"/>
          </a:xfrm>
        </p:spPr>
        <p:txBody>
          <a:bodyPr/>
          <a:lstStyle/>
          <a:p>
            <a:pPr eaLnBrk="1" hangingPunct="1"/>
            <a:r>
              <a:rPr lang="es-ES" altLang="es-UY" smtClean="0"/>
              <a:t>“Caja negra” en donde entran insumos y salen productos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Mercado: mecanismo exclusivo de asignación de recursos y coordinación de actividad económica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Teoría de la “planta”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No explica naturaleza ni límites de la empresa</a:t>
            </a:r>
            <a:endParaRPr lang="es-ES" altLang="es-UY" sz="3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14338"/>
            <a:ext cx="8964613" cy="854075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LA NATURALEZA DE LA FIRMA</a:t>
            </a:r>
            <a:endParaRPr lang="es-ES_tradnl" altLang="es-UY" sz="36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773238"/>
            <a:ext cx="8061325" cy="4176712"/>
          </a:xfrm>
        </p:spPr>
        <p:txBody>
          <a:bodyPr/>
          <a:lstStyle/>
          <a:p>
            <a:pPr eaLnBrk="1" hangingPunct="1"/>
            <a:r>
              <a:rPr lang="es-ES" altLang="es-UY" smtClean="0"/>
              <a:t>Coase: preguntas relevantes:</a:t>
            </a:r>
            <a:endParaRPr lang="es-ES" altLang="es-UY" smtClean="0"/>
          </a:p>
          <a:p>
            <a:pPr lvl="1" eaLnBrk="1" hangingPunct="1"/>
            <a:r>
              <a:rPr lang="es-ES" altLang="es-UY" smtClean="0"/>
              <a:t>¿Por qué existen las empresas?</a:t>
            </a:r>
            <a:endParaRPr lang="es-ES" altLang="es-UY" smtClean="0"/>
          </a:p>
          <a:p>
            <a:pPr lvl="1" eaLnBrk="1" hangingPunct="1"/>
            <a:r>
              <a:rPr lang="es-ES" altLang="es-UY" smtClean="0"/>
              <a:t>¿Cuál es su naturaleza?</a:t>
            </a:r>
            <a:endParaRPr lang="es-ES" altLang="es-UY" smtClean="0"/>
          </a:p>
          <a:p>
            <a:pPr lvl="1" eaLnBrk="1" hangingPunct="1"/>
            <a:r>
              <a:rPr lang="es-ES" altLang="es-UY" smtClean="0"/>
              <a:t>¿Qué pasa dentro de ellas?</a:t>
            </a:r>
            <a:endParaRPr lang="es-ES" altLang="es-UY" smtClean="0"/>
          </a:p>
          <a:p>
            <a:pPr lvl="1" eaLnBrk="1" hangingPunct="1"/>
            <a:endParaRPr lang="es-ES" altLang="es-UY" smtClean="0"/>
          </a:p>
          <a:p>
            <a:pPr eaLnBrk="1" hangingPunct="1"/>
            <a:r>
              <a:rPr lang="es-ES" altLang="es-UY" smtClean="0"/>
              <a:t>Mercados y empresas vistos como formas alternativas de coordinación económica</a:t>
            </a:r>
            <a:endParaRPr lang="es-ES" altLang="es-UY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586" name="Object 2"/>
          <p:cNvGraphicFramePr>
            <a:graphicFrameLocks noChangeAspect="1"/>
          </p:cNvGraphicFramePr>
          <p:nvPr/>
        </p:nvGraphicFramePr>
        <p:xfrm>
          <a:off x="9525" y="9525"/>
          <a:ext cx="9124950" cy="684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iapositiva" r:id="rId1" imgW="4508500" imgH="3381375" progId="PowerPoint.Slide.8">
                  <p:embed/>
                </p:oleObj>
              </mc:Choice>
              <mc:Fallback>
                <p:oleObj name="Diapositiva" r:id="rId1" imgW="4508500" imgH="3381375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9525"/>
                        <a:ext cx="9124950" cy="684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14338"/>
            <a:ext cx="8964613" cy="854075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LA NATURALEZA DE LA FIRMA</a:t>
            </a:r>
            <a:endParaRPr lang="es-ES_tradnl" altLang="es-UY" sz="36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557338"/>
            <a:ext cx="8061325" cy="4968875"/>
          </a:xfrm>
        </p:spPr>
        <p:txBody>
          <a:bodyPr/>
          <a:lstStyle/>
          <a:p>
            <a:pPr eaLnBrk="1" hangingPunct="1"/>
            <a:r>
              <a:rPr lang="es-ES" altLang="es-UY" smtClean="0"/>
              <a:t>La empresa “suplanta” el mecanismo de mercado porque es costoso hacer funcionar el sistema de precios (estadísticos suficientes)</a:t>
            </a:r>
            <a:endParaRPr lang="es-ES" altLang="es-UY" smtClean="0"/>
          </a:p>
          <a:p>
            <a:pPr eaLnBrk="1" hangingPunct="1"/>
            <a:endParaRPr lang="es-ES" altLang="es-UY" smtClean="0"/>
          </a:p>
          <a:p>
            <a:pPr eaLnBrk="1" hangingPunct="1"/>
            <a:r>
              <a:rPr lang="es-ES" altLang="es-UY" smtClean="0"/>
              <a:t>Organización con autoridad interna para dirigir recursos: ahorro de costos de utilizar el mercado</a:t>
            </a:r>
            <a:endParaRPr lang="es-ES" altLang="es-UY" smtClean="0"/>
          </a:p>
          <a:p>
            <a:pPr eaLnBrk="1" hangingPunct="1"/>
            <a:endParaRPr lang="es-ES" altLang="es-UY" smtClean="0"/>
          </a:p>
          <a:p>
            <a:pPr eaLnBrk="1" hangingPunct="1"/>
            <a:r>
              <a:rPr lang="es-ES" altLang="es-UY" smtClean="0"/>
              <a:t>Knight: Rol de la incertidumbre</a:t>
            </a:r>
            <a:endParaRPr lang="es-ES" altLang="es-UY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33375"/>
            <a:ext cx="8964613" cy="854075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LOS LÍMITES DE LA FIRMA</a:t>
            </a:r>
            <a:endParaRPr lang="es-ES_tradnl" altLang="es-UY" sz="36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UY" smtClean="0"/>
              <a:t>¿Por qué no todo se produce en una única organización interna?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Rendimientos decrecientes del gerenciamiento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Capacidad empresarial (errores)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Óptimo: costo de utilizar el mercado igual al costo de organizar una actividad marginal en la empresa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Costos de organización aumentan con: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Mayor distribución espacialç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Mayor disimilitud de las transacciones organizadas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Más inestabilidad de precios relevantes</a:t>
            </a:r>
            <a:endParaRPr lang="es-ES" altLang="es-UY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33375"/>
            <a:ext cx="8964613" cy="854075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EMPRESA Y MERCADOS INTERNOS</a:t>
            </a:r>
            <a:endParaRPr lang="es-ES_tradnl" altLang="es-UY" sz="36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13788" cy="5445125"/>
          </a:xfrm>
        </p:spPr>
        <p:txBody>
          <a:bodyPr/>
          <a:lstStyle/>
          <a:p>
            <a:pPr eaLnBrk="1" hangingPunct="1"/>
            <a:r>
              <a:rPr lang="es-ES" altLang="es-UY" smtClean="0"/>
              <a:t>Alchian y Demsetz: la empresa es vista como un mercado en el que se realiza un nexo de contratos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Naturaleza: problemas de medición de retornos y productividad en entornos de no separabilidad de funciones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Se soslaya el rol de la jerarquía y la autoridad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El agente central (monitor) con derecho a:</a:t>
            </a:r>
            <a:endParaRPr lang="es-ES" altLang="es-UY" smtClean="0"/>
          </a:p>
          <a:p>
            <a:pPr marL="1764030" lvl="1" indent="-417830" eaLnBrk="1" hangingPunct="1"/>
            <a:r>
              <a:rPr lang="es-ES" altLang="es-UY" smtClean="0"/>
              <a:t>Renegociar contratos internos</a:t>
            </a:r>
            <a:endParaRPr lang="es-ES" altLang="es-UY" smtClean="0"/>
          </a:p>
          <a:p>
            <a:pPr marL="1764030" lvl="1" indent="-417830" eaLnBrk="1" hangingPunct="1"/>
            <a:r>
              <a:rPr lang="es-ES" altLang="es-UY" smtClean="0"/>
              <a:t>Reclamo residual del producto</a:t>
            </a:r>
            <a:endParaRPr lang="es-ES" altLang="es-UY" smtClean="0"/>
          </a:p>
          <a:p>
            <a:pPr marL="1764030" lvl="1" indent="-417830" eaLnBrk="1" hangingPunct="1"/>
            <a:r>
              <a:rPr lang="es-ES" altLang="es-UY" smtClean="0"/>
              <a:t>Vender su </a:t>
            </a:r>
            <a:r>
              <a:rPr lang="es-ES" altLang="es-UY" i="1" smtClean="0"/>
              <a:t>status</a:t>
            </a:r>
            <a:r>
              <a:rPr lang="es-ES" altLang="es-UY" smtClean="0"/>
              <a:t> contractual</a:t>
            </a:r>
            <a:endParaRPr lang="es-ES" altLang="es-UY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presentaciones\Cintas.pot</Template>
  <TotalTime>0</TotalTime>
  <Words>6118</Words>
  <Application>WPS Presentation</Application>
  <PresentationFormat>Presentación en pantalla (4:3)</PresentationFormat>
  <Paragraphs>209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Segoe Print</vt:lpstr>
      <vt:lpstr>Cintas</vt:lpstr>
      <vt:lpstr>PowerPoint.Slide.8</vt:lpstr>
      <vt:lpstr> EMPRESAS, EMPLEO Y TERCERIZACIONES</vt:lpstr>
      <vt:lpstr>PowerPoint 演示文稿</vt:lpstr>
      <vt:lpstr>PowerPoint 演示文稿</vt:lpstr>
      <vt:lpstr>VISIÓN NEOCLÁSICA DE LA EMPRESA</vt:lpstr>
      <vt:lpstr>LA NATURALEZA DE LA FIRMA</vt:lpstr>
      <vt:lpstr>PowerPoint 演示文稿</vt:lpstr>
      <vt:lpstr>LA NATURALEZA DE LA FIRMA</vt:lpstr>
      <vt:lpstr>LOS LÍMITES DE LA FIRMA</vt:lpstr>
      <vt:lpstr>EMPRESA Y MERCADOS INTERNOS</vt:lpstr>
      <vt:lpstr>FIRMA Y CONTRATOS INCOMPLETOS</vt:lpstr>
      <vt:lpstr>PowerPoint 演示文稿</vt:lpstr>
      <vt:lpstr>LA ORGANIZACIÓN DEL TRABAJO</vt:lpstr>
      <vt:lpstr>RELACIÓN DE EMPLEO</vt:lpstr>
      <vt:lpstr>RELACIÓN DE EMPLEO</vt:lpstr>
      <vt:lpstr>MODELOS DE RELACIÓN DE EMPLEO</vt:lpstr>
      <vt:lpstr>MODELOS DE RELACIÓN DE EMPLEO</vt:lpstr>
      <vt:lpstr>MODELOS DE RELACIÓN DE EMPLEO</vt:lpstr>
      <vt:lpstr>MODELOS DE RELACIÓN DE EMPLEO</vt:lpstr>
      <vt:lpstr>MODELOS DE RELACIÓN DE EMPLEO</vt:lpstr>
      <vt:lpstr>MERCADOS LABORALES INTERNOS</vt:lpstr>
      <vt:lpstr>MERCADOS LABORALES INTERNOS</vt:lpstr>
      <vt:lpstr>MERCADOS LABORALES INTERNOS</vt:lpstr>
      <vt:lpstr>RELEVANCIA DEL PROBLEMA</vt:lpstr>
      <vt:lpstr> EMPRESAS, EMPLEO Y TERCERIZACIONES</vt:lpstr>
    </vt:vector>
  </TitlesOfParts>
  <Company>URSEC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Esc. Bergara</dc:creator>
  <cp:lastModifiedBy>Mario</cp:lastModifiedBy>
  <cp:revision>213</cp:revision>
  <dcterms:created xsi:type="dcterms:W3CDTF">2001-06-22T23:44:00Z</dcterms:created>
  <dcterms:modified xsi:type="dcterms:W3CDTF">2021-02-07T22:07:33Z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