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48" r:id="rId3"/>
    <p:sldId id="349" r:id="rId4"/>
    <p:sldId id="350" r:id="rId5"/>
    <p:sldId id="355" r:id="rId6"/>
    <p:sldId id="372" r:id="rId7"/>
    <p:sldId id="426" r:id="rId8"/>
    <p:sldId id="356" r:id="rId9"/>
    <p:sldId id="357" r:id="rId10"/>
    <p:sldId id="358" r:id="rId11"/>
    <p:sldId id="360" r:id="rId12"/>
    <p:sldId id="302" r:id="rId13"/>
    <p:sldId id="305" r:id="rId14"/>
    <p:sldId id="306" r:id="rId15"/>
    <p:sldId id="314" r:id="rId16"/>
    <p:sldId id="308" r:id="rId17"/>
    <p:sldId id="310" r:id="rId18"/>
    <p:sldId id="315" r:id="rId19"/>
    <p:sldId id="316" r:id="rId20"/>
    <p:sldId id="317" r:id="rId21"/>
    <p:sldId id="319" r:id="rId22"/>
    <p:sldId id="320" r:id="rId23"/>
    <p:sldId id="342" r:id="rId24"/>
    <p:sldId id="322" r:id="rId25"/>
    <p:sldId id="323" r:id="rId26"/>
    <p:sldId id="324" r:id="rId27"/>
    <p:sldId id="325" r:id="rId28"/>
    <p:sldId id="326" r:id="rId29"/>
    <p:sldId id="341" r:id="rId30"/>
    <p:sldId id="329" r:id="rId31"/>
    <p:sldId id="352" r:id="rId32"/>
    <p:sldId id="346" r:id="rId33"/>
    <p:sldId id="347" r:id="rId34"/>
    <p:sldId id="337" r:id="rId35"/>
    <p:sldId id="371" r:id="rId36"/>
    <p:sldId id="353" r:id="rId37"/>
    <p:sldId id="331" r:id="rId38"/>
    <p:sldId id="332" r:id="rId39"/>
    <p:sldId id="330" r:id="rId40"/>
    <p:sldId id="340" r:id="rId41"/>
    <p:sldId id="377" r:id="rId42"/>
  </p:sldIdLst>
  <p:sldSz cx="9144000" cy="6858000" type="screen4x3"/>
  <p:notesSz cx="6858000" cy="91440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5" Type="http://schemas.openxmlformats.org/officeDocument/2006/relationships/tableStyles" Target="tableStyles.xml"/><Relationship Id="rId44" Type="http://schemas.openxmlformats.org/officeDocument/2006/relationships/viewProps" Target="viewProps.xml"/><Relationship Id="rId43" Type="http://schemas.openxmlformats.org/officeDocument/2006/relationships/presProps" Target="presProps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9" Type="http://schemas.openxmlformats.org/officeDocument/2006/relationships/slide" Target="slides/slide31.xml"/><Relationship Id="rId8" Type="http://schemas.openxmlformats.org/officeDocument/2006/relationships/slide" Target="slides/slide27.xml"/><Relationship Id="rId7" Type="http://schemas.openxmlformats.org/officeDocument/2006/relationships/slide" Target="slides/slide26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18.xml"/><Relationship Id="rId3" Type="http://schemas.openxmlformats.org/officeDocument/2006/relationships/slide" Target="slides/slide11.xml"/><Relationship Id="rId2" Type="http://schemas.openxmlformats.org/officeDocument/2006/relationships/slide" Target="slides/slide10.xml"/><Relationship Id="rId12" Type="http://schemas.openxmlformats.org/officeDocument/2006/relationships/slide" Target="slides/slide39.xml"/><Relationship Id="rId11" Type="http://schemas.openxmlformats.org/officeDocument/2006/relationships/slide" Target="slides/slide36.xml"/><Relationship Id="rId10" Type="http://schemas.openxmlformats.org/officeDocument/2006/relationships/slide" Target="slides/slide32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emf"/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emf"/><Relationship Id="rId1" Type="http://schemas.openxmlformats.org/officeDocument/2006/relationships/image" Target="../media/image3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7" Type="http://schemas.openxmlformats.org/officeDocument/2006/relationships/image" Target="../media/image11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7" Type="http://schemas.openxmlformats.org/officeDocument/2006/relationships/image" Target="../media/image19.e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4" Type="http://schemas.openxmlformats.org/officeDocument/2006/relationships/image" Target="../media/image30.emf"/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/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/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/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s-ES" noProof="0" smtClean="0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s-ES" noProof="0" smtClean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C883CC08-E5E6-407C-9ACA-6C8765D6533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CB22-3D5C-4876-A652-9C1A45691D9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230C-3C0F-40E7-84BA-261649C1E54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2FA4-A45A-48D3-8179-129742304B5B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4F10-BAF9-4C2E-905E-9D7FDF9A9FE3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7811-C541-416E-AB97-F8F5919D2657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CA4F-4D80-4484-9DFE-3F3CA4B2EDFD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95878-3C4D-41B4-8CD7-683D20475311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ECDA2-0012-4E87-8D73-FC22713F2D2C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CB0EF-09BD-40C2-82DA-B09A376BCD69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57CA-C45D-4E03-8EDB-522B94E65E48}" type="slidenum">
              <a:rPr lang="es-ES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0" name="Freeform 4"/>
            <p:cNvSpPr/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1" name="Freeform 5"/>
            <p:cNvSpPr/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2" name="Freeform 6"/>
            <p:cNvSpPr/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3" name="Freeform 7"/>
            <p:cNvSpPr/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4" name="Freeform 8"/>
            <p:cNvSpPr/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5" name="Freeform 9"/>
            <p:cNvSpPr/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4106" name="Freeform 10"/>
            <p:cNvSpPr/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s-UY" smtClean="0"/>
              <a:t>Haga clic para modificar el estilo de título del patrón</a:t>
            </a:r>
            <a:endParaRPr lang="es-ES" altLang="es-UY" smtClean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sz="1400" b="0"/>
            </a:lvl1pPr>
          </a:lstStyle>
          <a:p>
            <a:pPr>
              <a:defRPr/>
            </a:pPr>
            <a:fld id="{5F5529AC-F4CD-483D-892D-39570D7C25D5}" type="slidenum">
              <a:rPr lang="es-ES"/>
            </a:fld>
            <a:endParaRPr lang="es-ES"/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s-UY" smtClean="0"/>
              <a:t>Haga clic para modificar el estilo de texto del patrón</a:t>
            </a:r>
            <a:endParaRPr lang="es-ES" altLang="es-UY" smtClean="0"/>
          </a:p>
          <a:p>
            <a:pPr lvl="1"/>
            <a:r>
              <a:rPr lang="es-ES" altLang="es-UY" smtClean="0"/>
              <a:t>Segundo nivel</a:t>
            </a:r>
            <a:endParaRPr lang="es-ES" altLang="es-UY" smtClean="0"/>
          </a:p>
          <a:p>
            <a:pPr lvl="2"/>
            <a:r>
              <a:rPr lang="es-ES" altLang="es-UY" smtClean="0"/>
              <a:t>Tercer nivel</a:t>
            </a:r>
            <a:endParaRPr lang="es-ES" altLang="es-UY" smtClean="0"/>
          </a:p>
          <a:p>
            <a:pPr lvl="3"/>
            <a:r>
              <a:rPr lang="es-ES" altLang="es-UY" smtClean="0"/>
              <a:t>Cuarto nivel</a:t>
            </a:r>
            <a:endParaRPr lang="es-ES" altLang="es-UY" smtClean="0"/>
          </a:p>
          <a:p>
            <a:pPr lvl="4"/>
            <a:r>
              <a:rPr lang="es-ES" altLang="es-UY" smtClean="0"/>
              <a:t>Quinto nivel</a:t>
            </a:r>
            <a:endParaRPr lang="es-ES" altLang="es-UY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.e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e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8.e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5.emf"/><Relationship Id="rId18" Type="http://schemas.openxmlformats.org/officeDocument/2006/relationships/vmlDrawing" Target="../drawings/vmlDrawing2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12.emf"/><Relationship Id="rId15" Type="http://schemas.openxmlformats.org/officeDocument/2006/relationships/oleObject" Target="../embeddings/oleObject12.bin"/><Relationship Id="rId14" Type="http://schemas.openxmlformats.org/officeDocument/2006/relationships/image" Target="../media/image11.emf"/><Relationship Id="rId13" Type="http://schemas.openxmlformats.org/officeDocument/2006/relationships/oleObject" Target="../embeddings/oleObject11.bin"/><Relationship Id="rId12" Type="http://schemas.openxmlformats.org/officeDocument/2006/relationships/image" Target="../media/image10.emf"/><Relationship Id="rId11" Type="http://schemas.openxmlformats.org/officeDocument/2006/relationships/oleObject" Target="../embeddings/oleObject10.bin"/><Relationship Id="rId10" Type="http://schemas.openxmlformats.org/officeDocument/2006/relationships/image" Target="../media/image9.emf"/><Relationship Id="rId1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8" Type="http://schemas.openxmlformats.org/officeDocument/2006/relationships/image" Target="../media/image16.emf"/><Relationship Id="rId7" Type="http://schemas.openxmlformats.org/officeDocument/2006/relationships/oleObject" Target="../embeddings/oleObject16.bin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3.emf"/><Relationship Id="rId18" Type="http://schemas.openxmlformats.org/officeDocument/2006/relationships/vmlDrawing" Target="../drawings/vmlDrawing3.vml"/><Relationship Id="rId17" Type="http://schemas.openxmlformats.org/officeDocument/2006/relationships/slideLayout" Target="../slideLayouts/slideLayout2.xml"/><Relationship Id="rId16" Type="http://schemas.openxmlformats.org/officeDocument/2006/relationships/image" Target="../media/image20.emf"/><Relationship Id="rId15" Type="http://schemas.openxmlformats.org/officeDocument/2006/relationships/oleObject" Target="../embeddings/oleObject20.bin"/><Relationship Id="rId14" Type="http://schemas.openxmlformats.org/officeDocument/2006/relationships/image" Target="../media/image19.emf"/><Relationship Id="rId13" Type="http://schemas.openxmlformats.org/officeDocument/2006/relationships/oleObject" Target="../embeddings/oleObject19.bin"/><Relationship Id="rId12" Type="http://schemas.openxmlformats.org/officeDocument/2006/relationships/image" Target="../media/image18.emf"/><Relationship Id="rId11" Type="http://schemas.openxmlformats.org/officeDocument/2006/relationships/oleObject" Target="../embeddings/oleObject18.bin"/><Relationship Id="rId10" Type="http://schemas.openxmlformats.org/officeDocument/2006/relationships/image" Target="../media/image17.emf"/><Relationship Id="rId1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1.emf"/><Relationship Id="rId1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2.emf"/><Relationship Id="rId1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e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3.emf"/><Relationship Id="rId1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6.emf"/><Relationship Id="rId1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.xml"/><Relationship Id="rId8" Type="http://schemas.openxmlformats.org/officeDocument/2006/relationships/image" Target="../media/image30.emf"/><Relationship Id="rId7" Type="http://schemas.openxmlformats.org/officeDocument/2006/relationships/oleObject" Target="../embeddings/oleObject30.bin"/><Relationship Id="rId6" Type="http://schemas.openxmlformats.org/officeDocument/2006/relationships/image" Target="../media/image29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emf"/><Relationship Id="rId3" Type="http://schemas.openxmlformats.org/officeDocument/2006/relationships/oleObject" Target="../embeddings/oleObject28.bin"/><Relationship Id="rId2" Type="http://schemas.openxmlformats.org/officeDocument/2006/relationships/image" Target="../media/image27.emf"/><Relationship Id="rId10" Type="http://schemas.openxmlformats.org/officeDocument/2006/relationships/vmlDrawing" Target="../drawings/vmlDrawing8.vml"/><Relationship Id="rId1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32.e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1.emf"/><Relationship Id="rId1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3.emf"/><Relationship Id="rId1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emf"/><Relationship Id="rId3" Type="http://schemas.openxmlformats.org/officeDocument/2006/relationships/oleObject" Target="../embeddings/oleObject35.bin"/><Relationship Id="rId2" Type="http://schemas.openxmlformats.org/officeDocument/2006/relationships/image" Target="../media/image34.emf"/><Relationship Id="rId1" Type="http://schemas.openxmlformats.org/officeDocument/2006/relationships/oleObject" Target="../embeddings/oleObject3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e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37.emf"/><Relationship Id="rId1" Type="http://schemas.openxmlformats.org/officeDocument/2006/relationships/oleObject" Target="../embeddings/oleObject37.bin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3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0.emf"/><Relationship Id="rId1" Type="http://schemas.openxmlformats.org/officeDocument/2006/relationships/oleObject" Target="../embeddings/oleObject40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sz="4000" b="1" smtClean="0"/>
            </a:br>
            <a:r>
              <a:rPr lang="es-MX" altLang="es-UY" sz="4000" b="1" smtClean="0">
                <a:cs typeface="Times New Roman" panose="02020603050405020304" pitchFamily="18" charset="0"/>
              </a:rPr>
              <a:t>INSTITUCIONES, RESTRICCIONES FINANCIERAS Y BANCARROTA</a:t>
            </a:r>
            <a:endParaRPr lang="es-ES" altLang="es-UY" sz="4000" b="1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UY" sz="3600" b="1" smtClean="0"/>
              <a:t>El SÍNDROME DEL ARP</a:t>
            </a:r>
            <a:endParaRPr lang="es-ES" altLang="es-UY" sz="3600" b="1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1000" y="2362200"/>
            <a:ext cx="2514600" cy="1905000"/>
          </a:xfrm>
          <a:prstGeom prst="rect">
            <a:avLst/>
          </a:prstGeom>
          <a:solidFill>
            <a:srgbClr val="6666FF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Factores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estructurales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sistémicos</a:t>
            </a:r>
            <a:endParaRPr lang="es-ES" altLang="es-UY" sz="3200" b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400800" y="2362200"/>
            <a:ext cx="2514600" cy="1905000"/>
          </a:xfrm>
          <a:prstGeom prst="rect">
            <a:avLst/>
          </a:prstGeom>
          <a:solidFill>
            <a:srgbClr val="6666FF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Efectos del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síndrome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del ARP</a:t>
            </a:r>
            <a:endParaRPr lang="es-ES" altLang="es-UY" sz="32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276600" y="2362200"/>
            <a:ext cx="2667000" cy="1905000"/>
          </a:xfrm>
          <a:prstGeom prst="rect">
            <a:avLst/>
          </a:prstGeom>
          <a:solidFill>
            <a:srgbClr val="6666FF"/>
          </a:solidFill>
          <a:ln w="2857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Motivación 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del ARP</a:t>
            </a:r>
            <a:endParaRPr lang="es-ES" altLang="es-UY" sz="3200" b="0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895600" y="32766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5943600" y="3276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UY"/>
          </a:p>
        </p:txBody>
      </p:sp>
      <p:sp>
        <p:nvSpPr>
          <p:cNvPr id="12296" name="AutoShape 8"/>
          <p:cNvSpPr/>
          <p:nvPr/>
        </p:nvSpPr>
        <p:spPr bwMode="auto">
          <a:xfrm rot="5400000">
            <a:off x="6286500" y="2781300"/>
            <a:ext cx="304800" cy="4038600"/>
          </a:xfrm>
          <a:prstGeom prst="rightBrace">
            <a:avLst>
              <a:gd name="adj1" fmla="val 11041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930775" y="5048250"/>
            <a:ext cx="2970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Literatura formal</a:t>
            </a:r>
            <a:endParaRPr lang="es-ES" altLang="es-UY" sz="3200" b="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42925" y="5832475"/>
            <a:ext cx="3592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b="0"/>
              <a:t>Fuente: Kornai </a:t>
            </a:r>
            <a:r>
              <a:rPr lang="es-MX" altLang="es-UY" b="0" i="1"/>
              <a:t>et al.</a:t>
            </a:r>
            <a:r>
              <a:rPr lang="es-MX" altLang="es-UY" b="0"/>
              <a:t> (2002)</a:t>
            </a:r>
            <a:endParaRPr lang="es-ES" altLang="es-UY"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PESPECTIVA INSTITUCIONAL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914400" y="2133600"/>
            <a:ext cx="7696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En el entorno político, social y económico se encuentran las causas para la formación del síndrome del ARP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Economía de las Instituciones y de los Costos de Transacción</a:t>
            </a:r>
            <a:endParaRPr lang="es-ES_tradnl" altLang="es-UY" sz="3200"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RELACIÓN DE PRÉSTAMO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38200" y="19812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préstamo tiene lugar en un marco institucional complejo: intereses sociales, políticos y económicos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sistema político puede alterar las reglas del juego: ablandamiento de las restricciones financieras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Reasignación de recursos desde actividades económicas hacia actividades políticas</a:t>
            </a:r>
            <a:endParaRPr lang="es-ES_tradnl" altLang="es-UY" sz="3200" b="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MODELO BÁSICO: AGENTES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09600" y="5562600"/>
            <a:ext cx="2895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Banco</a:t>
            </a:r>
            <a:endParaRPr lang="es-ES" altLang="es-UY" sz="3200" b="0" i="1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609600" y="4191000"/>
            <a:ext cx="2895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Empresario</a:t>
            </a:r>
            <a:endParaRPr lang="es-ES" altLang="es-UY" sz="3200" b="0" i="1"/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09600" y="2819400"/>
            <a:ext cx="2895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Sistema Político</a:t>
            </a:r>
            <a:endParaRPr lang="es-ES" altLang="es-UY" sz="3200" b="0" i="1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609600" y="1447800"/>
            <a:ext cx="28956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Referente Social</a:t>
            </a:r>
            <a:endParaRPr lang="es-ES" altLang="es-UY" sz="3200" b="0" i="1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3886200" y="14478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Representa los intereses de</a:t>
            </a:r>
            <a:endParaRPr lang="es-ES_tradnl" altLang="es-UY" sz="3200" b="0"/>
          </a:p>
          <a:p>
            <a:pPr eaLnBrk="1" hangingPunct="1"/>
            <a:r>
              <a:rPr lang="es-ES_tradnl" altLang="es-UY" sz="3200" b="0"/>
              <a:t>largo plazo de la sociedad</a:t>
            </a:r>
            <a:endParaRPr lang="es-ES" altLang="es-UY" sz="3200" b="0"/>
          </a:p>
        </p:txBody>
      </p:sp>
      <p:sp>
        <p:nvSpPr>
          <p:cNvPr id="16392" name="Rectangle 11"/>
          <p:cNvSpPr>
            <a:spLocks noChangeArrowheads="1"/>
          </p:cNvSpPr>
          <p:nvPr/>
        </p:nvSpPr>
        <p:spPr bwMode="auto">
          <a:xfrm>
            <a:off x="3886200" y="55626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Potencialmente</a:t>
            </a:r>
            <a:endParaRPr lang="es-ES_tradnl" altLang="es-UY" sz="3200" b="0"/>
          </a:p>
          <a:p>
            <a:r>
              <a:rPr lang="es-ES_tradnl" altLang="es-UY" sz="3200" b="0"/>
              <a:t>Financia los proyectos</a:t>
            </a:r>
            <a:endParaRPr lang="es-ES" altLang="es-UY" sz="3200" b="0"/>
          </a:p>
        </p:txBody>
      </p:sp>
      <p:sp>
        <p:nvSpPr>
          <p:cNvPr id="16393" name="Rectangle 12"/>
          <p:cNvSpPr>
            <a:spLocks noChangeArrowheads="1"/>
          </p:cNvSpPr>
          <p:nvPr/>
        </p:nvSpPr>
        <p:spPr bwMode="auto">
          <a:xfrm>
            <a:off x="3886200" y="41910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Posee un proyecto y</a:t>
            </a:r>
            <a:endParaRPr lang="es-ES_tradnl" altLang="es-UY" sz="3200" b="0"/>
          </a:p>
          <a:p>
            <a:r>
              <a:rPr lang="es-ES_tradnl" altLang="es-UY" sz="3200" b="0"/>
              <a:t>necesita financiamiento</a:t>
            </a:r>
            <a:endParaRPr lang="es-ES" altLang="es-UY" sz="3200" b="0"/>
          </a:p>
        </p:txBody>
      </p:sp>
      <p:sp>
        <p:nvSpPr>
          <p:cNvPr id="16394" name="Rectangle 13"/>
          <p:cNvSpPr>
            <a:spLocks noChangeArrowheads="1"/>
          </p:cNvSpPr>
          <p:nvPr/>
        </p:nvSpPr>
        <p:spPr bwMode="auto">
          <a:xfrm>
            <a:off x="3886200" y="28194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Persigue el apoyo político</a:t>
            </a:r>
            <a:endParaRPr lang="es-ES_tradnl" altLang="es-UY" sz="3200" b="0"/>
          </a:p>
          <a:p>
            <a:r>
              <a:rPr lang="es-ES_tradnl" altLang="es-UY" sz="3200" b="0"/>
              <a:t>de los ciudadanos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MODELO BÁSICO: ESTRUCTURA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838200" y="1524000"/>
            <a:ext cx="27432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Empresario</a:t>
            </a:r>
            <a:endParaRPr lang="es-ES" altLang="es-UY" sz="3200" b="0" i="1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838200" y="3505200"/>
            <a:ext cx="27432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Banco</a:t>
            </a:r>
            <a:endParaRPr lang="es-ES" altLang="es-UY" sz="3200" b="0" i="1"/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38200" y="5486400"/>
            <a:ext cx="27432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Sistema Político</a:t>
            </a:r>
            <a:endParaRPr lang="es-ES" altLang="es-UY" sz="3200" b="0" i="1"/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86200" y="15240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Decide si presenta</a:t>
            </a:r>
            <a:endParaRPr lang="es-ES_tradnl" altLang="es-UY" sz="3200" b="0"/>
          </a:p>
          <a:p>
            <a:r>
              <a:rPr lang="es-ES_tradnl" altLang="es-UY" sz="3200" b="0"/>
              <a:t>su proyecto</a:t>
            </a:r>
            <a:endParaRPr lang="es-ES" altLang="es-UY" sz="3200" b="0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3886200" y="35052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Decide si financia los</a:t>
            </a:r>
            <a:endParaRPr lang="es-ES_tradnl" altLang="es-UY" sz="3200" b="0"/>
          </a:p>
          <a:p>
            <a:r>
              <a:rPr lang="es-ES_tradnl" altLang="es-UY" sz="3200" b="0"/>
              <a:t>proyectos: </a:t>
            </a:r>
            <a:r>
              <a:rPr lang="es-ES_tradnl" altLang="es-UY" sz="3200" b="0" i="1"/>
              <a:t>L = 1</a:t>
            </a:r>
            <a:endParaRPr lang="es-ES" altLang="es-UY" sz="3200" b="0" i="1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3886200" y="54864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Decide si interviene, una</a:t>
            </a:r>
            <a:endParaRPr lang="es-ES_tradnl" altLang="es-UY" sz="3200" b="0"/>
          </a:p>
          <a:p>
            <a:r>
              <a:rPr lang="es-ES_tradnl" altLang="es-UY" sz="3200" b="0"/>
              <a:t>vez que el tipo es revelado</a:t>
            </a:r>
            <a:endParaRPr lang="es-ES" altLang="es-UY" sz="3200" b="0"/>
          </a:p>
        </p:txBody>
      </p:sp>
      <p:sp>
        <p:nvSpPr>
          <p:cNvPr id="17417" name="AutoShape 10"/>
          <p:cNvSpPr>
            <a:spLocks noChangeArrowheads="1"/>
          </p:cNvSpPr>
          <p:nvPr/>
        </p:nvSpPr>
        <p:spPr bwMode="auto">
          <a:xfrm>
            <a:off x="1905000" y="27432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17418" name="AutoShape 11"/>
          <p:cNvSpPr>
            <a:spLocks noChangeArrowheads="1"/>
          </p:cNvSpPr>
          <p:nvPr/>
        </p:nvSpPr>
        <p:spPr bwMode="auto">
          <a:xfrm>
            <a:off x="1905000" y="4724400"/>
            <a:ext cx="485775" cy="685800"/>
          </a:xfrm>
          <a:prstGeom prst="downArrow">
            <a:avLst>
              <a:gd name="adj1" fmla="val 50000"/>
              <a:gd name="adj2" fmla="val 352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09600" y="228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MODELO BÁSICO: ESTRUCTURA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43000" y="1371600"/>
            <a:ext cx="7391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Dos tipos de proyectos: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Buenos con probabilidad </a:t>
            </a:r>
            <a:r>
              <a:rPr lang="es-ES_tradnl" altLang="es-UY" sz="3200" b="0" i="1">
                <a:sym typeface="Symbol" panose="05050102010706020507" pitchFamily="18" charset="2"/>
              </a:rPr>
              <a:t></a:t>
            </a:r>
            <a:endParaRPr lang="es-ES_tradnl" altLang="es-UY" sz="3200" b="0" i="1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>
                <a:sym typeface="Symbol" panose="05050102010706020507" pitchFamily="18" charset="2"/>
              </a:rPr>
              <a:t>Malos con probabilidad (1 - </a:t>
            </a:r>
            <a:r>
              <a:rPr lang="es-ES_tradnl" altLang="es-UY" sz="3200" b="0" i="1">
                <a:sym typeface="Symbol" panose="05050102010706020507" pitchFamily="18" charset="2"/>
              </a:rPr>
              <a:t></a:t>
            </a:r>
            <a:r>
              <a:rPr lang="es-ES_tradnl" altLang="es-UY" sz="3200" b="0">
                <a:sym typeface="Symbol" panose="05050102010706020507" pitchFamily="18" charset="2"/>
              </a:rPr>
              <a:t>)</a:t>
            </a:r>
            <a:endParaRPr lang="es-ES_tradnl" altLang="es-UY" sz="3200" b="0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>
                <a:sym typeface="Symbol" panose="05050102010706020507" pitchFamily="18" charset="2"/>
              </a:rPr>
              <a:t>R =</a:t>
            </a:r>
            <a:r>
              <a:rPr lang="es-ES_tradnl" altLang="es-UY" sz="3200" b="0">
                <a:sym typeface="Symbol" panose="05050102010706020507" pitchFamily="18" charset="2"/>
              </a:rPr>
              <a:t> </a:t>
            </a:r>
            <a:r>
              <a:rPr lang="es-ES_tradnl" altLang="es-UY" sz="2800" b="0">
                <a:sym typeface="Symbol" panose="05050102010706020507" pitchFamily="18" charset="2"/>
              </a:rPr>
              <a:t>Retorno monetario para el </a:t>
            </a:r>
            <a:r>
              <a:rPr lang="es-ES_tradnl" altLang="es-UY" sz="2800" b="0" i="1">
                <a:sym typeface="Symbol" panose="05050102010706020507" pitchFamily="18" charset="2"/>
              </a:rPr>
              <a:t>Banco</a:t>
            </a:r>
            <a:endParaRPr lang="es-ES_tradnl" altLang="es-UY" sz="2800" b="0">
              <a:sym typeface="Symbol" panose="05050102010706020507" pitchFamily="18" charset="2"/>
            </a:endParaRPr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>
                <a:sym typeface="Symbol" panose="05050102010706020507" pitchFamily="18" charset="2"/>
              </a:rPr>
              <a:t>B =</a:t>
            </a:r>
            <a:r>
              <a:rPr lang="es-ES_tradnl" altLang="es-UY" sz="3200" b="0">
                <a:sym typeface="Symbol" panose="05050102010706020507" pitchFamily="18" charset="2"/>
              </a:rPr>
              <a:t> </a:t>
            </a:r>
            <a:r>
              <a:rPr lang="es-ES_tradnl" altLang="es-UY" sz="2800" b="0">
                <a:sym typeface="Symbol" panose="05050102010706020507" pitchFamily="18" charset="2"/>
              </a:rPr>
              <a:t>Retorno monetario para el </a:t>
            </a:r>
            <a:r>
              <a:rPr lang="es-ES_tradnl" altLang="es-UY" sz="2800" b="0" i="1">
                <a:sym typeface="Symbol" panose="05050102010706020507" pitchFamily="18" charset="2"/>
              </a:rPr>
              <a:t>Empresario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Dos externalidades: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E</a:t>
            </a:r>
            <a:r>
              <a:rPr lang="es-ES_tradnl" altLang="es-UY" sz="3200" b="0"/>
              <a:t> = externalidad de empleo</a:t>
            </a:r>
            <a:endParaRPr lang="es-ES_tradnl" altLang="es-UY" sz="3200" b="0"/>
          </a:p>
          <a:p>
            <a:pPr lvl="1"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/>
              <a:t>F</a:t>
            </a:r>
            <a:r>
              <a:rPr lang="es-ES_tradnl" altLang="es-UY" sz="3200" b="0"/>
              <a:t> =  externalidad de quiebra bancaria</a:t>
            </a:r>
            <a:endParaRPr lang="es-ES_tradnl" altLang="es-UY" sz="3200" b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MODELO BÁSICO:</a:t>
            </a:r>
            <a:endParaRPr lang="es-ES_tradnl" altLang="es-UY" sz="3600">
              <a:solidFill>
                <a:schemeClr val="tx2"/>
              </a:solidFill>
            </a:endParaRPr>
          </a:p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MIOPÍA POLÍTICA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533400" y="1981200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es-ES_tradnl" altLang="es-UY" sz="3200" b="0" dirty="0"/>
              <a:t>   La sociedad valora las externalidades en forma diferente en el corto y en el largo plazo:</a:t>
            </a:r>
            <a:endParaRPr lang="es-ES_tradnl" altLang="es-UY" sz="3200" b="0" dirty="0"/>
          </a:p>
          <a:p>
            <a:pPr algn="l" eaLnBrk="1" hangingPunct="1">
              <a:spcBef>
                <a:spcPct val="20000"/>
              </a:spcBef>
            </a:pPr>
            <a:endParaRPr lang="es-ES_tradnl" altLang="es-UY" sz="3200" b="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i="1" dirty="0"/>
              <a:t>q </a:t>
            </a:r>
            <a:r>
              <a:rPr lang="es-ES_tradnl" altLang="es-UY" sz="3200" b="0" dirty="0">
                <a:sym typeface="Symbol" panose="05050102010706020507" pitchFamily="18" charset="2"/>
              </a:rPr>
              <a:t> 1</a:t>
            </a:r>
            <a:r>
              <a:rPr lang="es-ES_tradnl" altLang="es-UY" sz="3200" b="0" i="1" dirty="0">
                <a:sym typeface="Symbol" panose="05050102010706020507" pitchFamily="18" charset="2"/>
              </a:rPr>
              <a:t> </a:t>
            </a:r>
            <a:r>
              <a:rPr lang="es-ES_tradnl" altLang="es-UY" sz="3200" b="0" dirty="0"/>
              <a:t>= grado en que la sociedad </a:t>
            </a:r>
            <a:r>
              <a:rPr lang="es-ES_tradnl" altLang="es-UY" sz="3200" b="0" dirty="0" smtClean="0"/>
              <a:t>sobreestima </a:t>
            </a:r>
            <a:r>
              <a:rPr lang="es-ES_tradnl" altLang="es-UY" sz="3200" b="0" dirty="0"/>
              <a:t>la externalidad E en el corto plazo</a:t>
            </a:r>
            <a:endParaRPr lang="es-ES_tradnl" altLang="es-UY" sz="3200" b="0" dirty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 dirty="0"/>
              <a:t>0 </a:t>
            </a:r>
            <a:r>
              <a:rPr lang="es-ES_tradnl" altLang="es-UY" sz="3200" b="0" dirty="0">
                <a:sym typeface="Symbol" panose="05050102010706020507" pitchFamily="18" charset="2"/>
              </a:rPr>
              <a:t></a:t>
            </a:r>
            <a:r>
              <a:rPr lang="es-ES_tradnl" altLang="es-UY" sz="3200" b="0" dirty="0"/>
              <a:t> </a:t>
            </a:r>
            <a:r>
              <a:rPr lang="es-ES_tradnl" altLang="es-UY" sz="3200" b="0" i="1" dirty="0"/>
              <a:t>p</a:t>
            </a:r>
            <a:r>
              <a:rPr lang="es-ES_tradnl" altLang="es-UY" sz="3200" b="0" dirty="0">
                <a:sym typeface="Symbol" panose="05050102010706020507" pitchFamily="18" charset="2"/>
              </a:rPr>
              <a:t>  1 </a:t>
            </a:r>
            <a:r>
              <a:rPr lang="es-ES_tradnl" altLang="es-UY" sz="3200" b="0" dirty="0"/>
              <a:t>= grado en que la sociedad </a:t>
            </a:r>
            <a:r>
              <a:rPr lang="es-ES_tradnl" altLang="es-UY" sz="3200" b="0" dirty="0" smtClean="0"/>
              <a:t>subestima </a:t>
            </a:r>
            <a:r>
              <a:rPr lang="es-ES_tradnl" altLang="es-UY" sz="3200" b="0" dirty="0"/>
              <a:t>la externalidad F en el corto plazo</a:t>
            </a:r>
            <a:endParaRPr lang="es-ES_tradnl" altLang="es-UY" sz="3200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MODELO BÁSICO:</a:t>
            </a:r>
            <a:endParaRPr lang="es-ES_tradnl" altLang="es-UY" sz="3600">
              <a:solidFill>
                <a:schemeClr val="tx2"/>
              </a:solidFill>
            </a:endParaRPr>
          </a:p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FUNCIONES OBJETIVO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33400" y="4191000"/>
            <a:ext cx="2971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Banco</a:t>
            </a:r>
            <a:endParaRPr lang="es-ES" altLang="es-UY" sz="3200" b="0" i="1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5562600"/>
            <a:ext cx="2971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Empresario</a:t>
            </a:r>
            <a:endParaRPr lang="es-ES" altLang="es-UY" sz="3200" b="0" i="1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33400" y="2819400"/>
            <a:ext cx="2971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Sistema Político</a:t>
            </a:r>
            <a:endParaRPr lang="es-ES" altLang="es-UY" sz="3200" b="0" i="1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33400" y="1447800"/>
            <a:ext cx="2971800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 i="1"/>
              <a:t>Referente Social</a:t>
            </a:r>
            <a:endParaRPr lang="es-ES" altLang="es-UY" sz="3200" b="0" i="1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886200" y="14478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 sz="3200" b="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886200" y="55626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886200" y="41910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886200" y="2819400"/>
            <a:ext cx="4648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406900" y="1752600"/>
          <a:ext cx="3746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" imgW="1841500" imgH="215900" progId="Equation.DSMT4">
                  <p:embed/>
                </p:oleObj>
              </mc:Choice>
              <mc:Fallback>
                <p:oleObj name="Equation" r:id="rId1" imgW="1841500" imgH="2159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1752600"/>
                        <a:ext cx="37465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4191000" y="3121025"/>
          <a:ext cx="4038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3" imgW="2006600" imgH="241300" progId="Equation.DSMT4">
                  <p:embed/>
                </p:oleObj>
              </mc:Choice>
              <mc:Fallback>
                <p:oleObj name="Equation" r:id="rId3" imgW="2006600" imgH="2413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121025"/>
                        <a:ext cx="4038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5137150" y="4419600"/>
          <a:ext cx="18732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5" imgW="901700" imgH="241300" progId="Equation.DSMT4">
                  <p:embed/>
                </p:oleObj>
              </mc:Choice>
              <mc:Fallback>
                <p:oleObj name="Equation" r:id="rId5" imgW="901700" imgH="2413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4419600"/>
                        <a:ext cx="18732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308600" y="5791200"/>
          <a:ext cx="1473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7" imgW="647700" imgH="241300" progId="Equation.DSMT4">
                  <p:embed/>
                </p:oleObj>
              </mc:Choice>
              <mc:Fallback>
                <p:oleObj name="Equation" r:id="rId7" imgW="647700" imgH="2413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5791200"/>
                        <a:ext cx="1473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 BÁSICO:</a:t>
            </a:r>
            <a:br>
              <a:rPr lang="es-ES_tradnl" altLang="es-UY" sz="3600" b="1" smtClean="0"/>
            </a:br>
            <a:r>
              <a:rPr lang="es-ES_tradnl" altLang="es-UY" sz="3600" b="1" smtClean="0"/>
              <a:t>RETORNOS Y BENEFICIOS</a:t>
            </a:r>
            <a:endParaRPr lang="es-ES" altLang="es-UY" sz="3600" b="1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762000" y="2057400"/>
            <a:ext cx="2743200" cy="1600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Proyecto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Bueno</a:t>
            </a:r>
            <a:endParaRPr lang="es-ES" altLang="es-UY" sz="3200" b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733800" y="2667000"/>
            <a:ext cx="23622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Liquidado</a:t>
            </a:r>
            <a:endParaRPr lang="es-ES" altLang="es-UY" sz="3200" b="0"/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3733800" y="2057400"/>
            <a:ext cx="4800600" cy="533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Proyecto Malo</a:t>
            </a:r>
            <a:endParaRPr lang="es-ES" altLang="es-UY" sz="3200" b="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6172200" y="2667000"/>
            <a:ext cx="23622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Refinanciado</a:t>
            </a:r>
            <a:endParaRPr lang="es-ES_tradnl" altLang="es-UY" sz="3200" b="0"/>
          </a:p>
        </p:txBody>
      </p:sp>
      <p:sp>
        <p:nvSpPr>
          <p:cNvPr id="21511" name="Rectangle 10"/>
          <p:cNvSpPr>
            <a:spLocks noChangeArrowheads="1"/>
          </p:cNvSpPr>
          <p:nvPr/>
        </p:nvSpPr>
        <p:spPr bwMode="auto">
          <a:xfrm>
            <a:off x="762000" y="3962400"/>
            <a:ext cx="2743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1512" name="Rectangle 11"/>
          <p:cNvSpPr>
            <a:spLocks noChangeArrowheads="1"/>
          </p:cNvSpPr>
          <p:nvPr/>
        </p:nvSpPr>
        <p:spPr bwMode="auto">
          <a:xfrm>
            <a:off x="3733800" y="3962400"/>
            <a:ext cx="2362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1513" name="Rectangle 12"/>
          <p:cNvSpPr>
            <a:spLocks noChangeArrowheads="1"/>
          </p:cNvSpPr>
          <p:nvPr/>
        </p:nvSpPr>
        <p:spPr bwMode="auto">
          <a:xfrm>
            <a:off x="6172200" y="3962400"/>
            <a:ext cx="23622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graphicFrame>
        <p:nvGraphicFramePr>
          <p:cNvPr id="21514" name="Object 13"/>
          <p:cNvGraphicFramePr>
            <a:graphicFrameLocks noChangeAspect="1"/>
          </p:cNvGraphicFramePr>
          <p:nvPr/>
        </p:nvGraphicFramePr>
        <p:xfrm>
          <a:off x="1524000" y="4343400"/>
          <a:ext cx="1052513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Equation" r:id="rId1" imgW="533400" imgH="279400" progId="Equation.DSMT4">
                  <p:embed/>
                </p:oleObj>
              </mc:Choice>
              <mc:Fallback>
                <p:oleObj name="Equation" r:id="rId1" imgW="533400" imgH="279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1052513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6"/>
          <p:cNvGraphicFramePr>
            <a:graphicFrameLocks noChangeAspect="1"/>
          </p:cNvGraphicFramePr>
          <p:nvPr/>
        </p:nvGraphicFramePr>
        <p:xfrm>
          <a:off x="1524000" y="4953000"/>
          <a:ext cx="11271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3" imgW="571500" imgH="279400" progId="Equation.DSMT4">
                  <p:embed/>
                </p:oleObj>
              </mc:Choice>
              <mc:Fallback>
                <p:oleObj name="Equation" r:id="rId3" imgW="571500" imgH="279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53000"/>
                        <a:ext cx="112712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7"/>
          <p:cNvGraphicFramePr>
            <a:graphicFrameLocks noChangeAspect="1"/>
          </p:cNvGraphicFramePr>
          <p:nvPr/>
        </p:nvGraphicFramePr>
        <p:xfrm>
          <a:off x="4419600" y="5257800"/>
          <a:ext cx="10953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5" imgW="546100" imgH="279400" progId="Equation.DSMT4">
                  <p:embed/>
                </p:oleObj>
              </mc:Choice>
              <mc:Fallback>
                <p:oleObj name="Equation" r:id="rId5" imgW="546100" imgH="279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57800"/>
                        <a:ext cx="10953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8"/>
          <p:cNvGraphicFramePr>
            <a:graphicFrameLocks noChangeAspect="1"/>
          </p:cNvGraphicFramePr>
          <p:nvPr/>
        </p:nvGraphicFramePr>
        <p:xfrm>
          <a:off x="6858000" y="5257800"/>
          <a:ext cx="109537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7" imgW="546100" imgH="279400" progId="Equation.DSMT4">
                  <p:embed/>
                </p:oleObj>
              </mc:Choice>
              <mc:Fallback>
                <p:oleObj name="Equation" r:id="rId7" imgW="546100" imgH="2794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257800"/>
                        <a:ext cx="1095375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8" name="Object 21"/>
          <p:cNvGraphicFramePr>
            <a:graphicFrameLocks noChangeAspect="1"/>
          </p:cNvGraphicFramePr>
          <p:nvPr/>
        </p:nvGraphicFramePr>
        <p:xfrm>
          <a:off x="4191000" y="4648200"/>
          <a:ext cx="15557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9" imgW="876300" imgH="317500" progId="Equation.DSMT4">
                  <p:embed/>
                </p:oleObj>
              </mc:Choice>
              <mc:Fallback>
                <p:oleObj name="Equation" r:id="rId9" imgW="876300" imgH="3175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648200"/>
                        <a:ext cx="15557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9" name="Object 22"/>
          <p:cNvGraphicFramePr>
            <a:graphicFrameLocks noChangeAspect="1"/>
          </p:cNvGraphicFramePr>
          <p:nvPr/>
        </p:nvGraphicFramePr>
        <p:xfrm>
          <a:off x="6553200" y="4648200"/>
          <a:ext cx="15557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11" imgW="876300" imgH="317500" progId="Equation.DSMT4">
                  <p:embed/>
                </p:oleObj>
              </mc:Choice>
              <mc:Fallback>
                <p:oleObj name="Equation" r:id="rId11" imgW="876300" imgH="3175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648200"/>
                        <a:ext cx="15557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Rectangle 25"/>
          <p:cNvSpPr>
            <a:spLocks noChangeArrowheads="1"/>
          </p:cNvSpPr>
          <p:nvPr/>
        </p:nvSpPr>
        <p:spPr bwMode="auto">
          <a:xfrm>
            <a:off x="4291013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graphicFrame>
        <p:nvGraphicFramePr>
          <p:cNvPr id="21521" name="Object 26"/>
          <p:cNvGraphicFramePr>
            <a:graphicFrameLocks noChangeAspect="1"/>
          </p:cNvGraphicFramePr>
          <p:nvPr/>
        </p:nvGraphicFramePr>
        <p:xfrm>
          <a:off x="4419600" y="4038600"/>
          <a:ext cx="9985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13" imgW="546100" imgH="317500" progId="Equation.DSMT4">
                  <p:embed/>
                </p:oleObj>
              </mc:Choice>
              <mc:Fallback>
                <p:oleObj name="Equation" r:id="rId13" imgW="546100" imgH="3175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038600"/>
                        <a:ext cx="9985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27"/>
          <p:cNvGraphicFramePr>
            <a:graphicFrameLocks noChangeAspect="1"/>
          </p:cNvGraphicFramePr>
          <p:nvPr/>
        </p:nvGraphicFramePr>
        <p:xfrm>
          <a:off x="6858000" y="4038600"/>
          <a:ext cx="9985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15" imgW="546100" imgH="317500" progId="Equation.DSMT4">
                  <p:embed/>
                </p:oleObj>
              </mc:Choice>
              <mc:Fallback>
                <p:oleObj name="Equation" r:id="rId15" imgW="546100" imgH="3175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038600"/>
                        <a:ext cx="998538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9144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MODELO BÁSICO:</a:t>
            </a:r>
            <a:br>
              <a:rPr lang="es-ES_tradnl" altLang="es-UY" sz="3600" b="1" smtClean="0"/>
            </a:br>
            <a:r>
              <a:rPr lang="es-ES_tradnl" altLang="es-UY" sz="3600" b="1" smtClean="0"/>
              <a:t>VALOR DE LAS EXTERNALIDADES</a:t>
            </a:r>
            <a:endParaRPr lang="es-ES" altLang="es-UY" sz="3600" b="1" smtClean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62000" y="2057400"/>
            <a:ext cx="2743200" cy="1219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Proyecto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Bueno</a:t>
            </a:r>
            <a:endParaRPr lang="es-ES" altLang="es-UY" sz="3200" b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733800" y="2667000"/>
            <a:ext cx="2362200" cy="609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Liquidado</a:t>
            </a:r>
            <a:endParaRPr lang="es-ES" altLang="es-UY" sz="3200" b="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733800" y="2057400"/>
            <a:ext cx="4876800" cy="5334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Proyecto Malo</a:t>
            </a:r>
            <a:endParaRPr lang="es-ES" altLang="es-UY" sz="3200" b="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172200" y="2667000"/>
            <a:ext cx="2438400" cy="609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Refinanciado</a:t>
            </a:r>
            <a:endParaRPr lang="es-ES" altLang="es-UY" sz="3200" b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2000" y="3657600"/>
            <a:ext cx="27432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733800" y="3657600"/>
            <a:ext cx="23622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172200" y="3657600"/>
            <a:ext cx="2438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s-UY" altLang="es-UY" sz="3200" b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1654175" y="4138613"/>
          <a:ext cx="9572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Equation" r:id="rId1" imgW="482600" imgH="215900" progId="Equation.DSMT4">
                  <p:embed/>
                </p:oleObj>
              </mc:Choice>
              <mc:Fallback>
                <p:oleObj name="Equation" r:id="rId1" imgW="482600" imgH="215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4138613"/>
                        <a:ext cx="9572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6"/>
          <p:cNvGraphicFramePr>
            <a:graphicFrameLocks noChangeAspect="1"/>
          </p:cNvGraphicFramePr>
          <p:nvPr/>
        </p:nvGraphicFramePr>
        <p:xfrm>
          <a:off x="1617663" y="4889500"/>
          <a:ext cx="98901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3" imgW="495300" imgH="215900" progId="Equation.DSMT4">
                  <p:embed/>
                </p:oleObj>
              </mc:Choice>
              <mc:Fallback>
                <p:oleObj name="Equation" r:id="rId3" imgW="495300" imgH="2159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4889500"/>
                        <a:ext cx="98901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Object 19"/>
          <p:cNvGraphicFramePr>
            <a:graphicFrameLocks noChangeAspect="1"/>
          </p:cNvGraphicFramePr>
          <p:nvPr/>
        </p:nvGraphicFramePr>
        <p:xfrm>
          <a:off x="6815138" y="3898900"/>
          <a:ext cx="9572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5" imgW="482600" imgH="215900" progId="Equation.DSMT4">
                  <p:embed/>
                </p:oleObj>
              </mc:Choice>
              <mc:Fallback>
                <p:oleObj name="Equation" r:id="rId5" imgW="482600" imgH="2159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3898900"/>
                        <a:ext cx="9572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20"/>
          <p:cNvGraphicFramePr>
            <a:graphicFrameLocks noChangeAspect="1"/>
          </p:cNvGraphicFramePr>
          <p:nvPr/>
        </p:nvGraphicFramePr>
        <p:xfrm>
          <a:off x="4376738" y="3898900"/>
          <a:ext cx="9572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7" imgW="482600" imgH="215900" progId="Equation.DSMT4">
                  <p:embed/>
                </p:oleObj>
              </mc:Choice>
              <mc:Fallback>
                <p:oleObj name="Equation" r:id="rId7" imgW="482600" imgH="2159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6738" y="3898900"/>
                        <a:ext cx="9572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21"/>
          <p:cNvGraphicFramePr>
            <a:graphicFrameLocks noChangeAspect="1"/>
          </p:cNvGraphicFramePr>
          <p:nvPr/>
        </p:nvGraphicFramePr>
        <p:xfrm>
          <a:off x="3735388" y="4432300"/>
          <a:ext cx="236061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9" imgW="1231900" imgH="279400" progId="Equation.DSMT4">
                  <p:embed/>
                </p:oleObj>
              </mc:Choice>
              <mc:Fallback>
                <p:oleObj name="Equation" r:id="rId9" imgW="1231900" imgH="279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4432300"/>
                        <a:ext cx="2360612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3" name="Object 23"/>
          <p:cNvGraphicFramePr>
            <a:graphicFrameLocks noChangeAspect="1"/>
          </p:cNvGraphicFramePr>
          <p:nvPr/>
        </p:nvGraphicFramePr>
        <p:xfrm>
          <a:off x="3749675" y="5143500"/>
          <a:ext cx="23288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11" imgW="1206500" imgH="279400" progId="Equation.DSMT4">
                  <p:embed/>
                </p:oleObj>
              </mc:Choice>
              <mc:Fallback>
                <p:oleObj name="Equation" r:id="rId11" imgW="1206500" imgH="279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5143500"/>
                        <a:ext cx="23288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24"/>
          <p:cNvGraphicFramePr>
            <a:graphicFrameLocks noChangeAspect="1"/>
          </p:cNvGraphicFramePr>
          <p:nvPr/>
        </p:nvGraphicFramePr>
        <p:xfrm>
          <a:off x="6218238" y="5143500"/>
          <a:ext cx="2425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13" imgW="1257300" imgH="279400" progId="Equation.DSMT4">
                  <p:embed/>
                </p:oleObj>
              </mc:Choice>
              <mc:Fallback>
                <p:oleObj name="Equation" r:id="rId13" imgW="1257300" imgH="2794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5143500"/>
                        <a:ext cx="2425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25"/>
          <p:cNvGraphicFramePr>
            <a:graphicFrameLocks noChangeAspect="1"/>
          </p:cNvGraphicFramePr>
          <p:nvPr/>
        </p:nvGraphicFramePr>
        <p:xfrm>
          <a:off x="6218238" y="4419600"/>
          <a:ext cx="2425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15" imgW="1257300" imgH="279400" progId="Equation.DSMT4">
                  <p:embed/>
                </p:oleObj>
              </mc:Choice>
              <mc:Fallback>
                <p:oleObj name="Equation" r:id="rId15" imgW="1257300" imgH="2794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8238" y="4419600"/>
                        <a:ext cx="2425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685800" y="642938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PLAN DE LA PRESENTACIÓN</a:t>
            </a:r>
            <a:endParaRPr lang="es-ES_tradnl" altLang="es-UY" sz="4400" b="0">
              <a:solidFill>
                <a:schemeClr val="tx2"/>
              </a:solidFill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044575" y="2060575"/>
            <a:ext cx="7488238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El ablandamiento de las restricciones presupuestales</a:t>
            </a: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Crédito y bancarrota en un entorno de ablandamiento</a:t>
            </a:r>
            <a:endParaRPr lang="es-MX" altLang="es-UY" sz="3200" b="0">
              <a:cs typeface="Times New Roman" panose="02020603050405020304" pitchFamily="18" charset="0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MX" altLang="es-UY" sz="3200" b="0">
                <a:cs typeface="Times New Roman" panose="02020603050405020304" pitchFamily="18" charset="0"/>
              </a:rPr>
              <a:t>Banca pública y banca privada desde la perspectiva institucional</a:t>
            </a:r>
            <a:endParaRPr lang="es-ES_tradnl" altLang="es-UY" sz="3200" b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5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4478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CASO I: ARP COMO UN PROBLEMA</a:t>
            </a:r>
            <a:br>
              <a:rPr lang="es-MX" altLang="es-UY" sz="3600" b="1" smtClean="0"/>
            </a:br>
            <a:r>
              <a:rPr lang="es-MX" altLang="es-UY" sz="3600" b="1" smtClean="0"/>
              <a:t>DE COMPROMISOS DINÁMICOS</a:t>
            </a:r>
            <a:endParaRPr lang="es-ES" altLang="es-UY" sz="3600" b="1" smtClean="0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457200" y="190500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</a:t>
            </a:r>
            <a:r>
              <a:rPr lang="es-ES_tradnl" altLang="es-UY" sz="3200" b="0" i="1"/>
              <a:t>Banco</a:t>
            </a:r>
            <a:r>
              <a:rPr lang="es-ES_tradnl" altLang="es-UY" sz="3200" b="0"/>
              <a:t> no puede comprometerse a no refinanciar luego de que su inversión inicial está hundida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Problema de inconsistencia intertemporal de las decisiones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</a:t>
            </a:r>
            <a:r>
              <a:rPr lang="es-ES_tradnl" altLang="es-UY" sz="3200" b="0" i="1"/>
              <a:t>Banco</a:t>
            </a:r>
            <a:r>
              <a:rPr lang="es-ES_tradnl" altLang="es-UY" sz="3200" b="0"/>
              <a:t> prefiere refinanciar antes que liquidar un proyecto malo si: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No hay necesidad de intervención del </a:t>
            </a:r>
            <a:r>
              <a:rPr lang="es-ES_tradnl" altLang="es-UY" sz="3200" b="0" i="1"/>
              <a:t>Sistema Político</a:t>
            </a:r>
            <a:r>
              <a:rPr lang="es-ES_tradnl" altLang="es-UY" sz="3200" b="0"/>
              <a:t> </a:t>
            </a:r>
            <a:endParaRPr lang="es-ES_tradnl" altLang="es-UY" sz="3200" b="0"/>
          </a:p>
        </p:txBody>
      </p:sp>
      <p:graphicFrame>
        <p:nvGraphicFramePr>
          <p:cNvPr id="23556" name="Object 5"/>
          <p:cNvGraphicFramePr>
            <a:graphicFrameLocks noChangeAspect="1"/>
          </p:cNvGraphicFramePr>
          <p:nvPr/>
        </p:nvGraphicFramePr>
        <p:xfrm>
          <a:off x="4724400" y="5105400"/>
          <a:ext cx="172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" imgW="927100" imgH="279400" progId="Equation.DSMT4">
                  <p:embed/>
                </p:oleObj>
              </mc:Choice>
              <mc:Fallback>
                <p:oleObj name="Equation" r:id="rId1" imgW="9271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05400"/>
                        <a:ext cx="1727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2"/>
          <p:cNvSpPr>
            <a:spLocks noChangeArrowheads="1"/>
          </p:cNvSpPr>
          <p:nvPr/>
        </p:nvSpPr>
        <p:spPr bwMode="auto">
          <a:xfrm>
            <a:off x="0" y="2286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I: ARP COMO UN PROBLEMA</a:t>
            </a:r>
            <a:br>
              <a:rPr lang="es-MX" altLang="es-UY" sz="3600">
                <a:solidFill>
                  <a:schemeClr val="tx2"/>
                </a:solidFill>
              </a:rPr>
            </a:br>
            <a:r>
              <a:rPr lang="es-MX" altLang="es-UY" sz="3600">
                <a:solidFill>
                  <a:schemeClr val="tx2"/>
                </a:solidFill>
              </a:rPr>
              <a:t>DE COMPROMISOS DINÁMICOS</a:t>
            </a:r>
            <a:endParaRPr lang="es-ES" altLang="es-UY" sz="3600">
              <a:solidFill>
                <a:schemeClr val="tx2"/>
              </a:solidFill>
            </a:endParaRPr>
          </a:p>
        </p:txBody>
      </p:sp>
      <p:graphicFrame>
        <p:nvGraphicFramePr>
          <p:cNvPr id="24579" name="Object 143"/>
          <p:cNvGraphicFramePr>
            <a:graphicFrameLocks noChangeAspect="1"/>
          </p:cNvGraphicFramePr>
          <p:nvPr/>
        </p:nvGraphicFramePr>
        <p:xfrm>
          <a:off x="228600" y="1776413"/>
          <a:ext cx="8686800" cy="485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Imagen" r:id="rId1" imgW="7302500" imgH="3479800" progId="Word.Picture.8">
                  <p:embed/>
                </p:oleObj>
              </mc:Choice>
              <mc:Fallback>
                <p:oleObj name="Imagen" r:id="rId1" imgW="7302500" imgH="3479800" progId="Word.Picture.8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76413"/>
                        <a:ext cx="8686800" cy="485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685800" y="2590800"/>
          <a:ext cx="1219200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" r:id="rId1" imgW="546100" imgH="279400" progId="Equation.DSMT4">
                  <p:embed/>
                </p:oleObj>
              </mc:Choice>
              <mc:Fallback>
                <p:oleObj name="" r:id="rId1" imgW="546100" imgH="279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1219200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381000" y="3810000"/>
          <a:ext cx="1981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3" imgW="927100" imgH="279400" progId="Equation.DSMT4">
                  <p:embed/>
                </p:oleObj>
              </mc:Choice>
              <mc:Fallback>
                <p:oleObj name="Equation" r:id="rId3" imgW="9271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19812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6"/>
          <p:cNvGraphicFramePr>
            <a:graphicFrameLocks noChangeAspect="1"/>
          </p:cNvGraphicFramePr>
          <p:nvPr/>
        </p:nvGraphicFramePr>
        <p:xfrm>
          <a:off x="304800" y="5029200"/>
          <a:ext cx="3352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Equation" r:id="rId5" imgW="1790700" imgH="546100" progId="Equation.DSMT4">
                  <p:embed/>
                </p:oleObj>
              </mc:Choice>
              <mc:Fallback>
                <p:oleObj name="Equation" r:id="rId5" imgW="1790700" imgH="546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3352800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76288" y="1600200"/>
            <a:ext cx="7467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/>
              <a:t>Proposición 1: </a:t>
            </a:r>
            <a:r>
              <a:rPr lang="en-US" altLang="es-UY" sz="3200" b="0" i="1">
                <a:cs typeface="Times New Roman" panose="02020603050405020304" pitchFamily="18" charset="0"/>
              </a:rPr>
              <a:t>Inconsistencia intertemporal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25606" name="AutoShape 8"/>
          <p:cNvSpPr/>
          <p:nvPr/>
        </p:nvSpPr>
        <p:spPr bwMode="auto">
          <a:xfrm>
            <a:off x="3581400" y="2438400"/>
            <a:ext cx="228600" cy="3810000"/>
          </a:xfrm>
          <a:prstGeom prst="rightBrace">
            <a:avLst>
              <a:gd name="adj1" fmla="val 138889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5607" name="AutoShape 9"/>
          <p:cNvSpPr>
            <a:spLocks noChangeArrowheads="1"/>
          </p:cNvSpPr>
          <p:nvPr/>
        </p:nvSpPr>
        <p:spPr bwMode="auto">
          <a:xfrm>
            <a:off x="3886200" y="4114800"/>
            <a:ext cx="533400" cy="485775"/>
          </a:xfrm>
          <a:prstGeom prst="rightArrow">
            <a:avLst>
              <a:gd name="adj1" fmla="val 50000"/>
              <a:gd name="adj2" fmla="val 2745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4572000" y="2438400"/>
            <a:ext cx="43434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s-UY" sz="3200" b="0">
                <a:cs typeface="Times New Roman" panose="02020603050405020304" pitchFamily="18" charset="0"/>
              </a:rPr>
              <a:t>Se presentan proyectos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s-UY" sz="3200" b="0">
                <a:cs typeface="Times New Roman" panose="02020603050405020304" pitchFamily="18" charset="0"/>
              </a:rPr>
              <a:t>buenos y malos</a:t>
            </a:r>
            <a:endParaRPr lang="es-ES" altLang="es-UY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4572000" y="3733800"/>
            <a:ext cx="43434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UY" sz="3200" b="0">
                <a:cs typeface="Times New Roman" panose="02020603050405020304" pitchFamily="18" charset="0"/>
              </a:rPr>
              <a:t>El </a:t>
            </a:r>
            <a:r>
              <a:rPr lang="en-US" altLang="es-UY" sz="3200" b="0" i="1">
                <a:cs typeface="Times New Roman" panose="02020603050405020304" pitchFamily="18" charset="0"/>
              </a:rPr>
              <a:t>Banco</a:t>
            </a:r>
            <a:r>
              <a:rPr lang="en-US" altLang="es-UY" sz="3200" b="0">
                <a:cs typeface="Times New Roman" panose="02020603050405020304" pitchFamily="18" charset="0"/>
              </a:rPr>
              <a:t> financia todos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r>
              <a:rPr lang="en-US" altLang="es-UY" sz="3200" b="0">
                <a:cs typeface="Times New Roman" panose="02020603050405020304" pitchFamily="18" charset="0"/>
              </a:rPr>
              <a:t>los proyectos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4572000" y="5105400"/>
            <a:ext cx="43434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UY" sz="3200" b="0">
                <a:cs typeface="Times New Roman" panose="02020603050405020304" pitchFamily="18" charset="0"/>
              </a:rPr>
              <a:t>El </a:t>
            </a:r>
            <a:r>
              <a:rPr lang="en-US" altLang="es-UY" sz="3200" b="0" i="1">
                <a:cs typeface="Times New Roman" panose="02020603050405020304" pitchFamily="18" charset="0"/>
              </a:rPr>
              <a:t>Banco</a:t>
            </a:r>
            <a:r>
              <a:rPr lang="en-US" altLang="es-UY" sz="3200" b="0">
                <a:cs typeface="Times New Roman" panose="02020603050405020304" pitchFamily="18" charset="0"/>
              </a:rPr>
              <a:t> refinancia todos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r>
              <a:rPr lang="en-US" altLang="es-UY" sz="3200" b="0">
                <a:cs typeface="Times New Roman" panose="02020603050405020304" pitchFamily="18" charset="0"/>
              </a:rPr>
              <a:t>los poyectos malos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0" y="2286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I: ARP COMO UN PROBLEMA</a:t>
            </a:r>
            <a:br>
              <a:rPr lang="es-MX" altLang="es-UY" sz="3600">
                <a:solidFill>
                  <a:schemeClr val="tx2"/>
                </a:solidFill>
              </a:rPr>
            </a:br>
            <a:r>
              <a:rPr lang="es-MX" altLang="es-UY" sz="3600">
                <a:solidFill>
                  <a:schemeClr val="tx2"/>
                </a:solidFill>
              </a:rPr>
              <a:t>DE COMPROMISOS DINÁMICOS</a:t>
            </a:r>
            <a:endParaRPr lang="es-ES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altLang="es-UY" sz="3600" b="1" smtClean="0"/>
              <a:t>CASO II: ARP COMO UN PROBLEMA DE AYUDA EXTERNA</a:t>
            </a:r>
            <a:endParaRPr lang="es-ES" altLang="es-UY" sz="3600" b="1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38200" y="2362200"/>
            <a:ext cx="8001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</a:t>
            </a:r>
            <a:r>
              <a:rPr lang="es-ES_tradnl" altLang="es-UY" sz="3200" b="0" i="1"/>
              <a:t>Banco</a:t>
            </a:r>
            <a:r>
              <a:rPr lang="es-ES_tradnl" altLang="es-UY" sz="3200" b="0"/>
              <a:t> prefiere liquidar a refinanciar un proyecto malo si: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La refinanciación no tendrá lugar sin la intervención del </a:t>
            </a:r>
            <a:r>
              <a:rPr lang="es-ES_tradnl" altLang="es-UY" sz="3200" b="0" i="1"/>
              <a:t>Sistema Político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Los objetivos del </a:t>
            </a:r>
            <a:r>
              <a:rPr lang="es-ES_tradnl" altLang="es-UY" sz="3200" b="0" i="1"/>
              <a:t>Referente Social </a:t>
            </a:r>
            <a:r>
              <a:rPr lang="es-ES_tradnl" altLang="es-UY" sz="3200" b="0"/>
              <a:t>y el </a:t>
            </a:r>
            <a:r>
              <a:rPr lang="es-ES_tradnl" altLang="es-UY" sz="3200" b="0" i="1"/>
              <a:t>Sistema Político </a:t>
            </a:r>
            <a:r>
              <a:rPr lang="es-ES_tradnl" altLang="es-UY" sz="3200" b="0"/>
              <a:t>puede coincidir o no</a:t>
            </a:r>
            <a:endParaRPr lang="es-ES_tradnl" altLang="es-UY" sz="3200" b="0"/>
          </a:p>
        </p:txBody>
      </p:sp>
      <p:graphicFrame>
        <p:nvGraphicFramePr>
          <p:cNvPr id="26628" name="Object 5"/>
          <p:cNvGraphicFramePr>
            <a:graphicFrameLocks noChangeAspect="1"/>
          </p:cNvGraphicFramePr>
          <p:nvPr/>
        </p:nvGraphicFramePr>
        <p:xfrm>
          <a:off x="3733800" y="3429000"/>
          <a:ext cx="1727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1" imgW="927100" imgH="279400" progId="Equation.DSMT4">
                  <p:embed/>
                </p:oleObj>
              </mc:Choice>
              <mc:Fallback>
                <p:oleObj name="Equation" r:id="rId1" imgW="9271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429000"/>
                        <a:ext cx="1727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CASO II.1: COINCIDENCIA</a:t>
            </a:r>
            <a:br>
              <a:rPr lang="es-MX" altLang="es-UY" sz="3600" b="1" smtClean="0"/>
            </a:br>
            <a:r>
              <a:rPr lang="es-MX" altLang="es-UY" sz="3600" b="1" smtClean="0"/>
              <a:t>DE OBJETIVOS</a:t>
            </a:r>
            <a:endParaRPr lang="es-ES" altLang="es-UY" sz="3600" b="1" i="1" smtClean="0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8600" y="2209800"/>
            <a:ext cx="41148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2800"/>
              <a:t>Ambos prefieren liquidar</a:t>
            </a:r>
            <a:endParaRPr lang="es-MX" altLang="es-UY" sz="2800"/>
          </a:p>
          <a:p>
            <a:pPr eaLnBrk="1" hangingPunct="1"/>
            <a:r>
              <a:rPr lang="es-MX" altLang="es-UY" sz="2800"/>
              <a:t>y</a:t>
            </a:r>
            <a:endParaRPr lang="es-ES" altLang="es-UY" sz="2800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234950" y="3581400"/>
            <a:ext cx="410845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2800" b="0"/>
              <a:t>El proyecto se liquida</a:t>
            </a:r>
            <a:endParaRPr lang="es-MX" altLang="es-UY" sz="2800" b="0"/>
          </a:p>
          <a:p>
            <a:pPr algn="l" eaLnBrk="1" hangingPunct="1"/>
            <a:endParaRPr lang="es-MX" altLang="es-UY" sz="2800" b="0"/>
          </a:p>
          <a:p>
            <a:pPr algn="l" eaLnBrk="1" hangingPunct="1"/>
            <a:r>
              <a:rPr lang="es-MX" altLang="es-UY" sz="2800" b="0"/>
              <a:t>La ausencia de compromiso</a:t>
            </a:r>
            <a:endParaRPr lang="es-MX" altLang="es-UY" sz="2800" b="0"/>
          </a:p>
          <a:p>
            <a:pPr algn="l" eaLnBrk="1" hangingPunct="1"/>
            <a:r>
              <a:rPr lang="es-MX" altLang="es-UY" sz="2800" b="0"/>
              <a:t>creíble no es relevante</a:t>
            </a:r>
            <a:endParaRPr lang="es-ES" altLang="es-UY" sz="2800" b="0"/>
          </a:p>
        </p:txBody>
      </p:sp>
      <p:graphicFrame>
        <p:nvGraphicFramePr>
          <p:cNvPr id="27653" name="Object 10"/>
          <p:cNvGraphicFramePr>
            <a:graphicFrameLocks noChangeAspect="1"/>
          </p:cNvGraphicFramePr>
          <p:nvPr/>
        </p:nvGraphicFramePr>
        <p:xfrm>
          <a:off x="762000" y="2667000"/>
          <a:ext cx="129698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1" imgW="685800" imgH="279400" progId="Equation.DSMT4">
                  <p:embed/>
                </p:oleObj>
              </mc:Choice>
              <mc:Fallback>
                <p:oleObj name="Equation" r:id="rId1" imgW="685800" imgH="279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1296988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1"/>
          <p:cNvGraphicFramePr>
            <a:graphicFrameLocks noChangeAspect="1"/>
          </p:cNvGraphicFramePr>
          <p:nvPr/>
        </p:nvGraphicFramePr>
        <p:xfrm>
          <a:off x="2667000" y="2667000"/>
          <a:ext cx="11430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3" imgW="596900" imgH="279400" progId="Equation.DSMT4">
                  <p:embed/>
                </p:oleObj>
              </mc:Choice>
              <mc:Fallback>
                <p:oleObj name="Equation" r:id="rId3" imgW="596900" imgH="2794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667000"/>
                        <a:ext cx="11430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4572000" y="2209800"/>
            <a:ext cx="43434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2800"/>
              <a:t>Ambos prefieren refinanciar</a:t>
            </a:r>
            <a:endParaRPr lang="es-MX" altLang="es-UY" sz="2800"/>
          </a:p>
          <a:p>
            <a:pPr eaLnBrk="1" hangingPunct="1"/>
            <a:r>
              <a:rPr lang="es-MX" altLang="es-UY" sz="2800"/>
              <a:t>y</a:t>
            </a:r>
            <a:endParaRPr lang="es-ES" altLang="es-UY" sz="2800"/>
          </a:p>
        </p:txBody>
      </p:sp>
      <p:graphicFrame>
        <p:nvGraphicFramePr>
          <p:cNvPr id="27656" name="Object 13"/>
          <p:cNvGraphicFramePr>
            <a:graphicFrameLocks noChangeAspect="1"/>
          </p:cNvGraphicFramePr>
          <p:nvPr/>
        </p:nvGraphicFramePr>
        <p:xfrm>
          <a:off x="5103813" y="2667000"/>
          <a:ext cx="12969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5" imgW="685800" imgH="279400" progId="Equation.DSMT4">
                  <p:embed/>
                </p:oleObj>
              </mc:Choice>
              <mc:Fallback>
                <p:oleObj name="Equation" r:id="rId5" imgW="685800" imgH="279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2667000"/>
                        <a:ext cx="129698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14"/>
          <p:cNvGraphicFramePr>
            <a:graphicFrameLocks noChangeAspect="1"/>
          </p:cNvGraphicFramePr>
          <p:nvPr/>
        </p:nvGraphicFramePr>
        <p:xfrm>
          <a:off x="7162800" y="2667000"/>
          <a:ext cx="11414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Equation" r:id="rId7" imgW="596900" imgH="279400" progId="Equation.DSMT4">
                  <p:embed/>
                </p:oleObj>
              </mc:Choice>
              <mc:Fallback>
                <p:oleObj name="Equation" r:id="rId7" imgW="596900" imgH="279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667000"/>
                        <a:ext cx="11414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4572000" y="3581400"/>
            <a:ext cx="43434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2800" b="0"/>
              <a:t>ARP es socialmente deseable</a:t>
            </a:r>
            <a:endParaRPr lang="es-MX" altLang="es-UY" sz="2800" b="0"/>
          </a:p>
          <a:p>
            <a:pPr algn="l" eaLnBrk="1" hangingPunct="1">
              <a:buFontTx/>
              <a:buChar char="•"/>
            </a:pPr>
            <a:endParaRPr lang="es-MX" altLang="es-UY" sz="2800" b="0"/>
          </a:p>
          <a:p>
            <a:pPr algn="l" eaLnBrk="1" hangingPunct="1"/>
            <a:r>
              <a:rPr lang="es-MX" altLang="es-UY" sz="2800" b="0"/>
              <a:t>Restricciones de crédito</a:t>
            </a:r>
            <a:endParaRPr lang="es-MX" altLang="es-UY" sz="2800" b="0"/>
          </a:p>
          <a:p>
            <a:pPr algn="l" eaLnBrk="1" hangingPunct="1">
              <a:buFontTx/>
              <a:buChar char="•"/>
            </a:pPr>
            <a:endParaRPr lang="es-MX" altLang="es-UY" sz="2800" b="0"/>
          </a:p>
          <a:p>
            <a:pPr algn="l" eaLnBrk="1" hangingPunct="1"/>
            <a:r>
              <a:rPr lang="es-MX" altLang="es-UY" sz="2800" b="0"/>
              <a:t>Cómo compensar al </a:t>
            </a:r>
            <a:r>
              <a:rPr lang="es-MX" altLang="es-UY" sz="2800" b="0" i="1"/>
              <a:t>Banco</a:t>
            </a:r>
            <a:endParaRPr lang="es-ES" altLang="es-UY" sz="2800" b="0" i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CASO II.2: DIVERGENCIA</a:t>
            </a:r>
            <a:br>
              <a:rPr lang="es-MX" altLang="es-UY" sz="3600" b="1" smtClean="0"/>
            </a:br>
            <a:r>
              <a:rPr lang="es-MX" altLang="es-UY" sz="3600" b="1" smtClean="0"/>
              <a:t>DE OBJETIVOS</a:t>
            </a:r>
            <a:endParaRPr lang="es-ES" altLang="es-UY" sz="3600" b="1" i="1" smtClean="0"/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7086600" y="2490788"/>
          <a:ext cx="129698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1" imgW="685800" imgH="279400" progId="Equation.DSMT4">
                  <p:embed/>
                </p:oleObj>
              </mc:Choice>
              <mc:Fallback>
                <p:oleObj name="Equation" r:id="rId1" imgW="6858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490788"/>
                        <a:ext cx="129698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7467600" y="3048000"/>
          <a:ext cx="11414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596900" imgH="279400" progId="Equation.DSMT4">
                  <p:embed/>
                </p:oleObj>
              </mc:Choice>
              <mc:Fallback>
                <p:oleObj name="Equation" r:id="rId3" imgW="596900" imgH="279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0"/>
                        <a:ext cx="114141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Rectangle 12"/>
          <p:cNvSpPr>
            <a:spLocks noChangeArrowheads="1"/>
          </p:cNvSpPr>
          <p:nvPr/>
        </p:nvSpPr>
        <p:spPr bwMode="auto">
          <a:xfrm>
            <a:off x="533400" y="2438400"/>
            <a:ext cx="8382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</a:t>
            </a:r>
            <a:r>
              <a:rPr lang="es-ES_tradnl" altLang="es-UY" sz="3200" b="0" i="1"/>
              <a:t>Referente Social</a:t>
            </a:r>
            <a:r>
              <a:rPr lang="es-ES_tradnl" altLang="es-UY" sz="3200" b="0"/>
              <a:t> prefiere liquidar: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El </a:t>
            </a:r>
            <a:r>
              <a:rPr lang="es-ES_tradnl" altLang="es-UY" sz="3200" b="0" i="1"/>
              <a:t>Sistema Político</a:t>
            </a:r>
            <a:r>
              <a:rPr lang="es-ES_tradnl" altLang="es-UY" sz="3200" b="0"/>
              <a:t> prefiere refinanciar: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La refinanciación no ocurrirá sin la intervención del </a:t>
            </a:r>
            <a:r>
              <a:rPr lang="es-ES_tradnl" altLang="es-UY" sz="3200" b="0" i="1"/>
              <a:t>Sistema Político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Grado de fortaleza institucional: </a:t>
            </a:r>
            <a:r>
              <a:rPr lang="es-ES_tradnl" altLang="es-UY" sz="3200" b="0" i="1">
                <a:sym typeface="Symbol" panose="05050102010706020507" pitchFamily="18" charset="2"/>
              </a:rPr>
              <a:t></a:t>
            </a:r>
            <a:endParaRPr lang="es-ES_tradnl" altLang="es-UY" sz="3200" b="0" i="1">
              <a:sym typeface="Symbol" panose="05050102010706020507" pitchFamily="18" charset="2"/>
            </a:endParaRPr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Probabilidad de refinanciamiento: (1 - </a:t>
            </a:r>
            <a:r>
              <a:rPr lang="es-ES_tradnl" altLang="es-UY" sz="3200" b="0" i="1">
                <a:sym typeface="Symbol" panose="05050102010706020507" pitchFamily="18" charset="2"/>
              </a:rPr>
              <a:t>)</a:t>
            </a:r>
            <a:endParaRPr lang="es-ES_tradnl" altLang="es-UY" sz="3200" b="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II: ARP COMO UN PROBLEMA DE AYUDA EXTERNA</a:t>
            </a:r>
            <a:endParaRPr lang="es-ES" altLang="es-UY" sz="3600">
              <a:solidFill>
                <a:schemeClr val="tx2"/>
              </a:solidFill>
            </a:endParaRPr>
          </a:p>
        </p:txBody>
      </p:sp>
      <p:graphicFrame>
        <p:nvGraphicFramePr>
          <p:cNvPr id="29699" name="Object 7"/>
          <p:cNvGraphicFramePr>
            <a:graphicFrameLocks noChangeAspect="1"/>
          </p:cNvGraphicFramePr>
          <p:nvPr/>
        </p:nvGraphicFramePr>
        <p:xfrm>
          <a:off x="228600" y="1828800"/>
          <a:ext cx="8686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Imagen" r:id="rId1" imgW="7302500" imgH="3644900" progId="Word.Picture.8">
                  <p:embed/>
                </p:oleObj>
              </mc:Choice>
              <mc:Fallback>
                <p:oleObj name="Imagen" r:id="rId1" imgW="7302500" imgH="3644900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86868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533400" y="3005138"/>
            <a:ext cx="81534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62050" indent="-7048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s-MX" altLang="es-UY" sz="3200" b="0"/>
              <a:t>La divergencia de objetivos entre el </a:t>
            </a:r>
            <a:r>
              <a:rPr lang="es-MX" altLang="es-UY" sz="3200" b="0" i="1"/>
              <a:t>Referente Social </a:t>
            </a:r>
            <a:r>
              <a:rPr lang="es-MX" altLang="es-UY" sz="3200" b="0"/>
              <a:t>y el </a:t>
            </a:r>
            <a:r>
              <a:rPr lang="es-MX" altLang="es-UY" sz="3200" b="0" i="1"/>
              <a:t>Sistema Político </a:t>
            </a:r>
            <a:r>
              <a:rPr lang="es-MX" altLang="es-UY" sz="3200" b="0"/>
              <a:t>se incrementa en la medida en que la sociedad:</a:t>
            </a:r>
            <a:endParaRPr lang="es-MX" altLang="es-UY" sz="3200" b="0"/>
          </a:p>
          <a:p>
            <a:pPr algn="l" eaLnBrk="1" hangingPunct="1"/>
            <a:endParaRPr lang="es-MX" altLang="es-UY" sz="3200" b="0"/>
          </a:p>
          <a:p>
            <a:pPr lvl="1" algn="l" eaLnBrk="1" hangingPunct="1">
              <a:buFontTx/>
              <a:buChar char="•"/>
            </a:pPr>
            <a:r>
              <a:rPr lang="es-MX" altLang="es-UY" sz="3200" b="0"/>
              <a:t> sobrestima </a:t>
            </a:r>
            <a:r>
              <a:rPr lang="es-MX" altLang="es-UY" sz="3200" b="0" i="1"/>
              <a:t>E:</a:t>
            </a:r>
            <a:r>
              <a:rPr lang="es-MX" altLang="es-UY" sz="3200" b="0"/>
              <a:t> mayor </a:t>
            </a:r>
            <a:r>
              <a:rPr lang="es-MX" altLang="es-UY" sz="3200" b="0" i="1"/>
              <a:t>q</a:t>
            </a:r>
            <a:endParaRPr lang="es-MX" altLang="es-UY" sz="3200" b="0" i="1"/>
          </a:p>
          <a:p>
            <a:pPr lvl="1" algn="l" eaLnBrk="1" hangingPunct="1">
              <a:buFontTx/>
              <a:buChar char="•"/>
            </a:pPr>
            <a:r>
              <a:rPr lang="es-MX" altLang="es-UY" sz="3200" b="0"/>
              <a:t> subestima </a:t>
            </a:r>
            <a:r>
              <a:rPr lang="es-MX" altLang="es-UY" sz="3200" b="0" i="1"/>
              <a:t>F:</a:t>
            </a:r>
            <a:r>
              <a:rPr lang="es-MX" altLang="es-UY" sz="3200" b="0"/>
              <a:t> menor </a:t>
            </a:r>
            <a:r>
              <a:rPr lang="es-MX" altLang="es-UY" sz="3200" b="0" i="1"/>
              <a:t>p</a:t>
            </a:r>
            <a:endParaRPr lang="es-ES" altLang="es-UY" sz="3200" b="0" i="1"/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762000" y="1912938"/>
            <a:ext cx="73977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/>
              <a:t>Proposición 2: </a:t>
            </a:r>
            <a:r>
              <a:rPr lang="en-US" altLang="es-UY" sz="3200" b="0">
                <a:cs typeface="Times New Roman" panose="02020603050405020304" pitchFamily="18" charset="0"/>
              </a:rPr>
              <a:t>Agenda del </a:t>
            </a:r>
            <a:r>
              <a:rPr lang="en-US" altLang="es-UY" sz="3200" b="0" i="1">
                <a:cs typeface="Times New Roman" panose="02020603050405020304" pitchFamily="18" charset="0"/>
              </a:rPr>
              <a:t>Sistema Político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30724" name="Rectangle 13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II: ARP COMO UN PROBLEMA DE AYUDA EXTERNA</a:t>
            </a:r>
            <a:endParaRPr lang="es-ES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1028"/>
          <p:cNvGraphicFramePr>
            <a:graphicFrameLocks noChangeAspect="1"/>
          </p:cNvGraphicFramePr>
          <p:nvPr/>
        </p:nvGraphicFramePr>
        <p:xfrm>
          <a:off x="533400" y="2438400"/>
          <a:ext cx="19812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9" name="Equation" r:id="rId1" imgW="927100" imgH="279400" progId="Equation.DSMT4">
                  <p:embed/>
                </p:oleObj>
              </mc:Choice>
              <mc:Fallback>
                <p:oleObj name="Equation" r:id="rId1" imgW="927100" imgH="279400" progId="Equation.DSMT4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8400"/>
                        <a:ext cx="198120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1029"/>
          <p:cNvSpPr txBox="1">
            <a:spLocks noChangeArrowheads="1"/>
          </p:cNvSpPr>
          <p:nvPr/>
        </p:nvSpPr>
        <p:spPr bwMode="auto">
          <a:xfrm>
            <a:off x="1898650" y="1524000"/>
            <a:ext cx="520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/>
              <a:t>Proposición 3: </a:t>
            </a:r>
            <a:r>
              <a:rPr lang="en-US" altLang="es-UY" sz="3200" b="0" i="1">
                <a:cs typeface="Times New Roman" panose="02020603050405020304" pitchFamily="18" charset="0"/>
              </a:rPr>
              <a:t>Ayuda Externa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31748" name="AutoShape 1030"/>
          <p:cNvSpPr/>
          <p:nvPr/>
        </p:nvSpPr>
        <p:spPr bwMode="auto">
          <a:xfrm>
            <a:off x="3124200" y="2438400"/>
            <a:ext cx="304800" cy="3733800"/>
          </a:xfrm>
          <a:prstGeom prst="rightBrace">
            <a:avLst>
              <a:gd name="adj1" fmla="val 10208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31749" name="AutoShape 1031"/>
          <p:cNvSpPr>
            <a:spLocks noChangeArrowheads="1"/>
          </p:cNvSpPr>
          <p:nvPr/>
        </p:nvSpPr>
        <p:spPr bwMode="auto">
          <a:xfrm>
            <a:off x="3581400" y="4038600"/>
            <a:ext cx="609600" cy="485775"/>
          </a:xfrm>
          <a:prstGeom prst="rightArrow">
            <a:avLst>
              <a:gd name="adj1" fmla="val 50000"/>
              <a:gd name="adj2" fmla="val 313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graphicFrame>
        <p:nvGraphicFramePr>
          <p:cNvPr id="31750" name="Object 1032"/>
          <p:cNvGraphicFramePr>
            <a:graphicFrameLocks noChangeAspect="1"/>
          </p:cNvGraphicFramePr>
          <p:nvPr/>
        </p:nvGraphicFramePr>
        <p:xfrm>
          <a:off x="457200" y="3657600"/>
          <a:ext cx="24892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3" imgW="1358900" imgH="546100" progId="Equation.DSMT4">
                  <p:embed/>
                </p:oleObj>
              </mc:Choice>
              <mc:Fallback>
                <p:oleObj name="Equation" r:id="rId3" imgW="1358900" imgH="546100" progId="Equation.DSMT4">
                  <p:embed/>
                  <p:pic>
                    <p:nvPicPr>
                      <p:cNvPr id="0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24892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1033"/>
          <p:cNvGraphicFramePr>
            <a:graphicFrameLocks noChangeAspect="1"/>
          </p:cNvGraphicFramePr>
          <p:nvPr/>
        </p:nvGraphicFramePr>
        <p:xfrm>
          <a:off x="612775" y="5257800"/>
          <a:ext cx="13684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5" imgW="647700" imgH="292100" progId="Equation.DSMT4">
                  <p:embed/>
                </p:oleObj>
              </mc:Choice>
              <mc:Fallback>
                <p:oleObj name="Equation" r:id="rId5" imgW="647700" imgH="292100" progId="Equation.DSMT4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5257800"/>
                        <a:ext cx="13684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1037"/>
          <p:cNvSpPr>
            <a:spLocks noChangeArrowheads="1"/>
          </p:cNvSpPr>
          <p:nvPr/>
        </p:nvSpPr>
        <p:spPr bwMode="auto">
          <a:xfrm>
            <a:off x="4343400" y="5029200"/>
            <a:ext cx="4495800" cy="1447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UY" sz="3200" b="0">
                <a:cs typeface="Times New Roman" panose="02020603050405020304" pitchFamily="18" charset="0"/>
              </a:rPr>
              <a:t>El </a:t>
            </a:r>
            <a:r>
              <a:rPr lang="en-US" altLang="es-UY" sz="3200" b="0" i="1">
                <a:cs typeface="Times New Roman" panose="02020603050405020304" pitchFamily="18" charset="0"/>
              </a:rPr>
              <a:t>Sistema Político </a:t>
            </a:r>
            <a:r>
              <a:rPr lang="en-US" altLang="es-UY" sz="3200" b="0">
                <a:cs typeface="Times New Roman" panose="02020603050405020304" pitchFamily="18" charset="0"/>
              </a:rPr>
              <a:t>impone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r>
              <a:rPr lang="en-US" altLang="es-UY" sz="3200" b="0">
                <a:cs typeface="Times New Roman" panose="02020603050405020304" pitchFamily="18" charset="0"/>
              </a:rPr>
              <a:t>la refinanciación de los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r>
              <a:rPr lang="en-US" altLang="es-UY" sz="3200" b="0">
                <a:cs typeface="Times New Roman" panose="02020603050405020304" pitchFamily="18" charset="0"/>
              </a:rPr>
              <a:t>proyectos malos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31753" name="Rectangle 1038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II: ARP COMO UN PROBLEMA DE AYUDA EXTERNA</a:t>
            </a:r>
            <a:endParaRPr lang="es-ES" altLang="es-UY" sz="3600">
              <a:solidFill>
                <a:schemeClr val="tx2"/>
              </a:solidFill>
            </a:endParaRPr>
          </a:p>
        </p:txBody>
      </p:sp>
      <p:sp>
        <p:nvSpPr>
          <p:cNvPr id="31754" name="Rectangle 1039"/>
          <p:cNvSpPr>
            <a:spLocks noChangeArrowheads="1"/>
          </p:cNvSpPr>
          <p:nvPr/>
        </p:nvSpPr>
        <p:spPr bwMode="auto">
          <a:xfrm>
            <a:off x="4343400" y="2514600"/>
            <a:ext cx="44958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s-UY" sz="3200" b="0">
                <a:cs typeface="Times New Roman" panose="02020603050405020304" pitchFamily="18" charset="0"/>
              </a:rPr>
              <a:t>Se presentan proyectos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s-UY" sz="3200" b="0">
                <a:cs typeface="Times New Roman" panose="02020603050405020304" pitchFamily="18" charset="0"/>
              </a:rPr>
              <a:t>buenos y malos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  <p:sp>
        <p:nvSpPr>
          <p:cNvPr id="31755" name="Rectangle 1040"/>
          <p:cNvSpPr>
            <a:spLocks noChangeArrowheads="1"/>
          </p:cNvSpPr>
          <p:nvPr/>
        </p:nvSpPr>
        <p:spPr bwMode="auto">
          <a:xfrm>
            <a:off x="4343400" y="3733800"/>
            <a:ext cx="4495800" cy="1066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s-UY" sz="3200" b="0">
                <a:cs typeface="Times New Roman" panose="02020603050405020304" pitchFamily="18" charset="0"/>
              </a:rPr>
              <a:t>El </a:t>
            </a:r>
            <a:r>
              <a:rPr lang="en-US" altLang="es-UY" sz="3200" b="0" i="1">
                <a:cs typeface="Times New Roman" panose="02020603050405020304" pitchFamily="18" charset="0"/>
              </a:rPr>
              <a:t>Banco</a:t>
            </a:r>
            <a:r>
              <a:rPr lang="en-US" altLang="es-UY" sz="3200" b="0">
                <a:cs typeface="Times New Roman" panose="02020603050405020304" pitchFamily="18" charset="0"/>
              </a:rPr>
              <a:t> financia todos</a:t>
            </a:r>
            <a:endParaRPr lang="en-US" altLang="es-UY" sz="3200" b="0">
              <a:cs typeface="Times New Roman" panose="02020603050405020304" pitchFamily="18" charset="0"/>
            </a:endParaRPr>
          </a:p>
          <a:p>
            <a:r>
              <a:rPr lang="en-US" altLang="es-UY" sz="3200" b="0">
                <a:cs typeface="Times New Roman" panose="02020603050405020304" pitchFamily="18" charset="0"/>
              </a:rPr>
              <a:t>los proyectos</a:t>
            </a:r>
            <a:endParaRPr lang="es-ES" altLang="es-UY" sz="3200" b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ChangeArrowheads="1"/>
          </p:cNvSpPr>
          <p:nvPr/>
        </p:nvSpPr>
        <p:spPr bwMode="auto">
          <a:xfrm>
            <a:off x="304800" y="1295400"/>
            <a:ext cx="4267200" cy="457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/>
              <a:t>Instituciones débiles</a:t>
            </a:r>
            <a:endParaRPr lang="es-ES" altLang="es-UY" sz="3200"/>
          </a:p>
        </p:txBody>
      </p:sp>
      <p:sp>
        <p:nvSpPr>
          <p:cNvPr id="32771" name="Rectangle 9"/>
          <p:cNvSpPr>
            <a:spLocks noChangeArrowheads="1"/>
          </p:cNvSpPr>
          <p:nvPr/>
        </p:nvSpPr>
        <p:spPr bwMode="auto">
          <a:xfrm>
            <a:off x="4724400" y="1295400"/>
            <a:ext cx="4191000" cy="4572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/>
              <a:t>Instituciones fuertes</a:t>
            </a:r>
            <a:endParaRPr lang="es-ES" altLang="es-UY" sz="3200"/>
          </a:p>
        </p:txBody>
      </p: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304800" y="1828800"/>
            <a:ext cx="42672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s-MX" altLang="es-UY" b="0"/>
              <a:t>ARP no deseable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/>
              <a:t>Menor bienestar esperado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 i="1"/>
              <a:t>Empresarios </a:t>
            </a:r>
            <a:r>
              <a:rPr lang="es-MX" altLang="es-UY" b="0"/>
              <a:t>presentan</a:t>
            </a:r>
            <a:endParaRPr lang="es-MX" altLang="es-UY" b="0"/>
          </a:p>
          <a:p>
            <a:pPr algn="l" eaLnBrk="1" hangingPunct="1"/>
            <a:r>
              <a:rPr lang="es-MX" altLang="es-UY" b="0"/>
              <a:t>proyectos malos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 i="1"/>
              <a:t>Banco</a:t>
            </a:r>
            <a:r>
              <a:rPr lang="es-MX" altLang="es-UY" b="0"/>
              <a:t> menos dispuesto a</a:t>
            </a:r>
            <a:endParaRPr lang="es-MX" altLang="es-UY" b="0"/>
          </a:p>
          <a:p>
            <a:pPr algn="l" eaLnBrk="1" hangingPunct="1"/>
            <a:r>
              <a:rPr lang="es-MX" altLang="es-UY" b="0"/>
              <a:t>financiar</a:t>
            </a:r>
            <a:endParaRPr lang="es-MX" altLang="es-UY" b="0"/>
          </a:p>
          <a:p>
            <a:pPr algn="l" eaLnBrk="1" hangingPunct="1"/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ES" altLang="es-UY" b="0"/>
              <a:t>Mayores pérdidas esperadas</a:t>
            </a:r>
            <a:endParaRPr lang="es-ES" altLang="es-UY" b="0"/>
          </a:p>
          <a:p>
            <a:pPr algn="l" eaLnBrk="1" hangingPunct="1"/>
            <a:r>
              <a:rPr lang="es-ES" altLang="es-UY" b="0"/>
              <a:t>para el </a:t>
            </a:r>
            <a:r>
              <a:rPr lang="es-ES" altLang="es-UY" b="0" i="1"/>
              <a:t>Banco</a:t>
            </a:r>
            <a:endParaRPr lang="es-ES" altLang="es-UY" b="0" i="1"/>
          </a:p>
          <a:p>
            <a:pPr algn="l" eaLnBrk="1" hangingPunct="1">
              <a:buFontTx/>
              <a:buChar char="•"/>
            </a:pPr>
            <a:endParaRPr lang="es-ES" altLang="es-UY" sz="800" b="0" i="1"/>
          </a:p>
          <a:p>
            <a:pPr algn="l" eaLnBrk="1" hangingPunct="1">
              <a:buFontTx/>
              <a:buChar char="•"/>
            </a:pPr>
            <a:r>
              <a:rPr lang="es-ES" altLang="es-UY" b="0"/>
              <a:t>Mayor probabilidad y costo</a:t>
            </a:r>
            <a:endParaRPr lang="es-ES" altLang="es-UY" b="0"/>
          </a:p>
          <a:p>
            <a:pPr algn="l" eaLnBrk="1" hangingPunct="1"/>
            <a:r>
              <a:rPr lang="es-ES" altLang="es-UY" b="0"/>
              <a:t>de crisis bancaria</a:t>
            </a:r>
            <a:endParaRPr lang="es-ES" altLang="es-UY" b="0"/>
          </a:p>
          <a:p>
            <a:pPr algn="l" eaLnBrk="1" hangingPunct="1">
              <a:buFontTx/>
              <a:buChar char="•"/>
            </a:pPr>
            <a:endParaRPr lang="es-ES" altLang="es-UY" sz="800" b="0"/>
          </a:p>
          <a:p>
            <a:pPr algn="l" eaLnBrk="1" hangingPunct="1">
              <a:buFontTx/>
              <a:buChar char="•"/>
            </a:pPr>
            <a:r>
              <a:rPr lang="es-ES" altLang="es-UY" b="0"/>
              <a:t>Mayor “costo del ARP”</a:t>
            </a:r>
            <a:endParaRPr lang="es-ES" altLang="es-UY" b="0"/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4724400" y="1828800"/>
            <a:ext cx="4191000" cy="480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s-MX" altLang="es-UY" b="0"/>
              <a:t>Liquidación deseable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/>
              <a:t>Mayor bienestar esperado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 i="1"/>
              <a:t>Empresarios</a:t>
            </a:r>
            <a:r>
              <a:rPr lang="es-MX" altLang="es-UY" b="0"/>
              <a:t> no presentan</a:t>
            </a:r>
            <a:endParaRPr lang="es-MX" altLang="es-UY" b="0"/>
          </a:p>
          <a:p>
            <a:pPr algn="l" eaLnBrk="1" hangingPunct="1"/>
            <a:r>
              <a:rPr lang="es-MX" altLang="es-UY" b="0"/>
              <a:t>proyectos malos</a:t>
            </a:r>
            <a:endParaRPr lang="es-MX" altLang="es-UY" b="0"/>
          </a:p>
          <a:p>
            <a:pPr algn="l" eaLnBrk="1" hangingPunct="1">
              <a:buFontTx/>
              <a:buChar char="•"/>
            </a:pPr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MX" altLang="es-UY" b="0" i="1"/>
              <a:t>Banco</a:t>
            </a:r>
            <a:r>
              <a:rPr lang="es-MX" altLang="es-UY" b="0"/>
              <a:t> con mayor disposición a</a:t>
            </a:r>
            <a:endParaRPr lang="es-MX" altLang="es-UY" b="0"/>
          </a:p>
          <a:p>
            <a:pPr algn="l" eaLnBrk="1" hangingPunct="1"/>
            <a:r>
              <a:rPr lang="es-MX" altLang="es-UY" b="0"/>
              <a:t>prestar</a:t>
            </a:r>
            <a:endParaRPr lang="es-MX" altLang="es-UY" b="0"/>
          </a:p>
          <a:p>
            <a:pPr algn="l" eaLnBrk="1" hangingPunct="1"/>
            <a:endParaRPr lang="es-MX" altLang="es-UY" sz="800" b="0"/>
          </a:p>
          <a:p>
            <a:pPr algn="l" eaLnBrk="1" hangingPunct="1">
              <a:buFontTx/>
              <a:buChar char="•"/>
            </a:pPr>
            <a:r>
              <a:rPr lang="es-ES" altLang="es-UY" b="0"/>
              <a:t>Menores pérdidas esperadas</a:t>
            </a:r>
            <a:endParaRPr lang="es-ES" altLang="es-UY" b="0"/>
          </a:p>
          <a:p>
            <a:pPr algn="l" eaLnBrk="1" hangingPunct="1"/>
            <a:r>
              <a:rPr lang="es-ES" altLang="es-UY" b="0"/>
              <a:t>para el </a:t>
            </a:r>
            <a:r>
              <a:rPr lang="es-ES" altLang="es-UY" b="0" i="1"/>
              <a:t>Banco</a:t>
            </a:r>
            <a:endParaRPr lang="es-ES" altLang="es-UY" b="0"/>
          </a:p>
          <a:p>
            <a:pPr algn="l" eaLnBrk="1" hangingPunct="1">
              <a:buFontTx/>
              <a:buChar char="•"/>
            </a:pPr>
            <a:endParaRPr lang="es-ES" altLang="es-UY" sz="800" b="0"/>
          </a:p>
          <a:p>
            <a:pPr algn="l" eaLnBrk="1" hangingPunct="1">
              <a:buFontTx/>
              <a:buChar char="•"/>
            </a:pPr>
            <a:r>
              <a:rPr lang="es-ES" altLang="es-UY" b="0"/>
              <a:t>Menor probabilidad y costo</a:t>
            </a:r>
            <a:endParaRPr lang="es-ES" altLang="es-UY" b="0"/>
          </a:p>
          <a:p>
            <a:pPr algn="l" eaLnBrk="1" hangingPunct="1"/>
            <a:r>
              <a:rPr lang="es-ES" altLang="es-UY" b="0"/>
              <a:t>de crisis bancaria</a:t>
            </a:r>
            <a:endParaRPr lang="es-ES" altLang="es-UY" b="0"/>
          </a:p>
          <a:p>
            <a:pPr algn="l" eaLnBrk="1" hangingPunct="1">
              <a:buFontTx/>
              <a:buChar char="•"/>
            </a:pPr>
            <a:endParaRPr lang="es-ES" altLang="es-UY" sz="800" b="0"/>
          </a:p>
          <a:p>
            <a:pPr algn="l" eaLnBrk="1" hangingPunct="1">
              <a:buFontTx/>
              <a:buChar char="•"/>
            </a:pPr>
            <a:r>
              <a:rPr lang="es-ES" altLang="es-UY" b="0"/>
              <a:t>Menor “costo del ARP”</a:t>
            </a:r>
            <a:endParaRPr lang="es-ES" altLang="es-UY" b="0"/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CASO II: ARP COMO UN PROBLEMA DE AYUDA EXTERNA</a:t>
            </a:r>
            <a:endParaRPr lang="es-ES" altLang="es-UY" sz="36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EL ABLANDAMIENTO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DE LAS RESTRICCIONES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PRESUPUESTALES</a:t>
            </a:r>
            <a:endParaRPr lang="es-MX" altLang="es-UY" sz="44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84238" y="1663700"/>
            <a:ext cx="7497762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CRÉDITO Y BANCARROTA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EN UN ENTORNO DE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ABLANDAMIENTO</a:t>
            </a:r>
            <a:endParaRPr lang="es-MX" altLang="es-UY" sz="4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838200"/>
          </a:xfrm>
          <a:noFill/>
        </p:spPr>
        <p:txBody>
          <a:bodyPr/>
          <a:lstStyle/>
          <a:p>
            <a:pPr eaLnBrk="1" hangingPunct="1"/>
            <a:r>
              <a:rPr lang="es-ES_tradnl" altLang="es-UY" sz="3600" b="1" smtClean="0"/>
              <a:t>EXTENSIÓN: </a:t>
            </a:r>
            <a:r>
              <a:rPr lang="es-ES_tradnl" altLang="es-UY" sz="3600" b="1" i="1" smtClean="0"/>
              <a:t>LOBBY </a:t>
            </a:r>
            <a:r>
              <a:rPr lang="es-ES_tradnl" altLang="es-UY" sz="3600" b="1" smtClean="0"/>
              <a:t>ENDÓGENO</a:t>
            </a:r>
            <a:endParaRPr lang="es-ES" altLang="es-UY" sz="3600" b="1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458200" cy="1524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s-MX" altLang="es-UY" sz="2800" smtClean="0"/>
              <a:t>Una vez conocido que el proyecto es malo, el </a:t>
            </a:r>
            <a:r>
              <a:rPr lang="es-MX" altLang="es-UY" sz="2800" i="1" smtClean="0"/>
              <a:t>Empresario</a:t>
            </a:r>
            <a:r>
              <a:rPr lang="es-MX" altLang="es-UY" sz="2800" smtClean="0"/>
              <a:t> puede optar entre: esforzarse                     o efectuar </a:t>
            </a:r>
            <a:r>
              <a:rPr lang="es-MX" altLang="es-UY" sz="2800" i="1" smtClean="0"/>
              <a:t>lobby</a:t>
            </a:r>
            <a:endParaRPr lang="es-ES" altLang="es-UY" sz="2800" smtClean="0"/>
          </a:p>
        </p:txBody>
      </p:sp>
      <p:graphicFrame>
        <p:nvGraphicFramePr>
          <p:cNvPr id="38916" name="Object 6"/>
          <p:cNvGraphicFramePr>
            <a:graphicFrameLocks noChangeAspect="1"/>
          </p:cNvGraphicFramePr>
          <p:nvPr/>
        </p:nvGraphicFramePr>
        <p:xfrm>
          <a:off x="5029200" y="1366838"/>
          <a:ext cx="137160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1" imgW="774700" imgH="342900" progId="Equation.DSMT4">
                  <p:embed/>
                </p:oleObj>
              </mc:Choice>
              <mc:Fallback>
                <p:oleObj name="Equation" r:id="rId1" imgW="774700" imgH="3429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366838"/>
                        <a:ext cx="137160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7"/>
          <p:cNvGraphicFramePr>
            <a:graphicFrameLocks noChangeAspect="1"/>
          </p:cNvGraphicFramePr>
          <p:nvPr/>
        </p:nvGraphicFramePr>
        <p:xfrm>
          <a:off x="1752600" y="1824038"/>
          <a:ext cx="14001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3" imgW="825500" imgH="342900" progId="Equation.DSMT4">
                  <p:embed/>
                </p:oleObj>
              </mc:Choice>
              <mc:Fallback>
                <p:oleObj name="Equation" r:id="rId3" imgW="825500" imgH="342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4038"/>
                        <a:ext cx="140017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8"/>
          <p:cNvGraphicFramePr>
            <a:graphicFrameLocks noChangeAspect="1"/>
          </p:cNvGraphicFramePr>
          <p:nvPr/>
        </p:nvGraphicFramePr>
        <p:xfrm>
          <a:off x="381000" y="2473325"/>
          <a:ext cx="8458200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4" name="Imagen" r:id="rId5" imgW="5495290" imgH="2749550" progId="Word.Picture.8">
                  <p:embed/>
                </p:oleObj>
              </mc:Choice>
              <mc:Fallback>
                <p:oleObj name="Imagen" r:id="rId5" imgW="5495290" imgH="2749550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473325"/>
                        <a:ext cx="8458200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495800"/>
          </a:xfrm>
          <a:noFill/>
        </p:spPr>
        <p:txBody>
          <a:bodyPr/>
          <a:lstStyle/>
          <a:p>
            <a:pPr eaLnBrk="1" hangingPunct="1"/>
            <a:r>
              <a:rPr lang="es-ES" altLang="es-UY" sz="2800" smtClean="0"/>
              <a:t>El </a:t>
            </a:r>
            <a:r>
              <a:rPr lang="es-ES" altLang="es-UY" sz="2800" i="1" smtClean="0"/>
              <a:t>Empresario </a:t>
            </a:r>
            <a:r>
              <a:rPr lang="es-ES" altLang="es-UY" sz="2800" smtClean="0"/>
              <a:t>elegirá utilizar su dotación en actividades de </a:t>
            </a:r>
            <a:r>
              <a:rPr lang="es-ES" altLang="es-UY" sz="2800" i="1" smtClean="0"/>
              <a:t>lobby </a:t>
            </a:r>
            <a:r>
              <a:rPr lang="es-ES" altLang="es-UY" sz="2800" smtClean="0"/>
              <a:t>si:</a:t>
            </a:r>
            <a:endParaRPr lang="es-ES" altLang="es-UY" sz="2800" smtClean="0"/>
          </a:p>
          <a:p>
            <a:pPr eaLnBrk="1" hangingPunct="1"/>
            <a:endParaRPr lang="es-ES" altLang="es-UY" sz="2800" i="1" smtClean="0"/>
          </a:p>
        </p:txBody>
      </p:sp>
      <p:graphicFrame>
        <p:nvGraphicFramePr>
          <p:cNvPr id="39939" name="Object 6"/>
          <p:cNvGraphicFramePr>
            <a:graphicFrameLocks noChangeAspect="1"/>
          </p:cNvGraphicFramePr>
          <p:nvPr/>
        </p:nvGraphicFramePr>
        <p:xfrm>
          <a:off x="3049588" y="3013075"/>
          <a:ext cx="24368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1" imgW="1447800" imgH="546100" progId="Equation.DSMT4">
                  <p:embed/>
                </p:oleObj>
              </mc:Choice>
              <mc:Fallback>
                <p:oleObj name="Equation" r:id="rId1" imgW="1447800" imgH="546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3013075"/>
                        <a:ext cx="24368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7"/>
          <p:cNvSpPr>
            <a:spLocks noChangeArrowheads="1"/>
          </p:cNvSpPr>
          <p:nvPr/>
        </p:nvSpPr>
        <p:spPr bwMode="auto">
          <a:xfrm>
            <a:off x="381000" y="4419600"/>
            <a:ext cx="3505200" cy="762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 sz="3200" b="0"/>
              <a:t>Instituciones débiles</a:t>
            </a:r>
            <a:endParaRPr lang="es-ES" altLang="es-UY" sz="3200" b="0"/>
          </a:p>
        </p:txBody>
      </p:sp>
      <p:sp>
        <p:nvSpPr>
          <p:cNvPr id="39941" name="Rectangle 8"/>
          <p:cNvSpPr>
            <a:spLocks noChangeArrowheads="1"/>
          </p:cNvSpPr>
          <p:nvPr/>
        </p:nvSpPr>
        <p:spPr bwMode="auto">
          <a:xfrm>
            <a:off x="4724400" y="4376738"/>
            <a:ext cx="4114800" cy="846137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Alientan el </a:t>
            </a:r>
            <a:r>
              <a:rPr lang="es-MX" altLang="es-UY" sz="3200" b="0" i="1"/>
              <a:t>lobby</a:t>
            </a:r>
            <a:endParaRPr lang="es-ES" altLang="es-UY" sz="3200" b="0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4724400" y="5443538"/>
            <a:ext cx="4114800" cy="957262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Alientan actividades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productivas</a:t>
            </a:r>
            <a:endParaRPr lang="es-ES" altLang="es-UY" sz="3200" b="0"/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381000" y="5410200"/>
            <a:ext cx="3505200" cy="90646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UY" sz="3200" b="0"/>
              <a:t>Instituciones fuertes</a:t>
            </a:r>
            <a:endParaRPr lang="es-ES" altLang="es-UY" sz="3200" b="0"/>
          </a:p>
        </p:txBody>
      </p:sp>
      <p:sp>
        <p:nvSpPr>
          <p:cNvPr id="39944" name="AutoShape 11"/>
          <p:cNvSpPr>
            <a:spLocks noChangeArrowheads="1"/>
          </p:cNvSpPr>
          <p:nvPr/>
        </p:nvSpPr>
        <p:spPr bwMode="auto">
          <a:xfrm>
            <a:off x="3962400" y="46482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39945" name="AutoShape 12"/>
          <p:cNvSpPr>
            <a:spLocks noChangeArrowheads="1"/>
          </p:cNvSpPr>
          <p:nvPr/>
        </p:nvSpPr>
        <p:spPr bwMode="auto">
          <a:xfrm>
            <a:off x="3962400" y="5638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39946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s-ES_tradnl" altLang="es-UY" sz="3600" b="1" smtClean="0"/>
              <a:t>EXTENSIÓN: </a:t>
            </a:r>
            <a:r>
              <a:rPr lang="es-ES_tradnl" altLang="es-UY" sz="3600" b="1" i="1" smtClean="0"/>
              <a:t>LOBBY </a:t>
            </a:r>
            <a:r>
              <a:rPr lang="es-ES_tradnl" altLang="es-UY" sz="3600" b="1" smtClean="0"/>
              <a:t>ENDÓGENO</a:t>
            </a:r>
            <a:endParaRPr lang="es-ES" altLang="es-UY" sz="3600" b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01000" cy="1676400"/>
          </a:xfrm>
        </p:spPr>
        <p:txBody>
          <a:bodyPr/>
          <a:lstStyle/>
          <a:p>
            <a:pPr eaLnBrk="1" hangingPunct="1"/>
            <a:r>
              <a:rPr lang="es-MX" altLang="es-UY" sz="2800" smtClean="0"/>
              <a:t>Regímenes de bancarrota duros y blandos: </a:t>
            </a:r>
            <a:r>
              <a:rPr lang="es-MX" altLang="es-UY" sz="2800" i="1" smtClean="0"/>
              <a:t>B</a:t>
            </a:r>
            <a:r>
              <a:rPr lang="es-MX" altLang="es-UY" sz="2800" i="1" baseline="-25000" smtClean="0"/>
              <a:t>L</a:t>
            </a:r>
            <a:r>
              <a:rPr lang="es-MX" altLang="es-UY" sz="2800" i="1" smtClean="0"/>
              <a:t> y B</a:t>
            </a:r>
            <a:r>
              <a:rPr lang="es-MX" altLang="es-UY" sz="2800" i="1" baseline="-25000" smtClean="0"/>
              <a:t>C</a:t>
            </a:r>
            <a:endParaRPr lang="es-MX" altLang="es-UY" sz="2800" i="1" baseline="-25000" smtClean="0"/>
          </a:p>
          <a:p>
            <a:pPr eaLnBrk="1" hangingPunct="1"/>
            <a:r>
              <a:rPr lang="es-MX" altLang="es-UY" sz="2800" i="1" smtClean="0"/>
              <a:t>Lobby</a:t>
            </a:r>
            <a:r>
              <a:rPr lang="es-MX" altLang="es-UY" sz="2800" smtClean="0"/>
              <a:t> endógeno y ARP</a:t>
            </a:r>
            <a:endParaRPr lang="es-MX" altLang="es-UY" sz="2800" smtClean="0"/>
          </a:p>
          <a:p>
            <a:pPr eaLnBrk="1" hangingPunct="1"/>
            <a:r>
              <a:rPr lang="es-MX" altLang="es-UY" sz="2800" i="1" smtClean="0"/>
              <a:t>Reglas de juego</a:t>
            </a:r>
            <a:r>
              <a:rPr lang="es-MX" altLang="es-UY" sz="2800" smtClean="0"/>
              <a:t> vs. </a:t>
            </a:r>
            <a:r>
              <a:rPr lang="es-MX" altLang="es-UY" sz="2800" i="1" smtClean="0"/>
              <a:t>Desarrollo del juego</a:t>
            </a:r>
            <a:endParaRPr lang="es-MX" altLang="es-UY" sz="2800" i="1" smtClean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5800" y="533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ARP Y BANCARROTA</a:t>
            </a:r>
            <a:endParaRPr lang="es-ES" altLang="es-UY" sz="3600">
              <a:solidFill>
                <a:schemeClr val="tx2"/>
              </a:solidFill>
            </a:endParaRPr>
          </a:p>
        </p:txBody>
      </p:sp>
      <p:sp>
        <p:nvSpPr>
          <p:cNvPr id="40964" name="Rectangle 10"/>
          <p:cNvSpPr>
            <a:spLocks noChangeArrowheads="1"/>
          </p:cNvSpPr>
          <p:nvPr/>
        </p:nvSpPr>
        <p:spPr bwMode="auto">
          <a:xfrm>
            <a:off x="381000" y="3505200"/>
            <a:ext cx="21336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 b="0"/>
              <a:t>Instituciones</a:t>
            </a:r>
            <a:endParaRPr lang="es-MX" altLang="es-UY" sz="3200" b="0"/>
          </a:p>
          <a:p>
            <a:r>
              <a:rPr lang="es-MX" altLang="es-UY" sz="3200" b="0"/>
              <a:t>fuertes</a:t>
            </a:r>
            <a:endParaRPr lang="es-ES" altLang="es-UY" sz="3200" b="0"/>
          </a:p>
        </p:txBody>
      </p:sp>
      <p:sp>
        <p:nvSpPr>
          <p:cNvPr id="40965" name="Rectangle 11"/>
          <p:cNvSpPr>
            <a:spLocks noChangeArrowheads="1"/>
          </p:cNvSpPr>
          <p:nvPr/>
        </p:nvSpPr>
        <p:spPr bwMode="auto">
          <a:xfrm>
            <a:off x="3276600" y="3505200"/>
            <a:ext cx="5638800" cy="990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 b="0">
                <a:sym typeface="Symbol" panose="05050102010706020507" pitchFamily="18" charset="2"/>
              </a:rPr>
              <a:t>Régimen duro es adecuado</a:t>
            </a:r>
            <a:endParaRPr lang="es-ES" altLang="es-UY" sz="3200" b="0">
              <a:sym typeface="Symbol" panose="05050102010706020507" pitchFamily="18" charset="2"/>
            </a:endParaRPr>
          </a:p>
        </p:txBody>
      </p:sp>
      <p:sp>
        <p:nvSpPr>
          <p:cNvPr id="40966" name="Rectangle 13"/>
          <p:cNvSpPr>
            <a:spLocks noChangeArrowheads="1"/>
          </p:cNvSpPr>
          <p:nvPr/>
        </p:nvSpPr>
        <p:spPr bwMode="auto">
          <a:xfrm>
            <a:off x="3276600" y="4648200"/>
            <a:ext cx="5638800" cy="1905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 b="0">
                <a:sym typeface="Symbol" panose="05050102010706020507" pitchFamily="18" charset="2"/>
              </a:rPr>
              <a:t>Régimen duro promueve </a:t>
            </a:r>
            <a:r>
              <a:rPr lang="es-MX" altLang="es-UY" sz="3200" b="0" i="1">
                <a:sym typeface="Symbol" panose="05050102010706020507" pitchFamily="18" charset="2"/>
              </a:rPr>
              <a:t>lobby</a:t>
            </a:r>
            <a:endParaRPr lang="es-MX" altLang="es-UY" sz="3200" b="0" i="1">
              <a:sym typeface="Symbol" panose="05050102010706020507" pitchFamily="18" charset="2"/>
            </a:endParaRPr>
          </a:p>
          <a:p>
            <a:r>
              <a:rPr lang="es-MX" altLang="es-UY" sz="3200" b="0">
                <a:sym typeface="Symbol" panose="05050102010706020507" pitchFamily="18" charset="2"/>
              </a:rPr>
              <a:t>y el ARP es anticipado</a:t>
            </a:r>
            <a:endParaRPr lang="es-MX" altLang="es-UY" sz="3200" b="0">
              <a:sym typeface="Symbol" panose="05050102010706020507" pitchFamily="18" charset="2"/>
            </a:endParaRPr>
          </a:p>
          <a:p>
            <a:r>
              <a:rPr lang="es-MX" altLang="es-UY" sz="3200" b="0">
                <a:sym typeface="Symbol" panose="05050102010706020507" pitchFamily="18" charset="2"/>
              </a:rPr>
              <a:t>por el </a:t>
            </a:r>
            <a:r>
              <a:rPr lang="es-MX" altLang="es-UY" sz="3200" b="0" i="1">
                <a:sym typeface="Symbol" panose="05050102010706020507" pitchFamily="18" charset="2"/>
              </a:rPr>
              <a:t>Empresario </a:t>
            </a:r>
            <a:r>
              <a:rPr lang="es-MX" altLang="es-UY" sz="3200" b="0">
                <a:sym typeface="Symbol" panose="05050102010706020507" pitchFamily="18" charset="2"/>
              </a:rPr>
              <a:t>y el </a:t>
            </a:r>
            <a:r>
              <a:rPr lang="es-MX" altLang="es-UY" sz="3200" b="0" i="1">
                <a:sym typeface="Symbol" panose="05050102010706020507" pitchFamily="18" charset="2"/>
              </a:rPr>
              <a:t>Banco</a:t>
            </a:r>
            <a:endParaRPr lang="es-MX" altLang="es-UY" sz="3200" b="0">
              <a:sym typeface="Symbol" panose="05050102010706020507" pitchFamily="18" charset="2"/>
            </a:endParaRPr>
          </a:p>
        </p:txBody>
      </p:sp>
      <p:sp>
        <p:nvSpPr>
          <p:cNvPr id="40967" name="Rectangle 14"/>
          <p:cNvSpPr>
            <a:spLocks noChangeArrowheads="1"/>
          </p:cNvSpPr>
          <p:nvPr/>
        </p:nvSpPr>
        <p:spPr bwMode="auto">
          <a:xfrm>
            <a:off x="381000" y="4648200"/>
            <a:ext cx="2133600" cy="1903413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200" b="0">
                <a:sym typeface="Symbol" panose="05050102010706020507" pitchFamily="18" charset="2"/>
              </a:rPr>
              <a:t>Instituciones</a:t>
            </a:r>
            <a:endParaRPr lang="es-MX" altLang="es-UY" sz="3200" b="0">
              <a:sym typeface="Symbol" panose="05050102010706020507" pitchFamily="18" charset="2"/>
            </a:endParaRPr>
          </a:p>
          <a:p>
            <a:r>
              <a:rPr lang="es-MX" altLang="es-UY" sz="3200" b="0">
                <a:sym typeface="Symbol" panose="05050102010706020507" pitchFamily="18" charset="2"/>
              </a:rPr>
              <a:t>débiles</a:t>
            </a:r>
            <a:endParaRPr lang="es-ES" altLang="es-UY" sz="3200" b="0">
              <a:sym typeface="Symbol" panose="05050102010706020507" pitchFamily="18" charset="2"/>
            </a:endParaRPr>
          </a:p>
        </p:txBody>
      </p:sp>
      <p:sp>
        <p:nvSpPr>
          <p:cNvPr id="40968" name="AutoShape 16"/>
          <p:cNvSpPr>
            <a:spLocks noChangeArrowheads="1"/>
          </p:cNvSpPr>
          <p:nvPr/>
        </p:nvSpPr>
        <p:spPr bwMode="auto">
          <a:xfrm>
            <a:off x="2590800" y="5334000"/>
            <a:ext cx="611188" cy="485775"/>
          </a:xfrm>
          <a:prstGeom prst="rightArrow">
            <a:avLst>
              <a:gd name="adj1" fmla="val 50000"/>
              <a:gd name="adj2" fmla="val 31454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0969" name="AutoShape 17"/>
          <p:cNvSpPr>
            <a:spLocks noChangeArrowheads="1"/>
          </p:cNvSpPr>
          <p:nvPr/>
        </p:nvSpPr>
        <p:spPr bwMode="auto">
          <a:xfrm>
            <a:off x="2590800" y="3810000"/>
            <a:ext cx="611188" cy="485775"/>
          </a:xfrm>
          <a:prstGeom prst="rightArrow">
            <a:avLst>
              <a:gd name="adj1" fmla="val 50000"/>
              <a:gd name="adj2" fmla="val 31454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EL </a:t>
            </a:r>
            <a:r>
              <a:rPr lang="es-ES_tradnl" altLang="es-UY" sz="3600" b="1" i="1" smtClean="0"/>
              <a:t>ENFORCEMENT</a:t>
            </a:r>
            <a:r>
              <a:rPr lang="es-ES_tradnl" altLang="es-UY" sz="3600" b="1" smtClean="0"/>
              <a:t> JUDICIAL Y</a:t>
            </a:r>
            <a:br>
              <a:rPr lang="es-ES_tradnl" altLang="es-UY" sz="3600" b="1" smtClean="0"/>
            </a:br>
            <a:r>
              <a:rPr lang="es-ES_tradnl" altLang="es-UY" sz="3600" b="1" smtClean="0"/>
              <a:t>LA LEGISLACIÓN DE BANCARROTA</a:t>
            </a:r>
            <a:endParaRPr lang="es-ES" altLang="es-UY" sz="3600" b="1" smtClean="0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4724400" y="1828800"/>
            <a:ext cx="4114800" cy="1524000"/>
          </a:xfrm>
          <a:prstGeom prst="hexagon">
            <a:avLst>
              <a:gd name="adj" fmla="val 3473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Capacidad del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sistema judicial</a:t>
            </a:r>
            <a:endParaRPr lang="es-ES" altLang="es-UY" sz="2800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381000" y="1828800"/>
            <a:ext cx="4038600" cy="1524000"/>
          </a:xfrm>
          <a:prstGeom prst="hexagon">
            <a:avLst>
              <a:gd name="adj" fmla="val 3409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Protección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derechos de propiedad</a:t>
            </a:r>
            <a:endParaRPr lang="es-ES" altLang="es-UY" sz="2800"/>
          </a:p>
        </p:txBody>
      </p:sp>
      <p:sp>
        <p:nvSpPr>
          <p:cNvPr id="41989" name="AutoShape 5"/>
          <p:cNvSpPr/>
          <p:nvPr/>
        </p:nvSpPr>
        <p:spPr bwMode="auto">
          <a:xfrm rot="-5400000">
            <a:off x="4229100" y="-342900"/>
            <a:ext cx="762000" cy="8153400"/>
          </a:xfrm>
          <a:prstGeom prst="leftBrace">
            <a:avLst>
              <a:gd name="adj1" fmla="val 89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609600" y="38862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Entorno débil</a:t>
            </a:r>
            <a:endParaRPr lang="es-ES" altLang="es-UY" sz="2800"/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4953000" y="53340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Incentivos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al </a:t>
            </a:r>
            <a:r>
              <a:rPr lang="es-ES_tradnl" altLang="es-UY" sz="2800" i="1"/>
              <a:t>lobby</a:t>
            </a:r>
            <a:endParaRPr lang="es-ES" altLang="es-UY" sz="2800" i="1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4953000" y="38862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Legislación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inoperante</a:t>
            </a:r>
            <a:endParaRPr lang="es-ES" altLang="es-UY" sz="2800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09600" y="53340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Ablandamiento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restricciones</a:t>
            </a:r>
            <a:endParaRPr lang="es-ES" altLang="es-UY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9388" y="1643063"/>
            <a:ext cx="882015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4400"/>
              <a:t>BANCA PÚBLICA Y BANCA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PRIVADA DESDE LA</a:t>
            </a:r>
            <a:endParaRPr lang="es-MX" altLang="es-UY" sz="4400"/>
          </a:p>
          <a:p>
            <a:pPr eaLnBrk="1" hangingPunct="1"/>
            <a:endParaRPr lang="es-MX" altLang="es-UY" sz="4400"/>
          </a:p>
          <a:p>
            <a:pPr eaLnBrk="1" hangingPunct="1"/>
            <a:r>
              <a:rPr lang="es-MX" altLang="es-UY" sz="4400"/>
              <a:t>PERSPECTIVA INSTITUCIONAL</a:t>
            </a:r>
            <a:endParaRPr lang="es-MX" altLang="es-UY" sz="4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PROPIEDAD Y MECANISMOS DE COORDINACIÓN</a:t>
            </a:r>
            <a:endParaRPr lang="es-ES" altLang="es-UY" sz="3600" b="1" smtClean="0"/>
          </a:p>
        </p:txBody>
      </p:sp>
      <p:sp>
        <p:nvSpPr>
          <p:cNvPr id="48131" name="AutoShape 5"/>
          <p:cNvSpPr>
            <a:spLocks noChangeArrowheads="1"/>
          </p:cNvSpPr>
          <p:nvPr/>
        </p:nvSpPr>
        <p:spPr bwMode="auto">
          <a:xfrm>
            <a:off x="4119563" y="3248025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8132" name="Rectangle 7"/>
          <p:cNvSpPr>
            <a:spLocks noChangeArrowheads="1"/>
          </p:cNvSpPr>
          <p:nvPr/>
        </p:nvSpPr>
        <p:spPr bwMode="auto">
          <a:xfrm>
            <a:off x="609600" y="2743200"/>
            <a:ext cx="32766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Propiedad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privada</a:t>
            </a:r>
            <a:endParaRPr lang="es-ES" altLang="es-UY" sz="3200" b="0"/>
          </a:p>
        </p:txBody>
      </p:sp>
      <p:sp>
        <p:nvSpPr>
          <p:cNvPr id="48133" name="Rectangle 10"/>
          <p:cNvSpPr>
            <a:spLocks noChangeArrowheads="1"/>
          </p:cNvSpPr>
          <p:nvPr/>
        </p:nvSpPr>
        <p:spPr bwMode="auto">
          <a:xfrm>
            <a:off x="5562600" y="2667000"/>
            <a:ext cx="32766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Coordinación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de mercado</a:t>
            </a:r>
            <a:endParaRPr lang="es-ES" altLang="es-UY" sz="3200" b="0"/>
          </a:p>
        </p:txBody>
      </p:sp>
      <p:sp>
        <p:nvSpPr>
          <p:cNvPr id="48134" name="AutoShape 12"/>
          <p:cNvSpPr>
            <a:spLocks noChangeArrowheads="1"/>
          </p:cNvSpPr>
          <p:nvPr/>
        </p:nvSpPr>
        <p:spPr bwMode="auto">
          <a:xfrm>
            <a:off x="4114800" y="5229225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8135" name="Rectangle 13"/>
          <p:cNvSpPr>
            <a:spLocks noChangeArrowheads="1"/>
          </p:cNvSpPr>
          <p:nvPr/>
        </p:nvSpPr>
        <p:spPr bwMode="auto">
          <a:xfrm>
            <a:off x="5562600" y="4724400"/>
            <a:ext cx="32766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Coordinación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burocrática</a:t>
            </a:r>
            <a:endParaRPr lang="es-ES" altLang="es-UY" sz="3200" b="0"/>
          </a:p>
        </p:txBody>
      </p:sp>
      <p:sp>
        <p:nvSpPr>
          <p:cNvPr id="48136" name="Rectangle 14"/>
          <p:cNvSpPr>
            <a:spLocks noChangeArrowheads="1"/>
          </p:cNvSpPr>
          <p:nvPr/>
        </p:nvSpPr>
        <p:spPr bwMode="auto">
          <a:xfrm>
            <a:off x="609600" y="4800600"/>
            <a:ext cx="32766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Propiedad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pública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ABLANDAMIENTO DE RESTRICCIONES FINANCIERAS</a:t>
            </a:r>
            <a:endParaRPr lang="es-ES" altLang="es-UY" sz="3600" b="1" smtClean="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2819400" y="3019425"/>
            <a:ext cx="1214438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2514600"/>
            <a:ext cx="19812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Bancos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privados</a:t>
            </a:r>
            <a:endParaRPr lang="es-ES" altLang="es-UY" sz="3200" b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343400" y="2438400"/>
            <a:ext cx="4114800" cy="1524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Tributos y subsidios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Transparente</a:t>
            </a:r>
            <a:endParaRPr lang="es-ES" altLang="es-UY" sz="3200" b="0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2824163" y="5000625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4419600" y="4572000"/>
            <a:ext cx="4038600" cy="1447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Proceso jerárquico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Opaco</a:t>
            </a:r>
            <a:endParaRPr lang="es-ES" altLang="es-UY" sz="3200" b="0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09600" y="4572000"/>
            <a:ext cx="1981200" cy="13716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200" b="0"/>
              <a:t>Bancos</a:t>
            </a:r>
            <a:endParaRPr lang="es-MX" altLang="es-UY" sz="3200" b="0"/>
          </a:p>
          <a:p>
            <a:pPr eaLnBrk="1" hangingPunct="1"/>
            <a:r>
              <a:rPr lang="es-MX" altLang="es-UY" sz="3200" b="0"/>
              <a:t>públicos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pPr eaLnBrk="1" hangingPunct="1"/>
            <a:r>
              <a:rPr lang="es-MX" altLang="es-UY" sz="3600" b="1" smtClean="0"/>
              <a:t>BANCOS PRIVADOS VS. PÚBLICOS</a:t>
            </a:r>
            <a:endParaRPr lang="es-ES" altLang="es-UY" sz="36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Formas de organización alternativas que difieren en forma discreta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Mecanismos diferentes desde el punto de vista institucional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Privilegios, intervención política, objetivos no comerciales y transparencia en políticas de redistribución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r>
              <a:rPr lang="es-MX" altLang="es-UY" sz="2800" smtClean="0"/>
              <a:t>Actividades de </a:t>
            </a:r>
            <a:r>
              <a:rPr lang="es-MX" altLang="es-UY" sz="2800" i="1" smtClean="0"/>
              <a:t>lobby</a:t>
            </a:r>
            <a:r>
              <a:rPr lang="es-MX" altLang="es-UY" sz="2800" smtClean="0"/>
              <a:t>, negociación vertical, contactos personales, corrupción, etc.</a:t>
            </a:r>
            <a:endParaRPr lang="es-MX" altLang="es-UY" sz="2800" smtClean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s-UY" altLang="es-MX" sz="2800" smtClean="0">
                <a:sym typeface="+mn-ea"/>
              </a:rPr>
              <a:t>Con </a:t>
            </a:r>
            <a:r>
              <a:rPr lang="es-MX" altLang="es-UY" sz="2800" smtClean="0">
                <a:sym typeface="+mn-ea"/>
              </a:rPr>
              <a:t>institituciones fuertes, la naturaleza de la propiedad es menos relevante</a:t>
            </a: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endParaRPr lang="es-MX" altLang="es-UY" sz="2800" smtClean="0"/>
          </a:p>
          <a:p>
            <a:pPr eaLnBrk="1" hangingPunct="1">
              <a:lnSpc>
                <a:spcPct val="90000"/>
              </a:lnSpc>
            </a:pPr>
            <a:endParaRPr lang="es-ES" altLang="es-UY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685800" y="5334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600">
                <a:solidFill>
                  <a:schemeClr val="tx2"/>
                </a:solidFill>
              </a:rPr>
              <a:t>CONSISTENCIA CON LA LITERATURA EMPÍRICA</a:t>
            </a:r>
            <a:endParaRPr lang="es-ES" altLang="es-UY" sz="3600">
              <a:solidFill>
                <a:schemeClr val="tx2"/>
              </a:solidFill>
            </a:endParaRPr>
          </a:p>
        </p:txBody>
      </p:sp>
      <p:sp>
        <p:nvSpPr>
          <p:cNvPr id="60419" name="Rectangle 5"/>
          <p:cNvSpPr>
            <a:spLocks noChangeArrowheads="1"/>
          </p:cNvSpPr>
          <p:nvPr/>
        </p:nvSpPr>
        <p:spPr bwMode="auto">
          <a:xfrm>
            <a:off x="4572000" y="2209800"/>
            <a:ext cx="4267200" cy="1828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000" b="0">
                <a:sym typeface="Symbol" panose="05050102010706020507" pitchFamily="18" charset="2"/>
              </a:rPr>
              <a:t>Relación: Instituciones,</a:t>
            </a:r>
            <a:endParaRPr lang="es-MX" altLang="es-UY" sz="3000" b="0">
              <a:sym typeface="Symbol" panose="05050102010706020507" pitchFamily="18" charset="2"/>
            </a:endParaRPr>
          </a:p>
          <a:p>
            <a:pPr eaLnBrk="1" hangingPunct="1"/>
            <a:r>
              <a:rPr lang="es-MX" altLang="es-UY" sz="3000" b="0">
                <a:sym typeface="Symbol" panose="05050102010706020507" pitchFamily="18" charset="2"/>
              </a:rPr>
              <a:t>sistema financiero y</a:t>
            </a:r>
            <a:endParaRPr lang="es-MX" altLang="es-UY" sz="3000" b="0">
              <a:sym typeface="Symbol" panose="05050102010706020507" pitchFamily="18" charset="2"/>
            </a:endParaRPr>
          </a:p>
          <a:p>
            <a:pPr eaLnBrk="1" hangingPunct="1"/>
            <a:r>
              <a:rPr lang="es-MX" altLang="es-UY" sz="3000" b="0">
                <a:sym typeface="Symbol" panose="05050102010706020507" pitchFamily="18" charset="2"/>
              </a:rPr>
              <a:t>crecimiento económico</a:t>
            </a:r>
            <a:endParaRPr lang="es-ES" altLang="es-UY" sz="3000" b="0">
              <a:sym typeface="Symbol" panose="05050102010706020507" pitchFamily="18" charset="2"/>
            </a:endParaRPr>
          </a:p>
        </p:txBody>
      </p:sp>
      <p:sp>
        <p:nvSpPr>
          <p:cNvPr id="60420" name="Rectangle 7"/>
          <p:cNvSpPr>
            <a:spLocks noChangeArrowheads="1"/>
          </p:cNvSpPr>
          <p:nvPr/>
        </p:nvSpPr>
        <p:spPr bwMode="auto">
          <a:xfrm>
            <a:off x="228600" y="4419600"/>
            <a:ext cx="4267200" cy="1828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000" b="0">
                <a:sym typeface="Symbol" panose="05050102010706020507" pitchFamily="18" charset="2"/>
              </a:rPr>
              <a:t>Efectos de las instituciones</a:t>
            </a:r>
            <a:endParaRPr lang="es-MX" altLang="es-UY" sz="3000" b="0">
              <a:sym typeface="Symbol" panose="05050102010706020507" pitchFamily="18" charset="2"/>
            </a:endParaRPr>
          </a:p>
          <a:p>
            <a:r>
              <a:rPr lang="es-MX" altLang="es-UY" sz="3000" b="0">
                <a:sym typeface="Symbol" panose="05050102010706020507" pitchFamily="18" charset="2"/>
              </a:rPr>
              <a:t>y el ARP sobre los</a:t>
            </a:r>
            <a:endParaRPr lang="es-MX" altLang="es-UY" sz="3000" b="0">
              <a:sym typeface="Symbol" panose="05050102010706020507" pitchFamily="18" charset="2"/>
            </a:endParaRPr>
          </a:p>
          <a:p>
            <a:r>
              <a:rPr lang="es-MX" altLang="es-UY" sz="3000" b="0">
                <a:sym typeface="Symbol" panose="05050102010706020507" pitchFamily="18" charset="2"/>
              </a:rPr>
              <a:t>procesos de inversión</a:t>
            </a:r>
            <a:endParaRPr lang="es-ES" altLang="es-UY" sz="3000" b="0">
              <a:sym typeface="Symbol" panose="05050102010706020507" pitchFamily="18" charset="2"/>
            </a:endParaRPr>
          </a:p>
        </p:txBody>
      </p:sp>
      <p:sp>
        <p:nvSpPr>
          <p:cNvPr id="60421" name="Rectangle 8"/>
          <p:cNvSpPr>
            <a:spLocks noChangeArrowheads="1"/>
          </p:cNvSpPr>
          <p:nvPr/>
        </p:nvSpPr>
        <p:spPr bwMode="auto">
          <a:xfrm>
            <a:off x="228600" y="2209800"/>
            <a:ext cx="4267200" cy="1828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MX" altLang="es-UY" sz="3000" b="0">
                <a:sym typeface="Symbol" panose="05050102010706020507" pitchFamily="18" charset="2"/>
              </a:rPr>
              <a:t>Rol de las Institituciones</a:t>
            </a:r>
            <a:endParaRPr lang="es-MX" altLang="es-UY" sz="3000" b="0">
              <a:sym typeface="Symbol" panose="05050102010706020507" pitchFamily="18" charset="2"/>
            </a:endParaRPr>
          </a:p>
          <a:p>
            <a:r>
              <a:rPr lang="es-MX" altLang="es-UY" sz="3000" b="0">
                <a:sym typeface="Symbol" panose="05050102010706020507" pitchFamily="18" charset="2"/>
              </a:rPr>
              <a:t>en la probabilidad y costo</a:t>
            </a:r>
            <a:endParaRPr lang="es-MX" altLang="es-UY" sz="3000" b="0">
              <a:sym typeface="Symbol" panose="05050102010706020507" pitchFamily="18" charset="2"/>
            </a:endParaRPr>
          </a:p>
          <a:p>
            <a:r>
              <a:rPr lang="es-MX" altLang="es-UY" sz="3000" b="0">
                <a:sym typeface="Symbol" panose="05050102010706020507" pitchFamily="18" charset="2"/>
              </a:rPr>
              <a:t>de las crisis financieras</a:t>
            </a:r>
            <a:endParaRPr lang="es-ES" altLang="es-UY" sz="3000" b="0">
              <a:sym typeface="Symbol" panose="05050102010706020507" pitchFamily="18" charset="2"/>
            </a:endParaRPr>
          </a:p>
        </p:txBody>
      </p:sp>
      <p:sp>
        <p:nvSpPr>
          <p:cNvPr id="60422" name="Rectangle 9"/>
          <p:cNvSpPr>
            <a:spLocks noChangeArrowheads="1"/>
          </p:cNvSpPr>
          <p:nvPr/>
        </p:nvSpPr>
        <p:spPr bwMode="auto">
          <a:xfrm>
            <a:off x="4572000" y="4419600"/>
            <a:ext cx="4267200" cy="18288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UY" sz="3000" b="0">
                <a:sym typeface="Symbol" panose="05050102010706020507" pitchFamily="18" charset="2"/>
              </a:rPr>
              <a:t>Efectos de la propiedad</a:t>
            </a:r>
            <a:endParaRPr lang="es-MX" altLang="es-UY" sz="3000" b="0">
              <a:sym typeface="Symbol" panose="05050102010706020507" pitchFamily="18" charset="2"/>
            </a:endParaRPr>
          </a:p>
          <a:p>
            <a:pPr eaLnBrk="1" hangingPunct="1"/>
            <a:r>
              <a:rPr lang="es-MX" altLang="es-UY" sz="3000" b="0">
                <a:sym typeface="Symbol" panose="05050102010706020507" pitchFamily="18" charset="2"/>
              </a:rPr>
              <a:t>pública de bancos</a:t>
            </a:r>
            <a:endParaRPr lang="es-ES" altLang="es-UY" sz="3000" b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04800" y="6096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EL ABLANDAMIENTO DE LAS RESTRICCIONES PRESUPUESTALES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62000" y="1828800"/>
            <a:ext cx="8077200" cy="2133600"/>
          </a:xfrm>
          <a:prstGeom prst="hexagon">
            <a:avLst>
              <a:gd name="adj" fmla="val 38015"/>
              <a:gd name="vf" fmla="val 115470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_tradnl" altLang="es-UY" sz="3200" b="0"/>
              <a:t>VISIÓN PATERNALISTA O POLÍTICA</a:t>
            </a:r>
            <a:endParaRPr lang="es-ES_tradnl" altLang="es-UY" sz="3200" b="0"/>
          </a:p>
          <a:p>
            <a:pPr eaLnBrk="1" hangingPunct="1">
              <a:spcBef>
                <a:spcPct val="20000"/>
              </a:spcBef>
            </a:pPr>
            <a:r>
              <a:rPr lang="es-ES_tradnl" altLang="es-UY" sz="3200" b="0"/>
              <a:t>Problema de asistencia externa</a:t>
            </a:r>
            <a:endParaRPr lang="es-ES" altLang="es-UY" sz="3200" b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685800" y="4191000"/>
            <a:ext cx="8153400" cy="2133600"/>
          </a:xfrm>
          <a:prstGeom prst="hexagon">
            <a:avLst>
              <a:gd name="adj" fmla="val 38374"/>
              <a:gd name="vf" fmla="val 115470"/>
            </a:avLst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s-ES_tradnl" altLang="es-UY" sz="3200" b="0"/>
              <a:t>VISIÓN DE AGENCIA</a:t>
            </a:r>
            <a:endParaRPr lang="es-ES_tradnl" altLang="es-UY" sz="3200" b="0"/>
          </a:p>
          <a:p>
            <a:pPr lvl="1" eaLnBrk="1" hangingPunct="1">
              <a:spcBef>
                <a:spcPct val="20000"/>
              </a:spcBef>
            </a:pPr>
            <a:r>
              <a:rPr lang="es-ES_tradnl" altLang="es-UY" sz="3200" b="0"/>
              <a:t>Problema de compromisos creíbles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613"/>
            <a:ext cx="9144000" cy="3006725"/>
          </a:xfrm>
        </p:spPr>
        <p:txBody>
          <a:bodyPr/>
          <a:lstStyle/>
          <a:p>
            <a:pPr eaLnBrk="1" hangingPunct="1"/>
            <a:br>
              <a:rPr lang="es-MX" altLang="es-UY" sz="4000" b="1" smtClean="0"/>
            </a:br>
            <a:r>
              <a:rPr lang="es-MX" altLang="es-UY" sz="4000" b="1" smtClean="0">
                <a:cs typeface="Times New Roman" panose="02020603050405020304" pitchFamily="18" charset="0"/>
              </a:rPr>
              <a:t>INSTITUCIONES, RESTRICCIONES FINANCIERAS Y BANCARROTA</a:t>
            </a:r>
            <a:endParaRPr lang="es-ES" altLang="es-UY" sz="4000" b="1" smtClean="0"/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35450"/>
            <a:ext cx="9144000" cy="2362200"/>
          </a:xfrm>
          <a:noFill/>
        </p:spPr>
        <p:txBody>
          <a:bodyPr/>
          <a:lstStyle/>
          <a:p>
            <a:pPr eaLnBrk="1" hangingPunct="1"/>
            <a:r>
              <a:rPr lang="es-MX" altLang="es-UY" b="1" smtClean="0"/>
              <a:t>Mario Bergara</a:t>
            </a:r>
            <a:endParaRPr lang="es-MX" altLang="es-UY" b="1" smtClean="0"/>
          </a:p>
          <a:p>
            <a:pPr eaLnBrk="1" hangingPunct="1"/>
            <a:endParaRPr lang="es-MX" altLang="es-UY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/>
          <a:lstStyle/>
          <a:p>
            <a:pPr eaLnBrk="1" hangingPunct="1"/>
            <a:r>
              <a:rPr lang="es-ES_tradnl" altLang="es-UY" sz="3600" b="1" smtClean="0"/>
              <a:t>ABLANDAMIENTO DE</a:t>
            </a:r>
            <a:br>
              <a:rPr lang="es-ES_tradnl" altLang="es-UY" sz="3600" b="1" smtClean="0"/>
            </a:br>
            <a:r>
              <a:rPr lang="es-ES_tradnl" altLang="es-UY" sz="3600" b="1" smtClean="0"/>
              <a:t>RESTRICCIONES PRESUPUESTALES</a:t>
            </a:r>
            <a:endParaRPr lang="es-ES" altLang="es-UY" sz="3600" b="1" smtClean="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029200" y="18288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Problema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ayuda externa</a:t>
            </a:r>
            <a:endParaRPr lang="es-ES" altLang="es-UY" sz="280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57200" y="1828800"/>
            <a:ext cx="3810000" cy="1524000"/>
          </a:xfrm>
          <a:prstGeom prst="hexagon">
            <a:avLst>
              <a:gd name="adj" fmla="val 32164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Problema de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compromisos creíbles</a:t>
            </a:r>
            <a:endParaRPr lang="es-ES" altLang="es-UY" sz="2800"/>
          </a:p>
        </p:txBody>
      </p:sp>
      <p:sp>
        <p:nvSpPr>
          <p:cNvPr id="7173" name="AutoShape 5"/>
          <p:cNvSpPr/>
          <p:nvPr/>
        </p:nvSpPr>
        <p:spPr bwMode="auto">
          <a:xfrm rot="-5400000">
            <a:off x="4229100" y="-342900"/>
            <a:ext cx="762000" cy="8153400"/>
          </a:xfrm>
          <a:prstGeom prst="leftBrace">
            <a:avLst>
              <a:gd name="adj1" fmla="val 8916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UY" altLang="es-UY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09600" y="38862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Afecta inversión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y crecimiento</a:t>
            </a:r>
            <a:endParaRPr lang="es-ES" altLang="es-UY" sz="2800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4953000" y="53340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Debilita derechos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de propiedad</a:t>
            </a:r>
            <a:endParaRPr lang="es-ES" altLang="es-UY" sz="2800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4953000" y="38862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Mayor fragilidad</a:t>
            </a:r>
            <a:endParaRPr lang="es-ES_tradnl" altLang="es-UY" sz="2800"/>
          </a:p>
          <a:p>
            <a:pPr eaLnBrk="1" hangingPunct="1"/>
            <a:r>
              <a:rPr lang="es-ES_tradnl" altLang="es-UY" sz="2800"/>
              <a:t>financiera</a:t>
            </a:r>
            <a:endParaRPr lang="es-ES" altLang="es-UY" sz="2800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09600" y="5334000"/>
            <a:ext cx="37338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2800"/>
              <a:t>Déficit públicos</a:t>
            </a:r>
            <a:endParaRPr lang="es-ES" altLang="es-UY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VISIÓN DE AGENCIA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16764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Schaffer (1989) y Dewatripont y Maskin (1995)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Problema de inconsistencia intertemporal de las decisiones: el acreedor no puede comprometerse a no renegociar una vez que su inversión está hundida.</a:t>
            </a:r>
            <a:endParaRPr lang="es-ES_tradnl" altLang="es-UY" sz="32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200" b="0"/>
              <a:t>La credibilidad determina la “dureza” del régimen</a:t>
            </a:r>
            <a:endParaRPr lang="es-ES_tradnl" altLang="es-UY" sz="3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VISIÓN PATERNALISTA</a:t>
            </a:r>
            <a:endParaRPr lang="es-ES_tradnl" altLang="es-UY" sz="3600" b="0">
              <a:solidFill>
                <a:schemeClr val="tx2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17526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Kornai (1986,1992)</a:t>
            </a:r>
            <a:endParaRPr lang="es-ES_tradnl" altLang="es-UY" sz="36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28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Comportamiento paternalista del Estado</a:t>
            </a:r>
            <a:endParaRPr lang="es-ES_tradnl" altLang="es-UY" sz="3600" b="0"/>
          </a:p>
          <a:p>
            <a:pPr algn="l" eaLnBrk="1" hangingPunct="1">
              <a:spcBef>
                <a:spcPct val="20000"/>
              </a:spcBef>
            </a:pPr>
            <a:endParaRPr lang="es-ES_tradnl" altLang="es-UY" sz="28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Estimula la búsqueda de rentas</a:t>
            </a:r>
            <a:endParaRPr lang="es-ES_tradnl" altLang="es-UY" sz="36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endParaRPr lang="es-ES_tradnl" altLang="es-UY" sz="28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Predominio del cálculo político</a:t>
            </a:r>
            <a:endParaRPr lang="es-ES_tradnl" altLang="es-UY" sz="3600"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VISIÓN PATERNALISTA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143000" y="1371600"/>
            <a:ext cx="73914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 b="0"/>
              <a:t>Ablandamiento de restricciones</a:t>
            </a:r>
            <a:endParaRPr lang="es-ES_tradnl" altLang="es-UY" sz="3600" b="0"/>
          </a:p>
          <a:p>
            <a:pPr eaLnBrk="1" hangingPunct="1"/>
            <a:r>
              <a:rPr lang="es-ES_tradnl" altLang="es-UY" sz="3600" b="0"/>
              <a:t>presupuestales (ARP) justificada por:</a:t>
            </a:r>
            <a:endParaRPr lang="es-ES" altLang="es-UY" sz="3600" b="0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5257800" y="3048000"/>
            <a:ext cx="3124200" cy="1828800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Necesidad de</a:t>
            </a:r>
            <a:endParaRPr lang="es-ES_tradnl" altLang="es-UY" sz="3200" b="0"/>
          </a:p>
          <a:p>
            <a:r>
              <a:rPr lang="es-ES_tradnl" altLang="es-UY" sz="3200" b="0"/>
              <a:t>ganar apoyo</a:t>
            </a:r>
            <a:endParaRPr lang="es-ES_tradnl" altLang="es-UY" sz="3200" b="0"/>
          </a:p>
          <a:p>
            <a:r>
              <a:rPr lang="es-ES_tradnl" altLang="es-UY" sz="3200" b="0"/>
              <a:t>político</a:t>
            </a:r>
            <a:endParaRPr lang="es-ES" altLang="es-UY" sz="3200" b="0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3276600" y="4724400"/>
            <a:ext cx="3124200" cy="1828800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Posibilidades</a:t>
            </a:r>
            <a:endParaRPr lang="es-ES_tradnl" altLang="es-UY" sz="3200" b="0"/>
          </a:p>
          <a:p>
            <a:r>
              <a:rPr lang="es-ES_tradnl" altLang="es-UY" sz="3200" b="0"/>
              <a:t>de corrupción</a:t>
            </a:r>
            <a:endParaRPr lang="es-ES" altLang="es-UY" sz="3200" b="0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219200" y="3048000"/>
            <a:ext cx="3124200" cy="1828800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UY" sz="3200" b="0"/>
              <a:t>Preocupación</a:t>
            </a:r>
            <a:endParaRPr lang="es-ES_tradnl" altLang="es-UY" sz="3200" b="0"/>
          </a:p>
          <a:p>
            <a:r>
              <a:rPr lang="es-ES_tradnl" altLang="es-UY" sz="3200" b="0"/>
              <a:t>por empleo</a:t>
            </a:r>
            <a:endParaRPr lang="es-ES" altLang="es-UY" sz="3200"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304800"/>
            <a:ext cx="8610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600">
                <a:solidFill>
                  <a:schemeClr val="tx2"/>
                </a:solidFill>
              </a:rPr>
              <a:t>VISIÓN PATERNALISTA</a:t>
            </a:r>
            <a:endParaRPr lang="es-ES_tradnl" altLang="es-UY" sz="3600">
              <a:solidFill>
                <a:schemeClr val="tx2"/>
              </a:solidFill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62000" y="1295400"/>
            <a:ext cx="8001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ARP como una relación social</a:t>
            </a:r>
            <a:endParaRPr lang="es-ES_tradnl" altLang="es-UY" sz="36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Deudores esperan asistencia financiera externa: problema de expectativas</a:t>
            </a:r>
            <a:endParaRPr lang="es-ES_tradnl" altLang="es-UY" sz="3600" b="0"/>
          </a:p>
          <a:p>
            <a:pPr algn="l" eaLnBrk="1" hangingPunct="1">
              <a:spcBef>
                <a:spcPct val="20000"/>
              </a:spcBef>
              <a:buFontTx/>
              <a:buChar char="•"/>
            </a:pPr>
            <a:r>
              <a:rPr lang="es-ES_tradnl" altLang="es-UY" sz="3600" b="0"/>
              <a:t>Algunos mecanismos:</a:t>
            </a:r>
            <a:endParaRPr lang="es-ES_tradnl" altLang="es-UY" sz="3200" b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62000" y="4114800"/>
            <a:ext cx="3598863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Subsidios</a:t>
            </a:r>
            <a:endParaRPr lang="es-ES" altLang="es-UY" sz="3200" b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62000" y="5486400"/>
            <a:ext cx="3598863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Impuestos</a:t>
            </a:r>
            <a:endParaRPr lang="es-ES" altLang="es-UY" sz="3200" b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724400" y="4114800"/>
            <a:ext cx="3598863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Crédito</a:t>
            </a:r>
            <a:endParaRPr lang="es-ES" altLang="es-UY" sz="3200" b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24400" y="5486400"/>
            <a:ext cx="3598863" cy="1143000"/>
          </a:xfrm>
          <a:prstGeom prst="rect">
            <a:avLst/>
          </a:prstGeom>
          <a:solidFill>
            <a:srgbClr val="66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_tradnl" altLang="es-UY" sz="3200" b="0"/>
              <a:t>Precios</a:t>
            </a:r>
            <a:endParaRPr lang="es-ES_tradnl" altLang="es-UY" sz="3200" b="0"/>
          </a:p>
          <a:p>
            <a:pPr eaLnBrk="1" hangingPunct="1"/>
            <a:r>
              <a:rPr lang="es-ES_tradnl" altLang="es-UY" sz="3200" b="0"/>
              <a:t>administrados</a:t>
            </a:r>
            <a:endParaRPr lang="es-ES" altLang="es-UY" sz="3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</a:spPr>
      <a:bodyPr vert="horz" wrap="non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s-E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0</TotalTime>
  <Words>7554</Words>
  <Application>WPS Presentation</Application>
  <PresentationFormat>Presentación en pantalla (4:3)</PresentationFormat>
  <Paragraphs>460</Paragraphs>
  <Slides>40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40</vt:i4>
      </vt:variant>
      <vt:variant>
        <vt:lpstr>幻灯片标题</vt:lpstr>
      </vt:variant>
      <vt:variant>
        <vt:i4>40</vt:i4>
      </vt:variant>
    </vt:vector>
  </HeadingPairs>
  <TitlesOfParts>
    <vt:vector size="91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Symbol</vt:lpstr>
      <vt:lpstr>Segoe Print</vt:lpstr>
      <vt:lpstr>Cintas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 INSTITUCIONES, RESTRICCIONES FINANCIERAS Y BANCARROTA</vt:lpstr>
      <vt:lpstr>PowerPoint 演示文稿</vt:lpstr>
      <vt:lpstr>PowerPoint 演示文稿</vt:lpstr>
      <vt:lpstr>PowerPoint 演示文稿</vt:lpstr>
      <vt:lpstr>ABLANDAMIENTO DE RESTRICCIONES PRESUPUESTALES</vt:lpstr>
      <vt:lpstr>PowerPoint 演示文稿</vt:lpstr>
      <vt:lpstr>PowerPoint 演示文稿</vt:lpstr>
      <vt:lpstr>PowerPoint 演示文稿</vt:lpstr>
      <vt:lpstr>PowerPoint 演示文稿</vt:lpstr>
      <vt:lpstr>El SÍNDROME DEL ARP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MODELO BÁSICO: RETORNOS Y BENEFICIOS</vt:lpstr>
      <vt:lpstr>MODELO BÁSICO: VALOR DE LAS EXTERNALIDADES</vt:lpstr>
      <vt:lpstr>CASO I: ARP COMO UN PROBLEMA DE COMPROMISOS DINÁMICOS</vt:lpstr>
      <vt:lpstr>PowerPoint 演示文稿</vt:lpstr>
      <vt:lpstr>PowerPoint 演示文稿</vt:lpstr>
      <vt:lpstr>CASO II: ARP COMO UN PROBLEMA DE AYUDA EXTERNA</vt:lpstr>
      <vt:lpstr>CASO II.1: COINCIDENCIA DE OBJETIVOS</vt:lpstr>
      <vt:lpstr>CASO II.2: DIVERGENCIA DE OBJETIVOS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EXTENSIÓN: LOBBY ENDÓGENO</vt:lpstr>
      <vt:lpstr>EXTENSIÓN: LOBBY ENDÓGENO</vt:lpstr>
      <vt:lpstr>PowerPoint 演示文稿</vt:lpstr>
      <vt:lpstr>EL ENFORCEMENT JUDICIAL Y LA LEGISLACIÓN DE BANCARROTA</vt:lpstr>
      <vt:lpstr>PowerPoint 演示文稿</vt:lpstr>
      <vt:lpstr>PROPIEDAD Y MECANISMOS DE COORDINACIÓN</vt:lpstr>
      <vt:lpstr>ABLANDAMIENTO DE RESTRICCIONES FINANCIERAS</vt:lpstr>
      <vt:lpstr>BANCOS PRIVADOS VS. PÚBLICOS</vt:lpstr>
      <vt:lpstr>PowerPoint 演示文稿</vt:lpstr>
      <vt:lpstr> INSTITUCIONES, RESTRICCIONES FINANCIERAS Y BANCARROTA</vt:lpstr>
    </vt:vector>
  </TitlesOfParts>
  <Company>URSEC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Esc. Bergara</dc:creator>
  <cp:lastModifiedBy>Mario</cp:lastModifiedBy>
  <cp:revision>181</cp:revision>
  <dcterms:created xsi:type="dcterms:W3CDTF">2001-06-22T23:44:00Z</dcterms:created>
  <dcterms:modified xsi:type="dcterms:W3CDTF">2021-02-07T22:18:06Z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