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8" r:id="rId3"/>
    <p:sldId id="272" r:id="rId4"/>
    <p:sldId id="285" r:id="rId5"/>
    <p:sldId id="304" r:id="rId6"/>
    <p:sldId id="402" r:id="rId7"/>
    <p:sldId id="403" r:id="rId8"/>
    <p:sldId id="405" r:id="rId9"/>
    <p:sldId id="406" r:id="rId10"/>
    <p:sldId id="408" r:id="rId11"/>
    <p:sldId id="401" r:id="rId12"/>
    <p:sldId id="325" r:id="rId13"/>
    <p:sldId id="411" r:id="rId14"/>
    <p:sldId id="397" r:id="rId15"/>
    <p:sldId id="344" r:id="rId16"/>
    <p:sldId id="345" r:id="rId17"/>
    <p:sldId id="412" r:id="rId18"/>
    <p:sldId id="394" r:id="rId19"/>
    <p:sldId id="399" r:id="rId20"/>
    <p:sldId id="395" r:id="rId21"/>
    <p:sldId id="400" r:id="rId22"/>
    <p:sldId id="393" r:id="rId23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33" y="45"/>
      </p:cViewPr>
      <p:guideLst>
        <p:guide orient="horz" pos="2160"/>
        <p:guide pos="284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de título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6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7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8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9" name="Freeform 7"/>
            <p:cNvSpPr/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0" name="Freeform 8"/>
            <p:cNvSpPr/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1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2" name="Freeform 10"/>
            <p:cNvSpPr/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/>
              <a:t>Haga clic para modificar el estilo de título del patrón</a:t>
            </a:r>
            <a:endParaRPr lang="es-ES" noProof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/>
              <a:t>Haga clic para modificar el estilo de subtítulo del patrón</a:t>
            </a:r>
            <a:endParaRPr lang="es-ES" noProof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90577E94-AB9B-43DE-A9BE-D4656C05C0C6}" type="slidenum">
              <a:rPr lang="es-ES" altLang="es-UY"/>
            </a:fld>
            <a:endParaRPr lang="es-ES" alt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38DE3-090C-4200-8756-7BAA725BC5F8}" type="slidenum">
              <a:rPr lang="es-ES" altLang="es-UY"/>
            </a:fld>
            <a:endParaRPr lang="es-ES" alt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0E2A4-D60D-48C3-AC4D-607CE37E7E27}" type="slidenum">
              <a:rPr lang="es-ES" altLang="es-UY"/>
            </a:fld>
            <a:endParaRPr lang="es-ES" alt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5279D-AE06-479A-B31E-DC3C6588AFD0}" type="slidenum">
              <a:rPr lang="es-ES" altLang="es-UY"/>
            </a:fld>
            <a:endParaRPr lang="es-ES" alt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7CC1D-AA2E-4066-B5C6-17C4FAC1E9A1}" type="slidenum">
              <a:rPr lang="es-ES" altLang="es-UY"/>
            </a:fld>
            <a:endParaRPr lang="es-ES" alt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C79AC-11E8-4AD8-8C5F-2E6324127BC7}" type="slidenum">
              <a:rPr lang="es-ES" altLang="es-UY"/>
            </a:fld>
            <a:endParaRPr lang="es-ES" alt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084E6-AD44-499F-9785-50440D57F983}" type="slidenum">
              <a:rPr lang="es-ES" altLang="es-UY"/>
            </a:fld>
            <a:endParaRPr lang="es-ES" alt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C3C21-25BE-442D-AFC9-7DE3B9F41E36}" type="slidenum">
              <a:rPr lang="es-ES" altLang="es-UY"/>
            </a:fld>
            <a:endParaRPr lang="es-ES" alt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DB47-2B59-4691-9C80-CFC954D506AB}" type="slidenum">
              <a:rPr lang="es-ES" altLang="es-UY"/>
            </a:fld>
            <a:endParaRPr lang="es-ES" alt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FDC79-277D-4526-8387-6D73A475AA43}" type="slidenum">
              <a:rPr lang="es-ES" altLang="es-UY"/>
            </a:fld>
            <a:endParaRPr lang="es-ES" alt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2BEBB-B87A-4152-ACE0-F659D3D6A6F3}" type="slidenum">
              <a:rPr lang="es-ES" altLang="es-UY"/>
            </a:fld>
            <a:endParaRPr lang="es-ES" alt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4100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4101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4102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4103" name="Freeform 7"/>
            <p:cNvSpPr/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4104" name="Freeform 8"/>
            <p:cNvSpPr/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4105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4106" name="Freeform 10"/>
            <p:cNvSpPr/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s-ES" altLang="es-UY"/>
              <a:t>Haga clic para modificar el estilo de título del patrón</a:t>
            </a:r>
            <a:endParaRPr lang="es-ES" altLang="es-UY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spcBef>
                <a:spcPct val="50000"/>
              </a:spcBef>
              <a:defRPr sz="1400" b="0"/>
            </a:lvl1pPr>
          </a:lstStyle>
          <a:p>
            <a:fld id="{EC12FE29-3BAF-4D55-9E50-4865231DDFDA}" type="slidenum">
              <a:rPr lang="es-ES" altLang="es-UY"/>
            </a:fld>
            <a:endParaRPr lang="es-ES" altLang="es-UY"/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s-ES" altLang="es-UY"/>
              <a:t>Haga clic para modificar el estilo de texto del patrón</a:t>
            </a:r>
            <a:endParaRPr lang="es-ES" altLang="es-UY"/>
          </a:p>
          <a:p>
            <a:pPr lvl="1"/>
            <a:r>
              <a:rPr lang="es-ES" altLang="es-UY"/>
              <a:t>Segundo nivel</a:t>
            </a:r>
            <a:endParaRPr lang="es-ES" altLang="es-UY"/>
          </a:p>
          <a:p>
            <a:pPr lvl="2"/>
            <a:r>
              <a:rPr lang="es-ES" altLang="es-UY"/>
              <a:t>Tercer nivel</a:t>
            </a:r>
            <a:endParaRPr lang="es-ES" altLang="es-UY"/>
          </a:p>
          <a:p>
            <a:pPr lvl="3"/>
            <a:r>
              <a:rPr lang="es-ES" altLang="es-UY"/>
              <a:t>Cuarto nivel</a:t>
            </a:r>
            <a:endParaRPr lang="es-ES" altLang="es-UY"/>
          </a:p>
          <a:p>
            <a:pPr lvl="4"/>
            <a:r>
              <a:rPr lang="es-ES" altLang="es-UY"/>
              <a:t>Quinto nivel</a:t>
            </a:r>
            <a:endParaRPr lang="es-ES" altLang="es-UY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613"/>
            <a:ext cx="9144000" cy="3006725"/>
          </a:xfrm>
        </p:spPr>
        <p:txBody>
          <a:bodyPr/>
          <a:lstStyle/>
          <a:p>
            <a:pPr eaLnBrk="1" hangingPunct="1"/>
            <a:br>
              <a:rPr lang="es-MX" altLang="es-UY" b="1"/>
            </a:br>
            <a:r>
              <a:rPr lang="es-MX" altLang="es-UY" b="1">
                <a:cs typeface="Times New Roman" panose="02020603050405020304" pitchFamily="18" charset="0"/>
              </a:rPr>
              <a:t>INSTITUCIONES Y</a:t>
            </a:r>
            <a:br>
              <a:rPr lang="es-MX" altLang="es-UY" b="1">
                <a:cs typeface="Times New Roman" panose="02020603050405020304" pitchFamily="18" charset="0"/>
              </a:rPr>
            </a:br>
            <a:r>
              <a:rPr lang="es-MX" altLang="es-UY" b="1">
                <a:cs typeface="Times New Roman" panose="02020603050405020304" pitchFamily="18" charset="0"/>
              </a:rPr>
              <a:t>DINÁMICA TECNOLÓGICA</a:t>
            </a:r>
            <a:endParaRPr lang="es-ES" altLang="es-UY" b="1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  <a:noFill/>
        </p:spPr>
        <p:txBody>
          <a:bodyPr/>
          <a:lstStyle/>
          <a:p>
            <a:pPr eaLnBrk="1" hangingPunct="1"/>
            <a:r>
              <a:rPr lang="es-MX" altLang="es-UY" b="1"/>
              <a:t>Mario Bergara</a:t>
            </a:r>
            <a:endParaRPr lang="es-MX" altLang="es-UY" b="1"/>
          </a:p>
          <a:p>
            <a:pPr eaLnBrk="1" hangingPunct="1"/>
            <a:endParaRPr lang="es-MX" altLang="es-UY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2 Marcador de contenido"/>
          <p:cNvSpPr>
            <a:spLocks noGrp="1"/>
          </p:cNvSpPr>
          <p:nvPr>
            <p:ph idx="1"/>
          </p:nvPr>
        </p:nvSpPr>
        <p:spPr>
          <a:xfrm>
            <a:off x="0" y="1412875"/>
            <a:ext cx="9036050" cy="316865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Base</a:t>
            </a:r>
            <a:r>
              <a:rPr lang="es-UY" altLang="es-UY" dirty="0"/>
              <a:t> y control de política tributaria / seguridad social / regulatoria</a:t>
            </a:r>
            <a:endParaRPr lang="es-UY" altLang="es-UY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dirty="0"/>
              <a:t>Riesgos en las cuentas públicas</a:t>
            </a:r>
            <a:endParaRPr lang="es-UY" altLang="es-UY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dirty="0"/>
              <a:t>Cambios en las relaciones productivas y laborales</a:t>
            </a:r>
            <a:endParaRPr lang="es-UY" altLang="es-UY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dirty="0"/>
              <a:t>Lógicas de inserción externa y flujos migratorios</a:t>
            </a:r>
            <a:endParaRPr lang="es-UY" altLang="es-UY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dirty="0"/>
              <a:t>Diseño y evaluación de políticas sociales (transición)</a:t>
            </a:r>
            <a:endParaRPr lang="es-UY" altLang="es-UY" dirty="0"/>
          </a:p>
        </p:txBody>
      </p:sp>
      <p:sp>
        <p:nvSpPr>
          <p:cNvPr id="18436" name="1 Título"/>
          <p:cNvSpPr txBox="1">
            <a:spLocks noChangeArrowheads="1"/>
          </p:cNvSpPr>
          <p:nvPr/>
        </p:nvSpPr>
        <p:spPr bwMode="auto">
          <a:xfrm>
            <a:off x="284163" y="476250"/>
            <a:ext cx="84645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Desafíos para las políticas públicas</a:t>
            </a:r>
            <a:endParaRPr lang="es-UY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Marcador de contenido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9036050" cy="6911975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Nuevas demandas al sistema de formación del capital humano: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endParaRPr lang="es-UY" altLang="es-UY"/>
          </a:p>
          <a:p>
            <a:pPr lvl="2"/>
            <a:r>
              <a:rPr lang="es-UY" altLang="es-UY" sz="2800"/>
              <a:t>Foco en capacidades, proyectos y pensamiento computacional</a:t>
            </a:r>
            <a:endParaRPr lang="es-UY" altLang="es-UY" sz="2800"/>
          </a:p>
          <a:p>
            <a:pPr lvl="2"/>
            <a:endParaRPr lang="es-UY" altLang="es-UY" sz="1400"/>
          </a:p>
          <a:p>
            <a:pPr lvl="2"/>
            <a:r>
              <a:rPr lang="es-UY" altLang="es-UY" sz="2800"/>
              <a:t>Capacidad de adaptación a mundos cambiantes</a:t>
            </a:r>
            <a:endParaRPr lang="es-UY" altLang="es-UY" sz="2800"/>
          </a:p>
          <a:p>
            <a:pPr lvl="2"/>
            <a:endParaRPr lang="es-UY" altLang="es-UY" sz="1400"/>
          </a:p>
          <a:p>
            <a:pPr lvl="2"/>
            <a:r>
              <a:rPr lang="es-UY" altLang="es-UY" sz="2800"/>
              <a:t>Mentalidad emprendedora, colaborativa y creativa</a:t>
            </a:r>
            <a:endParaRPr lang="es-UY" altLang="es-UY" sz="2800"/>
          </a:p>
          <a:p>
            <a:pPr lvl="2"/>
            <a:endParaRPr lang="es-UY" altLang="es-UY" sz="1400"/>
          </a:p>
          <a:p>
            <a:pPr lvl="2"/>
            <a:r>
              <a:rPr lang="es-UY" altLang="es-UY" sz="2800"/>
              <a:t>Procesos de recalificación permanente y “aprender a aprender”</a:t>
            </a:r>
            <a:endParaRPr lang="es-UY" altLang="es-UY" sz="2800"/>
          </a:p>
        </p:txBody>
      </p:sp>
      <p:sp>
        <p:nvSpPr>
          <p:cNvPr id="19460" name="1 Título"/>
          <p:cNvSpPr txBox="1">
            <a:spLocks noChangeArrowheads="1"/>
          </p:cNvSpPr>
          <p:nvPr/>
        </p:nvSpPr>
        <p:spPr bwMode="auto">
          <a:xfrm>
            <a:off x="284163" y="476250"/>
            <a:ext cx="84645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Desafíos para las políticas públicas</a:t>
            </a:r>
            <a:endParaRPr lang="es-UY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84238" y="1663700"/>
            <a:ext cx="7497762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UY" sz="4400"/>
              <a:t>LOS DESAFÍOS EN EL </a:t>
            </a:r>
            <a:endParaRPr lang="es-MX" altLang="es-UY" sz="44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MX" altLang="es-UY" sz="4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UY" sz="4400"/>
              <a:t>MUNDO FINANCERO</a:t>
            </a:r>
            <a:endParaRPr lang="es-MX" altLang="es-UY" sz="4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Marcador de contenido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064500" cy="3405188"/>
          </a:xfrm>
        </p:spPr>
        <p:txBody>
          <a:bodyPr/>
          <a:lstStyle/>
          <a:p>
            <a:r>
              <a:rPr lang="es-ES" altLang="es-UY"/>
              <a:t>Innovaciones potencialmente disruptivas aplican nuevas tecnologías a las finanzas:</a:t>
            </a:r>
            <a:endParaRPr lang="es-ES" altLang="es-UY"/>
          </a:p>
          <a:p>
            <a:endParaRPr lang="es-ES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ES" altLang="es-UY"/>
              <a:t>Distributed ledger technology (Blockchain)</a:t>
            </a:r>
            <a:endParaRPr lang="es-ES" altLang="es-UY"/>
          </a:p>
          <a:p>
            <a:pPr lvl="1">
              <a:buFont typeface="Arial" panose="020B0604020202020204" pitchFamily="34" charset="0"/>
              <a:buChar char="•"/>
            </a:pPr>
            <a:endParaRPr lang="es-ES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ES" altLang="es-UY"/>
              <a:t>Inteligencia artificial y big data</a:t>
            </a:r>
            <a:endParaRPr lang="es-ES" altLang="es-UY"/>
          </a:p>
          <a:p>
            <a:pPr lvl="1">
              <a:buFont typeface="Arial" panose="020B0604020202020204" pitchFamily="34" charset="0"/>
              <a:buChar char="•"/>
            </a:pPr>
            <a:endParaRPr lang="es-ES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ES" altLang="es-UY"/>
              <a:t>Criptografía y contratos inteligentes</a:t>
            </a:r>
            <a:endParaRPr lang="es-ES" altLang="es-UY"/>
          </a:p>
          <a:p>
            <a:pPr lvl="1">
              <a:buFont typeface="Arial" panose="020B0604020202020204" pitchFamily="34" charset="0"/>
              <a:buChar char="•"/>
            </a:pPr>
            <a:endParaRPr lang="es-ES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ES" altLang="es-UY"/>
              <a:t>Plataformas de acceso por internet</a:t>
            </a:r>
            <a:endParaRPr lang="es-ES" altLang="es-UY"/>
          </a:p>
        </p:txBody>
      </p:sp>
      <p:sp>
        <p:nvSpPr>
          <p:cNvPr id="23555" name="1 Título"/>
          <p:cNvSpPr txBox="1">
            <a:spLocks noChangeArrowheads="1"/>
          </p:cNvSpPr>
          <p:nvPr/>
        </p:nvSpPr>
        <p:spPr bwMode="auto">
          <a:xfrm>
            <a:off x="436563" y="115888"/>
            <a:ext cx="820737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Plataformas electrónicas: crean oportunidades y desafíos  </a:t>
            </a:r>
            <a:endParaRPr lang="es-UY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Marcador de contenido"/>
          <p:cNvSpPr>
            <a:spLocks noGrp="1" noChangeArrowheads="1"/>
          </p:cNvSpPr>
          <p:nvPr>
            <p:ph idx="1"/>
          </p:nvPr>
        </p:nvSpPr>
        <p:spPr>
          <a:xfrm>
            <a:off x="827088" y="1773238"/>
            <a:ext cx="7632700" cy="4135437"/>
          </a:xfrm>
        </p:spPr>
        <p:txBody>
          <a:bodyPr/>
          <a:lstStyle/>
          <a:p>
            <a:r>
              <a:rPr lang="es-UY" altLang="es-UY"/>
              <a:t>No cuestionarían las razones de existencia de los intermediarios financieros: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Reducción de asimetrías de información y oportunidades de rentabilidad bancaria y de agentes de valores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Capacidad de adaptación</a:t>
            </a:r>
            <a:endParaRPr lang="es-UY" altLang="es-UY"/>
          </a:p>
          <a:p>
            <a:pPr lvl="0">
              <a:buFont typeface="Arial" panose="020B0604020202020204" pitchFamily="34" charset="0"/>
              <a:buChar char="•"/>
            </a:pPr>
            <a:r>
              <a:rPr lang="es-UY" altLang="es-UY" sz="3200">
                <a:sym typeface="+mn-ea"/>
              </a:rPr>
              <a:t>No cuestionarían razones de regulación:</a:t>
            </a:r>
            <a:endParaRPr lang="es-UY" altLang="es-UY" sz="3200"/>
          </a:p>
          <a:p>
            <a:pPr lvl="1" algn="l">
              <a:buClrTx/>
              <a:buSzTx/>
              <a:buFont typeface="Arial" panose="020B0604020202020204" pitchFamily="34" charset="0"/>
              <a:buChar char="•"/>
            </a:pPr>
            <a:r>
              <a:rPr lang="es-UY" altLang="es-UY" sz="2800">
                <a:cs typeface="+mn-ea"/>
                <a:sym typeface="+mn-ea"/>
              </a:rPr>
              <a:t>Protección de agentes no sofisticados</a:t>
            </a:r>
            <a:endParaRPr lang="es-UY" altLang="es-UY" sz="2800">
              <a:cs typeface="+mn-ea"/>
            </a:endParaRPr>
          </a:p>
          <a:p>
            <a:pPr lvl="1" algn="l">
              <a:buClrTx/>
              <a:buSzTx/>
              <a:buFont typeface="Arial" panose="020B0604020202020204" pitchFamily="34" charset="0"/>
              <a:buChar char="•"/>
            </a:pPr>
            <a:r>
              <a:rPr lang="es-UY" altLang="es-UY" sz="2800">
                <a:cs typeface="+mn-ea"/>
                <a:sym typeface="+mn-ea"/>
              </a:rPr>
              <a:t>Prevención de riesgos sistémicos</a:t>
            </a:r>
            <a:endParaRPr lang="es-UY" altLang="es-UY" sz="2800">
              <a:cs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s-UY" altLang="es-UY"/>
          </a:p>
        </p:txBody>
      </p:sp>
      <p:sp>
        <p:nvSpPr>
          <p:cNvPr id="25603" name="1 Título"/>
          <p:cNvSpPr txBox="1">
            <a:spLocks noChangeArrowheads="1"/>
          </p:cNvSpPr>
          <p:nvPr/>
        </p:nvSpPr>
        <p:spPr bwMode="auto">
          <a:xfrm>
            <a:off x="436563" y="260350"/>
            <a:ext cx="8207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Plataformas electrónicas: crean oportunidades y desafíos  </a:t>
            </a:r>
            <a:endParaRPr lang="es-UY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Marcador de contenido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496300" cy="5329238"/>
          </a:xfrm>
        </p:spPr>
        <p:txBody>
          <a:bodyPr/>
          <a:lstStyle/>
          <a:p>
            <a:r>
              <a:rPr lang="es-UY" altLang="es-UY"/>
              <a:t>Oportunidades: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Inclusión y mayores alternativas de financiamiento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Regtech</a:t>
            </a:r>
            <a:endParaRPr lang="es-UY" altLang="es-UY"/>
          </a:p>
          <a:p>
            <a:r>
              <a:rPr lang="es-UY" altLang="es-UY"/>
              <a:t>Desafíos: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Velocidad genera incertidumbre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Balance entre innovación y mitigación de riesgos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Perímeetro, red, ciclo y riesgo sistémico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Concentración, poder de mercado y competencia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Ciberseguridad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Lavado de activos y financiamiento del terrorismo</a:t>
            </a:r>
            <a:endParaRPr lang="es-UY" altLang="es-UY"/>
          </a:p>
        </p:txBody>
      </p:sp>
      <p:sp>
        <p:nvSpPr>
          <p:cNvPr id="27651" name="1 Título"/>
          <p:cNvSpPr txBox="1">
            <a:spLocks noChangeArrowheads="1"/>
          </p:cNvSpPr>
          <p:nvPr/>
        </p:nvSpPr>
        <p:spPr bwMode="auto">
          <a:xfrm>
            <a:off x="436563" y="115888"/>
            <a:ext cx="820737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Plataformas electrónicas: crean oportunidades y desafíos  </a:t>
            </a:r>
            <a:endParaRPr lang="es-UY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84238" y="1663700"/>
            <a:ext cx="7497762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UY" sz="4400"/>
              <a:t>LA ECONOMÍA </a:t>
            </a:r>
            <a:endParaRPr lang="es-MX" altLang="es-UY" sz="44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MX" altLang="es-UY" sz="4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UY" sz="4400"/>
              <a:t>DEL BLOCKCHAIN</a:t>
            </a:r>
            <a:endParaRPr lang="es-MX" altLang="es-UY" sz="4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 txBox="1">
            <a:spLocks noChangeArrowheads="1"/>
          </p:cNvSpPr>
          <p:nvPr/>
        </p:nvSpPr>
        <p:spPr bwMode="auto">
          <a:xfrm>
            <a:off x="395288" y="404813"/>
            <a:ext cx="82073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La economía del Blockchain</a:t>
            </a:r>
            <a:endParaRPr lang="es-UY" altLang="es-UY" sz="3600">
              <a:solidFill>
                <a:schemeClr val="tx2"/>
              </a:solidFill>
            </a:endParaRPr>
          </a:p>
        </p:txBody>
      </p:sp>
      <p:sp>
        <p:nvSpPr>
          <p:cNvPr id="29699" name="2 Marcador de contenido"/>
          <p:cNvSpPr>
            <a:spLocks noGrp="1" noChangeArrowheads="1"/>
          </p:cNvSpPr>
          <p:nvPr>
            <p:ph idx="1"/>
          </p:nvPr>
        </p:nvSpPr>
        <p:spPr>
          <a:xfrm>
            <a:off x="611188" y="1557338"/>
            <a:ext cx="7902575" cy="4751387"/>
          </a:xfrm>
        </p:spPr>
        <p:txBody>
          <a:bodyPr/>
          <a:lstStyle/>
          <a:p>
            <a:r>
              <a:rPr lang="es-UY" altLang="es-UY"/>
              <a:t>Base en la que los “escritores” (nodos) se turnan para registrar información, generando una plataforma distribuida robusta, segura y transparente</a:t>
            </a:r>
            <a:endParaRPr lang="es-UY" altLang="es-UY"/>
          </a:p>
          <a:p>
            <a:r>
              <a:rPr lang="es-UY" altLang="es-UY"/>
              <a:t>No requiere “confianza” (verificación externa)</a:t>
            </a:r>
            <a:endParaRPr lang="es-UY" altLang="es-UY"/>
          </a:p>
          <a:p>
            <a:r>
              <a:rPr lang="es-UY" altLang="es-UY"/>
              <a:t>Plataformas descentralizadas permiten reducir costos de procesar, almacenar y transmitir información digital</a:t>
            </a:r>
            <a:endParaRPr lang="es-UY" altLang="es-UY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/>
          <p:cNvSpPr txBox="1">
            <a:spLocks noChangeArrowheads="1"/>
          </p:cNvSpPr>
          <p:nvPr/>
        </p:nvSpPr>
        <p:spPr bwMode="auto">
          <a:xfrm>
            <a:off x="395288" y="404813"/>
            <a:ext cx="82073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La economía del Blockchain</a:t>
            </a:r>
            <a:endParaRPr lang="es-UY" altLang="es-UY" sz="3600">
              <a:solidFill>
                <a:schemeClr val="tx2"/>
              </a:solidFill>
            </a:endParaRPr>
          </a:p>
        </p:txBody>
      </p:sp>
      <p:sp>
        <p:nvSpPr>
          <p:cNvPr id="30723" name="2 Marcador de contenido"/>
          <p:cNvSpPr>
            <a:spLocks noGrp="1" noChangeArrowheads="1"/>
          </p:cNvSpPr>
          <p:nvPr>
            <p:ph idx="1"/>
          </p:nvPr>
        </p:nvSpPr>
        <p:spPr>
          <a:xfrm>
            <a:off x="701675" y="1557338"/>
            <a:ext cx="7902575" cy="4464050"/>
          </a:xfrm>
        </p:spPr>
        <p:txBody>
          <a:bodyPr/>
          <a:lstStyle/>
          <a:p>
            <a:r>
              <a:rPr lang="es-UY" altLang="es-UY"/>
              <a:t>Tres tipos de Blockchain:</a:t>
            </a:r>
            <a:endParaRPr lang="es-UY" altLang="es-UY"/>
          </a:p>
          <a:p>
            <a:endParaRPr lang="es-UY" altLang="es-UY" sz="1400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Privada: una entidad tiene control sobre registros y privilegios de acceso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endParaRPr lang="es-UY" altLang="es-UY" sz="1400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Permisionada: un consorcio de entidades tiene privilegios sobre registros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endParaRPr lang="es-UY" altLang="es-UY" sz="1400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Pública: sin restricciones de registro y acceso, pero con manejo de identidad por la vía de la Proof-of-Work</a:t>
            </a:r>
            <a:endParaRPr lang="es-UY" altLang="es-UY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/>
          <p:cNvSpPr txBox="1">
            <a:spLocks noChangeArrowheads="1"/>
          </p:cNvSpPr>
          <p:nvPr/>
        </p:nvSpPr>
        <p:spPr bwMode="auto">
          <a:xfrm>
            <a:off x="395288" y="549275"/>
            <a:ext cx="8207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La economía del Blockchain</a:t>
            </a:r>
            <a:endParaRPr lang="es-UY" altLang="es-UY" sz="3600">
              <a:solidFill>
                <a:schemeClr val="tx2"/>
              </a:solidFill>
            </a:endParaRPr>
          </a:p>
        </p:txBody>
      </p:sp>
      <p:sp>
        <p:nvSpPr>
          <p:cNvPr id="31747" name="2 Marcador de contenido"/>
          <p:cNvSpPr>
            <a:spLocks noGrp="1" noChangeArrowheads="1"/>
          </p:cNvSpPr>
          <p:nvPr>
            <p:ph idx="1"/>
          </p:nvPr>
        </p:nvSpPr>
        <p:spPr>
          <a:xfrm>
            <a:off x="701675" y="1628775"/>
            <a:ext cx="8191500" cy="4824413"/>
          </a:xfrm>
        </p:spPr>
        <p:txBody>
          <a:bodyPr/>
          <a:lstStyle/>
          <a:p>
            <a:r>
              <a:rPr lang="es-UY" altLang="es-UY"/>
              <a:t>Cryptoeconomics: análisis de incentivos asociados a los protocolos descentralizados que aseguran y restringen la conducta en las transacciones registradas</a:t>
            </a:r>
            <a:endParaRPr lang="es-UY" altLang="es-UY"/>
          </a:p>
          <a:p>
            <a:endParaRPr lang="es-UY" altLang="es-UY"/>
          </a:p>
          <a:p>
            <a:r>
              <a:rPr lang="es-UY" altLang="es-UY"/>
              <a:t>Incentivos: plataformas descentralizadas son beneficiosas ante presencia de externalidades de redes</a:t>
            </a:r>
            <a:endParaRPr lang="es-UY" altLang="es-UY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UY" sz="3600">
                <a:solidFill>
                  <a:schemeClr val="tx2"/>
                </a:solidFill>
              </a:rPr>
              <a:t>PLAN DE LA PRESENTACIÓN</a:t>
            </a:r>
            <a:endParaRPr lang="es-ES_tradnl" altLang="es-UY" sz="4400">
              <a:solidFill>
                <a:schemeClr val="tx2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62000" y="2038350"/>
            <a:ext cx="7696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>
                <a:cs typeface="Times New Roman" panose="02020603050405020304" pitchFamily="18" charset="0"/>
              </a:rPr>
              <a:t>La dinámica tecnológica actual</a:t>
            </a:r>
            <a:endParaRPr lang="es-MX" altLang="es-UY">
              <a:cs typeface="Times New Roman" panose="02020603050405020304" pitchFamily="18" charset="0"/>
            </a:endParaRPr>
          </a:p>
          <a:p>
            <a:pPr eaLnBrk="1" hangingPunct="1"/>
            <a:endParaRPr lang="es-MX" altLang="es-UY">
              <a:cs typeface="Times New Roman" panose="02020603050405020304" pitchFamily="18" charset="0"/>
            </a:endParaRPr>
          </a:p>
          <a:p>
            <a:pPr eaLnBrk="1" hangingPunct="1"/>
            <a:r>
              <a:rPr lang="es-MX" altLang="es-UY">
                <a:cs typeface="Times New Roman" panose="02020603050405020304" pitchFamily="18" charset="0"/>
              </a:rPr>
              <a:t>Los desafíos en el mundo financiero</a:t>
            </a:r>
            <a:endParaRPr lang="es-MX" altLang="es-UY">
              <a:cs typeface="Times New Roman" panose="02020603050405020304" pitchFamily="18" charset="0"/>
            </a:endParaRPr>
          </a:p>
          <a:p>
            <a:pPr eaLnBrk="1" hangingPunct="1"/>
            <a:endParaRPr lang="es-MX" altLang="es-UY">
              <a:cs typeface="Times New Roman" panose="02020603050405020304" pitchFamily="18" charset="0"/>
            </a:endParaRPr>
          </a:p>
          <a:p>
            <a:pPr eaLnBrk="1" hangingPunct="1"/>
            <a:r>
              <a:rPr lang="es-MX" altLang="es-UY">
                <a:cs typeface="Times New Roman" panose="02020603050405020304" pitchFamily="18" charset="0"/>
              </a:rPr>
              <a:t>La economía del Blockchain</a:t>
            </a:r>
            <a:endParaRPr lang="es-ES_tradnl" altLang="es-UY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/>
          <p:cNvSpPr txBox="1">
            <a:spLocks noChangeArrowheads="1"/>
          </p:cNvSpPr>
          <p:nvPr/>
        </p:nvSpPr>
        <p:spPr bwMode="auto">
          <a:xfrm>
            <a:off x="395288" y="404813"/>
            <a:ext cx="82073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La economía del Blockchain</a:t>
            </a:r>
            <a:endParaRPr lang="es-UY" altLang="es-UY" sz="3600">
              <a:solidFill>
                <a:schemeClr val="tx2"/>
              </a:solidFill>
            </a:endParaRPr>
          </a:p>
        </p:txBody>
      </p:sp>
      <p:sp>
        <p:nvSpPr>
          <p:cNvPr id="32771" name="2 Marcador de contenido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640762" cy="5445125"/>
          </a:xfrm>
        </p:spPr>
        <p:txBody>
          <a:bodyPr/>
          <a:lstStyle/>
          <a:p>
            <a:r>
              <a:rPr lang="es-UY" altLang="es-UY"/>
              <a:t>Blockchain: tecnología de descentralización.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Eficiencia dinámica al incrementar escala y complejidad</a:t>
            </a:r>
            <a:endParaRPr lang="es-UY" altLang="es-UY"/>
          </a:p>
          <a:p>
            <a:r>
              <a:rPr lang="es-UY" altLang="es-UY"/>
              <a:t>Blockchain como sistema de reglas de coordinación económica</a:t>
            </a:r>
            <a:endParaRPr lang="es-UY" altLang="es-UY"/>
          </a:p>
          <a:p>
            <a:r>
              <a:rPr lang="es-UY" altLang="es-UY"/>
              <a:t>Blockchain como un mecanismo de gobernanza: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Modo alternativo a mercados y empresas con costos y competencias para lidiar con racionalidad limitada y conductas oportunistas</a:t>
            </a:r>
            <a:endParaRPr lang="es-UY" altLang="es-UY"/>
          </a:p>
          <a:p>
            <a:pPr lvl="1">
              <a:buFont typeface="Arial" panose="020B0604020202020204" pitchFamily="34" charset="0"/>
              <a:buChar char="•"/>
            </a:pPr>
            <a:r>
              <a:rPr lang="es-UY" altLang="es-UY"/>
              <a:t>Contratos incompletos y mecanismos criptológicos de enforcement</a:t>
            </a:r>
            <a:endParaRPr lang="es-UY" altLang="es-UY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613"/>
            <a:ext cx="9144000" cy="3006725"/>
          </a:xfrm>
        </p:spPr>
        <p:txBody>
          <a:bodyPr/>
          <a:lstStyle/>
          <a:p>
            <a:pPr eaLnBrk="1" hangingPunct="1"/>
            <a:br>
              <a:rPr lang="es-MX" altLang="es-UY" b="1"/>
            </a:br>
            <a:r>
              <a:rPr lang="es-MX" altLang="es-UY" b="1">
                <a:cs typeface="Times New Roman" panose="02020603050405020304" pitchFamily="18" charset="0"/>
              </a:rPr>
              <a:t>INSTITUCIONES Y</a:t>
            </a:r>
            <a:br>
              <a:rPr lang="es-MX" altLang="es-UY" b="1">
                <a:cs typeface="Times New Roman" panose="02020603050405020304" pitchFamily="18" charset="0"/>
              </a:rPr>
            </a:br>
            <a:r>
              <a:rPr lang="es-MX" altLang="es-UY" b="1">
                <a:cs typeface="Times New Roman" panose="02020603050405020304" pitchFamily="18" charset="0"/>
              </a:rPr>
              <a:t>DINÁMICA TECNOLÓGICA</a:t>
            </a:r>
            <a:endParaRPr lang="es-ES" altLang="es-UY" b="1"/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  <a:noFill/>
        </p:spPr>
        <p:txBody>
          <a:bodyPr/>
          <a:lstStyle/>
          <a:p>
            <a:pPr eaLnBrk="1" hangingPunct="1"/>
            <a:r>
              <a:rPr lang="es-MX" altLang="es-UY" b="1"/>
              <a:t>Mario Bergara</a:t>
            </a:r>
            <a:endParaRPr lang="es-MX" altLang="es-UY" b="1"/>
          </a:p>
          <a:p>
            <a:pPr eaLnBrk="1" hangingPunct="1"/>
            <a:endParaRPr lang="es-MX" altLang="es-UY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84238" y="1663700"/>
            <a:ext cx="7497762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UY" sz="4400"/>
              <a:t>LA DINÁMICA </a:t>
            </a:r>
            <a:endParaRPr lang="es-MX" altLang="es-UY" sz="44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MX" altLang="es-UY" sz="4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UY" sz="4400"/>
              <a:t>TECONOLÓGICA ACTUAL</a:t>
            </a:r>
            <a:endParaRPr lang="es-MX" altLang="es-UY"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4"/>
          <p:cNvSpPr>
            <a:spLocks noChangeArrowheads="1"/>
          </p:cNvSpPr>
          <p:nvPr/>
        </p:nvSpPr>
        <p:spPr bwMode="auto">
          <a:xfrm>
            <a:off x="611188" y="2955925"/>
            <a:ext cx="3454400" cy="70802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16200000" scaled="1"/>
          </a:gradFill>
          <a:ln w="25400" algn="ctr">
            <a:solidFill>
              <a:srgbClr val="000000"/>
            </a:solidFill>
            <a:miter lim="800000"/>
          </a:ln>
        </p:spPr>
        <p:txBody>
          <a:bodyPr lIns="91422" tIns="45710" rIns="91422" bIns="45710">
            <a:spAutoFit/>
          </a:bodyPr>
          <a:lstStyle>
            <a:lvl1pPr defTabSz="9112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UY" sz="2000">
                <a:solidFill>
                  <a:srgbClr val="000000"/>
                </a:solidFill>
                <a:latin typeface="Arial" panose="020B0604020202020204" pitchFamily="34" charset="0"/>
              </a:rPr>
              <a:t>Digitalización,</a:t>
            </a:r>
            <a:endParaRPr lang="en-US" altLang="es-UY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UY" sz="2000">
                <a:solidFill>
                  <a:srgbClr val="000000"/>
                </a:solidFill>
                <a:latin typeface="Arial" panose="020B0604020202020204" pitchFamily="34" charset="0"/>
              </a:rPr>
              <a:t>Internet y Big Data</a:t>
            </a:r>
            <a:endParaRPr lang="en-US" altLang="es-UY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Rectangle 14"/>
          <p:cNvSpPr>
            <a:spLocks noChangeArrowheads="1"/>
          </p:cNvSpPr>
          <p:nvPr/>
        </p:nvSpPr>
        <p:spPr bwMode="auto">
          <a:xfrm>
            <a:off x="615950" y="2151063"/>
            <a:ext cx="7916863" cy="460375"/>
          </a:xfrm>
          <a:prstGeom prst="rect">
            <a:avLst/>
          </a:prstGeom>
          <a:gradFill rotWithShape="1">
            <a:gsLst>
              <a:gs pos="0">
                <a:srgbClr val="86BCFF"/>
              </a:gs>
              <a:gs pos="50000">
                <a:srgbClr val="B6D4FF"/>
              </a:gs>
              <a:gs pos="100000">
                <a:srgbClr val="DBE9FF"/>
              </a:gs>
            </a:gsLst>
            <a:lin ang="5400000" scaled="1"/>
          </a:gradFill>
          <a:ln w="25400" algn="ctr">
            <a:solidFill>
              <a:srgbClr val="000000"/>
            </a:solidFill>
            <a:miter lim="800000"/>
          </a:ln>
        </p:spPr>
        <p:txBody>
          <a:bodyPr lIns="91422" tIns="45710" rIns="91422" bIns="4571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UY" sz="2400">
                <a:solidFill>
                  <a:srgbClr val="000000"/>
                </a:solidFill>
                <a:latin typeface="Arial" panose="020B0604020202020204" pitchFamily="34" charset="0"/>
              </a:rPr>
              <a:t>Tendencias tecnológicas inexorables</a:t>
            </a:r>
            <a:endParaRPr lang="en-US" altLang="es-UY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14"/>
          <p:cNvSpPr>
            <a:spLocks noChangeArrowheads="1"/>
          </p:cNvSpPr>
          <p:nvPr/>
        </p:nvSpPr>
        <p:spPr bwMode="auto">
          <a:xfrm>
            <a:off x="5076825" y="2997200"/>
            <a:ext cx="3455988" cy="70802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16200000" scaled="1"/>
          </a:gradFill>
          <a:ln w="25400" algn="ctr">
            <a:solidFill>
              <a:srgbClr val="000000"/>
            </a:solidFill>
            <a:miter lim="800000"/>
          </a:ln>
        </p:spPr>
        <p:txBody>
          <a:bodyPr lIns="91422" tIns="45710" rIns="91422" bIns="45710">
            <a:spAutoFit/>
          </a:bodyPr>
          <a:lstStyle>
            <a:lvl1pPr defTabSz="9112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UY" sz="2000">
                <a:solidFill>
                  <a:srgbClr val="000000"/>
                </a:solidFill>
                <a:latin typeface="Arial" panose="020B0604020202020204" pitchFamily="34" charset="0"/>
              </a:rPr>
              <a:t>Automatización, Robótica e Inteligencia Artificial</a:t>
            </a:r>
            <a:endParaRPr lang="en-US" altLang="es-UY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Rectangle 14"/>
          <p:cNvSpPr>
            <a:spLocks noChangeArrowheads="1"/>
          </p:cNvSpPr>
          <p:nvPr/>
        </p:nvSpPr>
        <p:spPr bwMode="auto">
          <a:xfrm>
            <a:off x="611188" y="4221163"/>
            <a:ext cx="7921625" cy="400050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16200000" scaled="1"/>
          </a:gradFill>
          <a:ln w="25400" algn="ctr">
            <a:solidFill>
              <a:srgbClr val="000000"/>
            </a:solidFill>
            <a:miter lim="800000"/>
          </a:ln>
        </p:spPr>
        <p:txBody>
          <a:bodyPr lIns="91422" tIns="45710" rIns="91422" bIns="45710">
            <a:spAutoFit/>
          </a:bodyPr>
          <a:lstStyle>
            <a:lvl1pPr defTabSz="9112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2000">
                <a:solidFill>
                  <a:srgbClr val="000000"/>
                </a:solidFill>
                <a:latin typeface="Arial" panose="020B0604020202020204" pitchFamily="34" charset="0"/>
              </a:rPr>
              <a:t>Los mercados se organizan en base a plataformas electrónicas</a:t>
            </a:r>
            <a:endParaRPr lang="es-UY" altLang="es-UY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1 Flecha derecha"/>
          <p:cNvSpPr/>
          <p:nvPr/>
        </p:nvSpPr>
        <p:spPr>
          <a:xfrm>
            <a:off x="4233863" y="3081338"/>
            <a:ext cx="698500" cy="379412"/>
          </a:xfrm>
          <a:prstGeom prst="righ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UY"/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611188" y="5876925"/>
            <a:ext cx="7921625" cy="400050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16200000" scaled="1"/>
          </a:gradFill>
          <a:ln w="25400" algn="ctr">
            <a:solidFill>
              <a:srgbClr val="000000"/>
            </a:solidFill>
            <a:miter lim="800000"/>
          </a:ln>
        </p:spPr>
        <p:txBody>
          <a:bodyPr lIns="91422" tIns="45710" rIns="91422" bIns="45710">
            <a:spAutoFit/>
          </a:bodyPr>
          <a:lstStyle>
            <a:lvl1pPr defTabSz="9112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2000">
                <a:solidFill>
                  <a:srgbClr val="000000"/>
                </a:solidFill>
                <a:latin typeface="Arial" panose="020B0604020202020204" pitchFamily="34" charset="0"/>
              </a:rPr>
              <a:t>Presión a la inequidad y el rol de las políticas públicas</a:t>
            </a:r>
            <a:endParaRPr lang="es-UY" altLang="es-UY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6" name="Rectangle 14"/>
          <p:cNvSpPr>
            <a:spLocks noChangeArrowheads="1"/>
          </p:cNvSpPr>
          <p:nvPr/>
        </p:nvSpPr>
        <p:spPr bwMode="auto">
          <a:xfrm>
            <a:off x="611188" y="4900613"/>
            <a:ext cx="7921625" cy="708025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16200000" scaled="1"/>
          </a:gradFill>
          <a:ln w="25400" algn="ctr">
            <a:solidFill>
              <a:srgbClr val="000000"/>
            </a:solidFill>
            <a:miter lim="800000"/>
          </a:ln>
        </p:spPr>
        <p:txBody>
          <a:bodyPr lIns="91422" tIns="45710" rIns="91422" bIns="45710">
            <a:spAutoFit/>
          </a:bodyPr>
          <a:lstStyle>
            <a:lvl1pPr defTabSz="9112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2000">
                <a:solidFill>
                  <a:srgbClr val="000000"/>
                </a:solidFill>
                <a:latin typeface="Arial" panose="020B0604020202020204" pitchFamily="34" charset="0"/>
              </a:rPr>
              <a:t>La dinámica tecnológica genera productividad pero también disrupciones: transformaciones estructurales de la producción</a:t>
            </a:r>
            <a:endParaRPr lang="es-UY" altLang="es-UY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7" name="1 Título"/>
          <p:cNvSpPr txBox="1">
            <a:spLocks noChangeArrowheads="1"/>
          </p:cNvSpPr>
          <p:nvPr/>
        </p:nvSpPr>
        <p:spPr bwMode="auto">
          <a:xfrm>
            <a:off x="284163" y="333375"/>
            <a:ext cx="8464550" cy="144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La incertidumbre derivada de la revolución tecnológica</a:t>
            </a:r>
            <a:endParaRPr lang="es-UY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2 Marcador de contenido"/>
          <p:cNvSpPr>
            <a:spLocks noGrp="1"/>
          </p:cNvSpPr>
          <p:nvPr>
            <p:ph idx="1"/>
          </p:nvPr>
        </p:nvSpPr>
        <p:spPr>
          <a:xfrm>
            <a:off x="215900" y="1412875"/>
            <a:ext cx="8604250" cy="316865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Los datos concebidos como </a:t>
            </a:r>
            <a:r>
              <a:rPr lang="es-UY" altLang="es-UY" sz="3200" dirty="0" err="1">
                <a:ea typeface="+mn-ea"/>
                <a:cs typeface="+mn-cs"/>
              </a:rPr>
              <a:t>matria</a:t>
            </a:r>
            <a:r>
              <a:rPr lang="es-UY" altLang="es-UY" sz="3200" dirty="0">
                <a:ea typeface="+mn-ea"/>
                <a:cs typeface="+mn-cs"/>
              </a:rPr>
              <a:t> prima</a:t>
            </a: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Vasta infraestructura para detectar, extraer, registrar y analizar datos</a:t>
            </a: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sz="1400" dirty="0">
              <a:ea typeface="+mn-ea"/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s-UY" altLang="es-UY" sz="2800" dirty="0">
                <a:ea typeface="+mn-ea"/>
                <a:cs typeface="+mn-cs"/>
              </a:rPr>
              <a:t>Reducción de costos de procesamiento</a:t>
            </a:r>
            <a:endParaRPr lang="es-UY" altLang="es-UY" sz="2800" dirty="0">
              <a:ea typeface="+mn-ea"/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s-UY" altLang="es-UY" sz="2800" dirty="0">
                <a:ea typeface="+mn-ea"/>
                <a:cs typeface="+mn-cs"/>
              </a:rPr>
              <a:t>Simplificación de procesos</a:t>
            </a:r>
            <a:endParaRPr lang="es-UY" altLang="es-UY" sz="28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La plataforma emerge como un nuevo y poderoso modelo de negocios</a:t>
            </a:r>
            <a:endParaRPr lang="es-UY" altLang="es-UY" dirty="0">
              <a:ea typeface="+mn-ea"/>
              <a:cs typeface="+mn-cs"/>
            </a:endParaRPr>
          </a:p>
        </p:txBody>
      </p:sp>
      <p:sp>
        <p:nvSpPr>
          <p:cNvPr id="9220" name="1 Título"/>
          <p:cNvSpPr txBox="1">
            <a:spLocks noChangeArrowheads="1"/>
          </p:cNvSpPr>
          <p:nvPr/>
        </p:nvSpPr>
        <p:spPr bwMode="auto">
          <a:xfrm>
            <a:off x="284163" y="476250"/>
            <a:ext cx="84645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El capitalismo de las plataformas</a:t>
            </a:r>
            <a:endParaRPr lang="es-UY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2 Marcador de contenido"/>
          <p:cNvSpPr>
            <a:spLocks noGrp="1"/>
          </p:cNvSpPr>
          <p:nvPr>
            <p:ph idx="1"/>
          </p:nvPr>
        </p:nvSpPr>
        <p:spPr>
          <a:xfrm>
            <a:off x="360363" y="1484948"/>
            <a:ext cx="8604250" cy="424973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Infraestructuras para la interacción</a:t>
            </a: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Herramientas que permiten construir productos, servicios y espacios de transacción</a:t>
            </a: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Acceso </a:t>
            </a:r>
            <a:r>
              <a:rPr lang="es-UY" altLang="es-UY" sz="3200" dirty="0" err="1">
                <a:ea typeface="+mn-ea"/>
                <a:cs typeface="+mn-cs"/>
              </a:rPr>
              <a:t>provilegiado</a:t>
            </a:r>
            <a:r>
              <a:rPr lang="es-UY" altLang="es-UY" sz="3200" dirty="0">
                <a:ea typeface="+mn-ea"/>
                <a:cs typeface="+mn-cs"/>
              </a:rPr>
              <a:t> para registrar datos</a:t>
            </a: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  <a:sym typeface="+mn-ea"/>
              </a:rPr>
              <a:t>Efectos de red genera:</a:t>
            </a:r>
            <a:endParaRPr lang="es-UY" altLang="es-UY" sz="3200" dirty="0">
              <a:ea typeface="+mn-ea"/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s-UY" altLang="es-UY" sz="2800" dirty="0">
                <a:ea typeface="+mn-ea"/>
                <a:cs typeface="+mn-cs"/>
                <a:sym typeface="+mn-ea"/>
              </a:rPr>
              <a:t>Tendencias a la monopolización</a:t>
            </a:r>
            <a:endParaRPr lang="es-UY" altLang="es-UY" sz="2800" dirty="0">
              <a:ea typeface="+mn-ea"/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s-UY" altLang="es-UY" sz="2800" dirty="0">
                <a:ea typeface="+mn-ea"/>
                <a:cs typeface="+mn-cs"/>
                <a:sym typeface="+mn-ea"/>
              </a:rPr>
              <a:t>Estrategias de captación de usuarios</a:t>
            </a: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  <a:sym typeface="+mn-ea"/>
              </a:rPr>
              <a:t>Arquitectura central permite controlar las reglas de juego en el espacio virtual</a:t>
            </a: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sz="1400" dirty="0">
              <a:ea typeface="+mn-ea"/>
              <a:cs typeface="+mn-cs"/>
            </a:endParaRPr>
          </a:p>
        </p:txBody>
      </p:sp>
      <p:sp>
        <p:nvSpPr>
          <p:cNvPr id="10244" name="1 Título"/>
          <p:cNvSpPr txBox="1">
            <a:spLocks noChangeArrowheads="1"/>
          </p:cNvSpPr>
          <p:nvPr/>
        </p:nvSpPr>
        <p:spPr bwMode="auto">
          <a:xfrm>
            <a:off x="284163" y="476250"/>
            <a:ext cx="84645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Las plataformas</a:t>
            </a:r>
            <a:endParaRPr lang="es-UY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2 Marcador de contenido"/>
          <p:cNvSpPr>
            <a:spLocks noGrp="1"/>
          </p:cNvSpPr>
          <p:nvPr>
            <p:ph idx="1"/>
          </p:nvPr>
        </p:nvSpPr>
        <p:spPr>
          <a:xfrm>
            <a:off x="215900" y="1556703"/>
            <a:ext cx="8604250" cy="316865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Plataformas publicitarias:</a:t>
            </a:r>
            <a:endParaRPr lang="es-UY" altLang="es-UY" sz="3200" dirty="0">
              <a:ea typeface="+mn-ea"/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s-UY" altLang="es-UY" sz="2800" dirty="0">
                <a:ea typeface="+mn-ea"/>
                <a:cs typeface="+mn-cs"/>
              </a:rPr>
              <a:t>Datos como materia prima y oferta de información procesada (Google , Facebook)</a:t>
            </a:r>
            <a:endParaRPr lang="es-UY" altLang="es-UY" sz="28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Plataformas de la nube:</a:t>
            </a:r>
            <a:endParaRPr lang="es-UY" altLang="es-UY" sz="3200" dirty="0">
              <a:ea typeface="+mn-ea"/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s-UY" altLang="es-UY" sz="2800" dirty="0">
                <a:ea typeface="+mn-ea"/>
                <a:cs typeface="+mn-cs"/>
              </a:rPr>
              <a:t>Rentan herramientas y facilitan tercerizaciones (Amazon Web </a:t>
            </a:r>
            <a:r>
              <a:rPr lang="es-UY" altLang="es-UY" sz="2800" dirty="0" err="1">
                <a:ea typeface="+mn-ea"/>
                <a:cs typeface="+mn-cs"/>
              </a:rPr>
              <a:t>Services)</a:t>
            </a:r>
            <a:endParaRPr lang="es-UY" altLang="es-UY" sz="28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  <a:sym typeface="+mn-ea"/>
              </a:rPr>
              <a:t>Plataformas industriales:</a:t>
            </a:r>
            <a:endParaRPr lang="es-UY" altLang="es-UY" sz="3200" dirty="0">
              <a:ea typeface="+mn-ea"/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  <a:sym typeface="+mn-ea"/>
              </a:rPr>
              <a:t>Conectan procesos para bajar costos y permiten customización (GE , Siemens)</a:t>
            </a: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sz="3200" dirty="0">
              <a:ea typeface="+mn-ea"/>
              <a:cs typeface="+mn-cs"/>
            </a:endParaRPr>
          </a:p>
        </p:txBody>
      </p:sp>
      <p:sp>
        <p:nvSpPr>
          <p:cNvPr id="12292" name="1 Título"/>
          <p:cNvSpPr txBox="1">
            <a:spLocks noChangeArrowheads="1"/>
          </p:cNvSpPr>
          <p:nvPr/>
        </p:nvSpPr>
        <p:spPr bwMode="auto">
          <a:xfrm>
            <a:off x="284163" y="476250"/>
            <a:ext cx="84645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Tipos de plataformas</a:t>
            </a:r>
            <a:endParaRPr lang="es-UY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2 Marcador de contenido"/>
          <p:cNvSpPr>
            <a:spLocks noGrp="1"/>
          </p:cNvSpPr>
          <p:nvPr>
            <p:ph idx="1"/>
          </p:nvPr>
        </p:nvSpPr>
        <p:spPr>
          <a:xfrm>
            <a:off x="287655" y="1771333"/>
            <a:ext cx="8604250" cy="316865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Plataformas de productos:</a:t>
            </a:r>
            <a:endParaRPr lang="es-UY" altLang="es-UY" sz="3200" dirty="0">
              <a:ea typeface="+mn-ea"/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s-UY" altLang="es-UY" sz="2800" dirty="0">
                <a:ea typeface="+mn-ea"/>
                <a:cs typeface="+mn-cs"/>
              </a:rPr>
              <a:t>Reorganización de procesos para satisfacer </a:t>
            </a:r>
            <a:r>
              <a:rPr lang="es-UY" altLang="es-UY" sz="2800" i="1" dirty="0" err="1">
                <a:ea typeface="+mn-ea"/>
                <a:cs typeface="+mn-cs"/>
              </a:rPr>
              <a:t>on</a:t>
            </a:r>
            <a:r>
              <a:rPr lang="es-UY" altLang="es-UY" sz="2800" i="1" dirty="0">
                <a:ea typeface="+mn-ea"/>
                <a:cs typeface="+mn-cs"/>
              </a:rPr>
              <a:t> </a:t>
            </a:r>
            <a:r>
              <a:rPr lang="es-UY" altLang="es-UY" sz="2800" i="1" dirty="0" err="1">
                <a:ea typeface="+mn-ea"/>
                <a:cs typeface="+mn-cs"/>
              </a:rPr>
              <a:t>demand </a:t>
            </a:r>
            <a:r>
              <a:rPr lang="es-UY" altLang="es-UY" sz="2800" dirty="0" err="1">
                <a:ea typeface="+mn-ea"/>
                <a:cs typeface="+mn-cs"/>
              </a:rPr>
              <a:t>(</a:t>
            </a:r>
            <a:r>
              <a:rPr lang="es-UY" altLang="es-UY" sz="2800" dirty="0">
                <a:ea typeface="+mn-ea"/>
                <a:cs typeface="+mn-cs"/>
              </a:rPr>
              <a:t>Spotify, Rolls Royce)</a:t>
            </a:r>
            <a:endParaRPr lang="es-UY" altLang="es-UY" sz="28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  <a:sym typeface="+mn-ea"/>
              </a:rPr>
              <a:t>Plataformas austeras:</a:t>
            </a:r>
            <a:endParaRPr lang="es-UY" altLang="es-UY" sz="3200" dirty="0">
              <a:ea typeface="+mn-ea"/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  <a:sym typeface="+mn-ea"/>
              </a:rPr>
              <a:t>Reducen necesidad de activos propios y reducen costos de coordinación y entrega (Uber, </a:t>
            </a:r>
            <a:r>
              <a:rPr lang="es-UY" altLang="es-UY" sz="3200" dirty="0" err="1">
                <a:ea typeface="+mn-ea"/>
                <a:cs typeface="+mn-cs"/>
                <a:sym typeface="+mn-ea"/>
              </a:rPr>
              <a:t>AirBnb)</a:t>
            </a: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UY" altLang="es-UY" sz="3200" dirty="0">
              <a:ea typeface="+mn-ea"/>
              <a:cs typeface="+mn-cs"/>
            </a:endParaRPr>
          </a:p>
        </p:txBody>
      </p:sp>
      <p:sp>
        <p:nvSpPr>
          <p:cNvPr id="13316" name="1 Título"/>
          <p:cNvSpPr txBox="1">
            <a:spLocks noChangeArrowheads="1"/>
          </p:cNvSpPr>
          <p:nvPr/>
        </p:nvSpPr>
        <p:spPr bwMode="auto">
          <a:xfrm>
            <a:off x="284163" y="476250"/>
            <a:ext cx="84645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Tipos de plataformas</a:t>
            </a:r>
            <a:endParaRPr lang="es-UY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2 Marcador de contenido"/>
          <p:cNvSpPr>
            <a:spLocks noGrp="1"/>
          </p:cNvSpPr>
          <p:nvPr>
            <p:ph idx="1"/>
          </p:nvPr>
        </p:nvSpPr>
        <p:spPr>
          <a:xfrm>
            <a:off x="215900" y="1484313"/>
            <a:ext cx="8604250" cy="316865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Monopolización:</a:t>
            </a:r>
            <a:endParaRPr lang="es-UY" altLang="es-UY" sz="2800" dirty="0">
              <a:ea typeface="+mn-ea"/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s-UY" altLang="es-UY" sz="2800" dirty="0">
                <a:ea typeface="+mn-ea"/>
                <a:cs typeface="+mn-cs"/>
              </a:rPr>
              <a:t>Ecosistemas de bienes y servicios para desplazar competidores</a:t>
            </a:r>
            <a:endParaRPr lang="es-UY" altLang="es-UY" sz="28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  <a:sym typeface="+mn-ea"/>
              </a:rPr>
              <a:t>Convergencia de mercados por necesidad de aumentar la extracción de datos y por competencia (las plataformas se parecen)</a:t>
            </a: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Incentivos para la entrada y la competencia</a:t>
            </a:r>
            <a:endParaRPr lang="es-UY" altLang="es-UY" sz="32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UY" altLang="es-UY" sz="3200" dirty="0">
                <a:ea typeface="+mn-ea"/>
                <a:cs typeface="+mn-cs"/>
              </a:rPr>
              <a:t>Cambia las formas de competencia por efectos de red y trayectorias dependientes</a:t>
            </a:r>
            <a:endParaRPr lang="es-UY" altLang="es-UY" sz="3200" dirty="0">
              <a:ea typeface="+mn-ea"/>
              <a:cs typeface="+mn-cs"/>
            </a:endParaRPr>
          </a:p>
        </p:txBody>
      </p:sp>
      <p:sp>
        <p:nvSpPr>
          <p:cNvPr id="15364" name="1 Título"/>
          <p:cNvSpPr txBox="1">
            <a:spLocks noChangeArrowheads="1"/>
          </p:cNvSpPr>
          <p:nvPr/>
        </p:nvSpPr>
        <p:spPr bwMode="auto">
          <a:xfrm>
            <a:off x="284163" y="476250"/>
            <a:ext cx="84645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3600">
                <a:solidFill>
                  <a:schemeClr val="tx2"/>
                </a:solidFill>
              </a:rPr>
              <a:t>Guerra entre plataformas</a:t>
            </a:r>
            <a:endParaRPr lang="es-UY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ntas">
  <a:themeElements>
    <a:clrScheme name="Cinta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Cint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inta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presentaciones\Cintas.pot</Template>
  <TotalTime>0</TotalTime>
  <Words>5159</Words>
  <Application>WPS Presentation</Application>
  <PresentationFormat>Presentación en pantalla (4:3)</PresentationFormat>
  <Paragraphs>186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Segoe Print</vt:lpstr>
      <vt:lpstr>Cintas</vt:lpstr>
      <vt:lpstr> INSTITUCIONES Y DINÁMICA TECNOLÓGICA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INSTITUCIONES Y DINÁMICA TECNOLÓGICA</vt:lpstr>
    </vt:vector>
  </TitlesOfParts>
  <Company>URSEC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Esc. Bergara</dc:creator>
  <cp:lastModifiedBy>Mario</cp:lastModifiedBy>
  <cp:revision>225</cp:revision>
  <dcterms:created xsi:type="dcterms:W3CDTF">2001-06-22T23:44:00Z</dcterms:created>
  <dcterms:modified xsi:type="dcterms:W3CDTF">2021-02-07T22:37:09Z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